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56" r:id="rId2"/>
    <p:sldId id="269" r:id="rId3"/>
    <p:sldId id="270" r:id="rId4"/>
    <p:sldId id="271" r:id="rId5"/>
    <p:sldId id="263" r:id="rId6"/>
    <p:sldId id="257" r:id="rId7"/>
    <p:sldId id="272" r:id="rId8"/>
    <p:sldId id="268" r:id="rId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</p:showPr>
  <p:clrMru>
    <a:srgbClr val="080808"/>
    <a:srgbClr val="010203"/>
    <a:srgbClr val="00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516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8E31C60-8621-433C-A204-BED252E811E1}" type="datetimeFigureOut">
              <a:rPr lang="ru-RU" smtClean="0"/>
              <a:pPr/>
              <a:t>08.02.2021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81BE03F-BD5C-4933-83E5-E44441727A8B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 hasCustomPrompt="1"/>
          </p:nvPr>
        </p:nvSpPr>
        <p:spPr>
          <a:xfrm>
            <a:off x="571472" y="357166"/>
            <a:ext cx="7772400" cy="1470025"/>
          </a:xfrm>
        </p:spPr>
        <p:txBody>
          <a:bodyPr/>
          <a:lstStyle>
            <a:lvl1pPr>
              <a:defRPr>
                <a:solidFill>
                  <a:schemeClr val="tx2">
                    <a:lumMod val="75000"/>
                  </a:schemeClr>
                </a:solidFill>
              </a:defRPr>
            </a:lvl1pPr>
          </a:lstStyle>
          <a:p>
            <a:r>
              <a:rPr lang="ru-RU" dirty="0" smtClean="0"/>
              <a:t>Гидросфера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 hasCustomPrompt="1"/>
          </p:nvPr>
        </p:nvSpPr>
        <p:spPr>
          <a:xfrm>
            <a:off x="2786050" y="4857760"/>
            <a:ext cx="3929090" cy="1428760"/>
          </a:xfrm>
        </p:spPr>
        <p:txBody>
          <a:bodyPr>
            <a:normAutofit/>
          </a:bodyPr>
          <a:lstStyle>
            <a:lvl1pPr marL="0" indent="0" algn="ctr">
              <a:buNone/>
              <a:defRPr sz="2000" baseline="0">
                <a:solidFill>
                  <a:schemeClr val="tx2">
                    <a:lumMod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dirty="0" err="1" smtClean="0"/>
              <a:t>Димова</a:t>
            </a:r>
            <a:r>
              <a:rPr lang="ru-RU" dirty="0" smtClean="0"/>
              <a:t> Валентина Михайловна</a:t>
            </a:r>
          </a:p>
          <a:p>
            <a:r>
              <a:rPr lang="ru-RU" dirty="0" smtClean="0"/>
              <a:t>учитель географии</a:t>
            </a:r>
          </a:p>
          <a:p>
            <a:r>
              <a:rPr lang="ru-RU" dirty="0" smtClean="0"/>
              <a:t> МБОУ СОШ № 28 </a:t>
            </a:r>
          </a:p>
          <a:p>
            <a:r>
              <a:rPr lang="ru-RU" dirty="0" smtClean="0"/>
              <a:t>г. Новошахтинск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B03430-9FE0-4D3C-BB4D-3AC4B66E320D}" type="datetimeFigureOut">
              <a:rPr lang="ru-RU" smtClean="0"/>
              <a:pPr/>
              <a:t>08.02.2021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505D65-733A-45AE-840E-31148A748053}" type="slidenum">
              <a:rPr lang="ru-RU" smtClean="0"/>
              <a:pPr/>
              <a:t>‹#›</a:t>
            </a:fld>
            <a:endParaRPr lang="ru-RU" dirty="0"/>
          </a:p>
        </p:txBody>
      </p:sp>
      <p:pic>
        <p:nvPicPr>
          <p:cNvPr id="2050" name="Picture 2" descr="C:\Users\1\Desktop\6995459.pn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43174" y="1214422"/>
            <a:ext cx="6191250" cy="37528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edg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B03430-9FE0-4D3C-BB4D-3AC4B66E320D}" type="datetimeFigureOut">
              <a:rPr lang="ru-RU" smtClean="0"/>
              <a:pPr/>
              <a:t>08.02.2021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505D65-733A-45AE-840E-31148A748053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 spd="slow">
    <p:wedg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B03430-9FE0-4D3C-BB4D-3AC4B66E320D}" type="datetimeFigureOut">
              <a:rPr lang="ru-RU" smtClean="0"/>
              <a:pPr/>
              <a:t>08.02.2021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505D65-733A-45AE-840E-31148A748053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 spd="slow">
    <p:wedg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B03430-9FE0-4D3C-BB4D-3AC4B66E320D}" type="datetimeFigureOut">
              <a:rPr lang="ru-RU" smtClean="0"/>
              <a:pPr/>
              <a:t>08.02.2021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505D65-733A-45AE-840E-31148A748053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 spd="slow">
    <p:wedg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B03430-9FE0-4D3C-BB4D-3AC4B66E320D}" type="datetimeFigureOut">
              <a:rPr lang="ru-RU" smtClean="0"/>
              <a:pPr/>
              <a:t>08.02.2021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505D65-733A-45AE-840E-31148A748053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 spd="slow">
    <p:wedg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B03430-9FE0-4D3C-BB4D-3AC4B66E320D}" type="datetimeFigureOut">
              <a:rPr lang="ru-RU" smtClean="0"/>
              <a:pPr/>
              <a:t>08.02.2021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505D65-733A-45AE-840E-31148A748053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 spd="slow">
    <p:wedg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B03430-9FE0-4D3C-BB4D-3AC4B66E320D}" type="datetimeFigureOut">
              <a:rPr lang="ru-RU" smtClean="0"/>
              <a:pPr/>
              <a:t>08.02.2021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505D65-733A-45AE-840E-31148A748053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 spd="slow">
    <p:wedg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B03430-9FE0-4D3C-BB4D-3AC4B66E320D}" type="datetimeFigureOut">
              <a:rPr lang="ru-RU" smtClean="0"/>
              <a:pPr/>
              <a:t>08.02.2021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505D65-733A-45AE-840E-31148A748053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 spd="slow">
    <p:wedg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dirty="0" smtClean="0"/>
              <a:t>Вставка рисунка</a:t>
            </a: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B03430-9FE0-4D3C-BB4D-3AC4B66E320D}" type="datetimeFigureOut">
              <a:rPr lang="ru-RU" smtClean="0"/>
              <a:pPr/>
              <a:t>08.02.2021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505D65-733A-45AE-840E-31148A748053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 spd="slow">
    <p:wedg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B03430-9FE0-4D3C-BB4D-3AC4B66E320D}" type="datetimeFigureOut">
              <a:rPr lang="ru-RU" smtClean="0"/>
              <a:pPr/>
              <a:t>08.02.2021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505D65-733A-45AE-840E-31148A748053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 spd="slow">
    <p:wedg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B03430-9FE0-4D3C-BB4D-3AC4B66E320D}" type="datetimeFigureOut">
              <a:rPr lang="ru-RU" smtClean="0"/>
              <a:pPr/>
              <a:t>08.02.2021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505D65-733A-45AE-840E-31148A748053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 spd="slow">
    <p:wedg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2FEF5">
                <a:alpha val="64706"/>
              </a:srgbClr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B03430-9FE0-4D3C-BB4D-3AC4B66E320D}" type="datetimeFigureOut">
              <a:rPr lang="ru-RU" smtClean="0"/>
              <a:pPr/>
              <a:t>08.02.2021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505D65-733A-45AE-840E-31148A748053}" type="slidenum">
              <a:rPr lang="ru-RU" smtClean="0"/>
              <a:pPr/>
              <a:t>‹#›</a:t>
            </a:fld>
            <a:endParaRPr lang="ru-RU" dirty="0"/>
          </a:p>
        </p:txBody>
      </p:sp>
      <p:pic>
        <p:nvPicPr>
          <p:cNvPr id="1026" name="Picture 2" descr="C:\Users\1\Desktop\Новая папка\ZqA-Ny7H5Qn6TnxctVD4SyL-0hg.png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357158" y="4143380"/>
            <a:ext cx="2438400" cy="2216150"/>
          </a:xfrm>
          <a:prstGeom prst="rect">
            <a:avLst/>
          </a:prstGeom>
          <a:noFill/>
        </p:spPr>
      </p:pic>
      <p:pic>
        <p:nvPicPr>
          <p:cNvPr id="1027" name="Picture 3" descr="C:\Users\1\Desktop\Новая папка\rasulehasretcom_png_cerceveler_7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 rot="21172001">
            <a:off x="6643702" y="4286256"/>
            <a:ext cx="1976179" cy="1873253"/>
          </a:xfrm>
          <a:prstGeom prst="rect">
            <a:avLst/>
          </a:prstGeom>
          <a:noFill/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wedg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1.xml"/><Relationship Id="rId1" Type="http://schemas.openxmlformats.org/officeDocument/2006/relationships/audio" Target="file:///C:\Users\&#1050;&#1072;&#1090;&#1103;\Desktop\cpm-dare-to-dream-&#1076;&#1083;&#1103;-&#1076;&#1086;&#1082;&#1091;&#1084;&#1077;&#1085;&#1090;&#1072;&#1083;&#1100;&#1085;&#1086;&#1081;-&#1087;&#1088;&#1077;&#1079;&#1077;&#1085;&#1090;&#1072;&#1094;&#1080;&#1080;.mp3" TargetMode="External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jpeg"/><Relationship Id="rId3" Type="http://schemas.openxmlformats.org/officeDocument/2006/relationships/image" Target="../media/image11.jpeg"/><Relationship Id="rId7" Type="http://schemas.openxmlformats.org/officeDocument/2006/relationships/image" Target="../media/image15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jpeg"/><Relationship Id="rId9" Type="http://schemas.openxmlformats.org/officeDocument/2006/relationships/image" Target="../media/image1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79512" y="404664"/>
            <a:ext cx="8784976" cy="1656184"/>
          </a:xfrm>
        </p:spPr>
        <p:txBody>
          <a:bodyPr>
            <a:noAutofit/>
          </a:bodyPr>
          <a:lstStyle/>
          <a:p>
            <a:r>
              <a:rPr lang="ru-RU" sz="2400" b="1" dirty="0" smtClean="0">
                <a:solidFill>
                  <a:schemeClr val="tx1"/>
                </a:solidFill>
              </a:rPr>
              <a:t>Представление педагогического опыта:  </a:t>
            </a:r>
            <a:br>
              <a:rPr lang="ru-RU" sz="2400" b="1" dirty="0" smtClean="0">
                <a:solidFill>
                  <a:schemeClr val="tx1"/>
                </a:solidFill>
              </a:rPr>
            </a:br>
            <a:r>
              <a:rPr lang="ru-RU" sz="2400" b="1" dirty="0" smtClean="0">
                <a:solidFill>
                  <a:schemeClr val="tx1"/>
                </a:solidFill>
              </a:rPr>
              <a:t>« </a:t>
            </a:r>
            <a:r>
              <a:rPr lang="ru-RU" sz="2400" b="1" dirty="0" smtClean="0">
                <a:solidFill>
                  <a:schemeClr val="tx1"/>
                </a:solidFill>
              </a:rPr>
              <a:t>Оформление динамичной  предметно- развивающей среды по лексической теме:  Море и его обитатели</a:t>
            </a:r>
            <a:r>
              <a:rPr lang="ru-RU" sz="2400" b="1" dirty="0" smtClean="0">
                <a:solidFill>
                  <a:schemeClr val="tx1"/>
                </a:solidFill>
              </a:rPr>
              <a:t>» </a:t>
            </a:r>
            <a:br>
              <a:rPr lang="ru-RU" sz="2400" b="1" dirty="0" smtClean="0">
                <a:solidFill>
                  <a:schemeClr val="tx1"/>
                </a:solidFill>
              </a:rPr>
            </a:br>
            <a:r>
              <a:rPr lang="ru-RU" sz="2000" b="1" dirty="0" smtClean="0">
                <a:solidFill>
                  <a:schemeClr val="tx1"/>
                </a:solidFill>
              </a:rPr>
              <a:t>(для детей 3-5лет)</a:t>
            </a:r>
            <a:endParaRPr lang="ru-RU" sz="2000" b="1" dirty="0">
              <a:solidFill>
                <a:schemeClr val="tx1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043608" y="4005064"/>
            <a:ext cx="7560840" cy="2281456"/>
          </a:xfrm>
        </p:spPr>
        <p:txBody>
          <a:bodyPr>
            <a:normAutofit/>
          </a:bodyPr>
          <a:lstStyle/>
          <a:p>
            <a:r>
              <a:rPr lang="ru-RU" sz="1600" b="1" u="sng" dirty="0" smtClean="0">
                <a:solidFill>
                  <a:schemeClr val="tx1"/>
                </a:solidFill>
                <a:cs typeface="Times New Roman" pitchFamily="18" charset="0"/>
              </a:rPr>
              <a:t>    Представила: </a:t>
            </a:r>
            <a:endParaRPr lang="ru-RU" sz="1600" b="1" u="sng" dirty="0" smtClean="0">
              <a:solidFill>
                <a:schemeClr val="tx1"/>
              </a:solidFill>
              <a:cs typeface="Times New Roman" pitchFamily="18" charset="0"/>
            </a:endParaRPr>
          </a:p>
          <a:p>
            <a:r>
              <a:rPr lang="ru-RU" sz="1600" b="1" dirty="0" smtClean="0">
                <a:solidFill>
                  <a:schemeClr val="tx1"/>
                </a:solidFill>
                <a:cs typeface="Times New Roman" pitchFamily="18" charset="0"/>
              </a:rPr>
              <a:t>Воспитатель: Гапонова Екатерина  Олеговна</a:t>
            </a:r>
          </a:p>
          <a:p>
            <a:r>
              <a:rPr lang="ru-RU" sz="1600" b="1" dirty="0" smtClean="0">
                <a:solidFill>
                  <a:schemeClr val="tx1"/>
                </a:solidFill>
                <a:cs typeface="Times New Roman" pitchFamily="18" charset="0"/>
              </a:rPr>
              <a:t>МДОУ Детский сад комбинированного вида 12,</a:t>
            </a:r>
          </a:p>
          <a:p>
            <a:r>
              <a:rPr lang="ru-RU" sz="1600" b="1" dirty="0" smtClean="0">
                <a:solidFill>
                  <a:schemeClr val="tx1"/>
                </a:solidFill>
                <a:cs typeface="Times New Roman" pitchFamily="18" charset="0"/>
              </a:rPr>
              <a:t>п.Романовка, </a:t>
            </a:r>
          </a:p>
          <a:p>
            <a:r>
              <a:rPr lang="ru-RU" sz="1600" b="1" dirty="0" smtClean="0">
                <a:solidFill>
                  <a:schemeClr val="tx1"/>
                </a:solidFill>
                <a:cs typeface="Times New Roman" pitchFamily="18" charset="0"/>
              </a:rPr>
              <a:t>Всеволожский район, ЛО</a:t>
            </a:r>
            <a:endParaRPr lang="ru-RU" sz="1600" b="1" dirty="0">
              <a:solidFill>
                <a:schemeClr val="tx1"/>
              </a:solidFill>
              <a:cs typeface="Times New Roman" pitchFamily="18" charset="0"/>
            </a:endParaRPr>
          </a:p>
        </p:txBody>
      </p:sp>
      <p:pic>
        <p:nvPicPr>
          <p:cNvPr id="4" name="cpm-dare-to-dream-для-документальной-презентации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3" cstate="print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</p:spPr>
      </p:pic>
      <p:pic>
        <p:nvPicPr>
          <p:cNvPr id="5" name="cpm-dare-to-dream-для-документальной-презентации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 cstate="print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slow">
    <p:wedge/>
  </p:transition>
  <p:timing>
    <p:tnLst>
      <p:par>
        <p:cTn id="1" dur="indefinite" restart="never" nodeType="tmRoot">
          <p:childTnLst>
            <p:audio>
              <p:cMediaNode>
                <p:cTn id="2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>
                <p:cTn id="3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51520" y="210026"/>
            <a:ext cx="8784976" cy="69557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>
                <a:latin typeface="Arial Black" pitchFamily="34" charset="0"/>
              </a:rPr>
              <a:t>Примерное перспективное планирование </a:t>
            </a:r>
            <a:r>
              <a:rPr lang="ru-RU" sz="1600" dirty="0" smtClean="0">
                <a:latin typeface="Arial Black" pitchFamily="34" charset="0"/>
              </a:rPr>
              <a:t> </a:t>
            </a:r>
          </a:p>
          <a:p>
            <a:pPr algn="ctr"/>
            <a:r>
              <a:rPr lang="ru-RU" sz="1600" b="1" dirty="0" err="1" smtClean="0">
                <a:latin typeface="Arial Black" pitchFamily="34" charset="0"/>
              </a:rPr>
              <a:t>воспитательно</a:t>
            </a:r>
            <a:r>
              <a:rPr lang="ru-RU" sz="1600" b="1" dirty="0" smtClean="0">
                <a:latin typeface="Arial Black" pitchFamily="34" charset="0"/>
              </a:rPr>
              <a:t>- </a:t>
            </a:r>
            <a:r>
              <a:rPr lang="ru-RU" sz="1600" b="1" dirty="0" smtClean="0">
                <a:latin typeface="Arial Black" pitchFamily="34" charset="0"/>
              </a:rPr>
              <a:t>образовательного процесса </a:t>
            </a:r>
            <a:r>
              <a:rPr lang="ru-RU" sz="1600" b="1" dirty="0" smtClean="0">
                <a:latin typeface="Arial Black" pitchFamily="34" charset="0"/>
              </a:rPr>
              <a:t>на </a:t>
            </a:r>
            <a:r>
              <a:rPr lang="ru-RU" sz="1600" b="1" dirty="0" smtClean="0">
                <a:latin typeface="Arial Black" pitchFamily="34" charset="0"/>
              </a:rPr>
              <a:t>неделю</a:t>
            </a:r>
            <a:endParaRPr lang="ru-RU" sz="1600" dirty="0" smtClean="0">
              <a:latin typeface="Arial Black" pitchFamily="34" charset="0"/>
            </a:endParaRPr>
          </a:p>
          <a:p>
            <a:pPr algn="ctr"/>
            <a:r>
              <a:rPr lang="ru-RU" sz="1200" dirty="0" smtClean="0"/>
              <a:t> </a:t>
            </a:r>
            <a:r>
              <a:rPr lang="ru-RU" sz="1400" b="1" dirty="0" smtClean="0"/>
              <a:t>Цель: познакомить  детей с морскими </a:t>
            </a:r>
            <a:r>
              <a:rPr lang="ru-RU" sz="1400" b="1" dirty="0" smtClean="0"/>
              <a:t>животными </a:t>
            </a:r>
            <a:r>
              <a:rPr lang="ru-RU" sz="1200" b="1" dirty="0" smtClean="0"/>
              <a:t>(с особенностями их обитания, питания и внешнего вида)</a:t>
            </a:r>
            <a:endParaRPr lang="ru-RU" sz="1200" b="1" dirty="0" smtClean="0"/>
          </a:p>
          <a:p>
            <a:pPr algn="ctr"/>
            <a:endParaRPr lang="ru-RU" sz="1400" b="1" dirty="0" smtClean="0"/>
          </a:p>
          <a:p>
            <a:pPr algn="ctr"/>
            <a:r>
              <a:rPr lang="ru-RU" sz="1400" b="1" u="sng" dirty="0" smtClean="0">
                <a:solidFill>
                  <a:srgbClr val="002060"/>
                </a:solidFill>
              </a:rPr>
              <a:t>Социально- коммуникативное </a:t>
            </a:r>
            <a:r>
              <a:rPr lang="ru-RU" sz="1400" b="1" u="sng" dirty="0" smtClean="0">
                <a:solidFill>
                  <a:srgbClr val="002060"/>
                </a:solidFill>
              </a:rPr>
              <a:t>развитие</a:t>
            </a:r>
            <a:endParaRPr lang="ru-RU" sz="1400" u="sng" dirty="0" smtClean="0">
              <a:solidFill>
                <a:srgbClr val="002060"/>
              </a:solidFill>
            </a:endParaRPr>
          </a:p>
          <a:p>
            <a:pPr lvl="0"/>
            <a:r>
              <a:rPr lang="ru-RU" sz="1200" dirty="0" smtClean="0"/>
              <a:t>      </a:t>
            </a:r>
            <a:r>
              <a:rPr lang="ru-RU" sz="1200" b="1" u="sng" dirty="0" smtClean="0"/>
              <a:t>-  Сюжетно-ролевые </a:t>
            </a:r>
            <a:r>
              <a:rPr lang="ru-RU" sz="1200" b="1" u="sng" dirty="0" smtClean="0"/>
              <a:t>игры: </a:t>
            </a:r>
            <a:r>
              <a:rPr lang="ru-RU" sz="1200" b="1" dirty="0" smtClean="0"/>
              <a:t>«Морские следопыты», «Морское путешествие»</a:t>
            </a:r>
          </a:p>
          <a:p>
            <a:r>
              <a:rPr lang="ru-RU" sz="1200" b="1" dirty="0" smtClean="0"/>
              <a:t>      </a:t>
            </a:r>
            <a:r>
              <a:rPr lang="ru-RU" sz="1200" b="1" dirty="0" smtClean="0"/>
              <a:t> </a:t>
            </a:r>
            <a:r>
              <a:rPr lang="ru-RU" sz="1200" b="1" u="sng" dirty="0" smtClean="0"/>
              <a:t> Театрализованная </a:t>
            </a:r>
            <a:r>
              <a:rPr lang="ru-RU" sz="1200" b="1" u="sng" dirty="0" smtClean="0"/>
              <a:t>игра</a:t>
            </a:r>
            <a:r>
              <a:rPr lang="ru-RU" sz="1200" b="1" dirty="0" smtClean="0"/>
              <a:t>: Игра –драматизация по сказке « Пузырь, соломинка и лапоть»  и по сказке о рыбаке и рыбке А.С</a:t>
            </a:r>
            <a:r>
              <a:rPr lang="ru-RU" sz="1200" b="1" dirty="0" smtClean="0"/>
              <a:t>. Пушкина</a:t>
            </a:r>
            <a:endParaRPr lang="ru-RU" sz="1200" b="1" dirty="0" smtClean="0"/>
          </a:p>
          <a:p>
            <a:r>
              <a:rPr lang="ru-RU" sz="1200" b="1" dirty="0" smtClean="0"/>
              <a:t> </a:t>
            </a:r>
            <a:r>
              <a:rPr lang="ru-RU" sz="1200" b="1" dirty="0" smtClean="0"/>
              <a:t>    - </a:t>
            </a:r>
            <a:r>
              <a:rPr lang="ru-RU" sz="1200" b="1" u="sng" dirty="0" smtClean="0"/>
              <a:t>Проблемная </a:t>
            </a:r>
            <a:r>
              <a:rPr lang="ru-RU" sz="1200" b="1" u="sng" dirty="0" smtClean="0"/>
              <a:t>ситуация: </a:t>
            </a:r>
            <a:r>
              <a:rPr lang="ru-RU" sz="1200" b="1" dirty="0" smtClean="0"/>
              <a:t>«…. Ребята, а давайте представим,  что было бы, если бы у рыб не было жабр….» ; «…. Если б я поймал золотую рыбку, то я….»</a:t>
            </a:r>
          </a:p>
          <a:p>
            <a:r>
              <a:rPr lang="ru-RU" sz="1200" b="1" dirty="0" smtClean="0"/>
              <a:t>     </a:t>
            </a:r>
            <a:r>
              <a:rPr lang="ru-RU" sz="1200" b="1" dirty="0" smtClean="0"/>
              <a:t>- </a:t>
            </a:r>
            <a:r>
              <a:rPr lang="ru-RU" sz="1200" b="1" u="sng" dirty="0" smtClean="0"/>
              <a:t>Труд</a:t>
            </a:r>
            <a:r>
              <a:rPr lang="ru-RU" sz="1200" b="1" u="sng" dirty="0" smtClean="0"/>
              <a:t>: </a:t>
            </a:r>
            <a:r>
              <a:rPr lang="ru-RU" sz="1200" b="1" dirty="0" smtClean="0"/>
              <a:t>рассматривание сюжетных картинок с профессией « Моряк», « Рыбак»</a:t>
            </a:r>
          </a:p>
          <a:p>
            <a:r>
              <a:rPr lang="ru-RU" sz="1200" b="1" dirty="0" smtClean="0"/>
              <a:t>     </a:t>
            </a:r>
            <a:r>
              <a:rPr lang="ru-RU" sz="1200" b="1" dirty="0" smtClean="0"/>
              <a:t>-  </a:t>
            </a:r>
            <a:r>
              <a:rPr lang="ru-RU" sz="1200" b="1" u="sng" dirty="0" smtClean="0"/>
              <a:t>Коллективный труд:</a:t>
            </a:r>
            <a:r>
              <a:rPr lang="ru-RU" sz="1200" b="1" dirty="0" smtClean="0"/>
              <a:t> Подготовка материалов и пособий к </a:t>
            </a:r>
            <a:r>
              <a:rPr lang="ru-RU" sz="1200" b="1" dirty="0" smtClean="0"/>
              <a:t>НОД</a:t>
            </a:r>
            <a:endParaRPr lang="ru-RU" sz="1200" b="1" dirty="0" smtClean="0"/>
          </a:p>
          <a:p>
            <a:pPr algn="ctr"/>
            <a:endParaRPr lang="ru-RU" sz="1400" b="1" dirty="0" smtClean="0"/>
          </a:p>
          <a:p>
            <a:pPr algn="ctr"/>
            <a:r>
              <a:rPr lang="ru-RU" sz="1400" b="1" u="sng" dirty="0" smtClean="0">
                <a:solidFill>
                  <a:srgbClr val="002060"/>
                </a:solidFill>
              </a:rPr>
              <a:t>Речевое </a:t>
            </a:r>
            <a:r>
              <a:rPr lang="ru-RU" sz="1400" b="1" u="sng" dirty="0" smtClean="0">
                <a:solidFill>
                  <a:srgbClr val="002060"/>
                </a:solidFill>
              </a:rPr>
              <a:t>развитие</a:t>
            </a:r>
            <a:endParaRPr lang="ru-RU" sz="1400" u="sng" dirty="0" smtClean="0">
              <a:solidFill>
                <a:srgbClr val="002060"/>
              </a:solidFill>
            </a:endParaRPr>
          </a:p>
          <a:p>
            <a:pPr lvl="0"/>
            <a:r>
              <a:rPr lang="ru-RU" sz="1200" b="1" dirty="0" smtClean="0"/>
              <a:t>- Составление </a:t>
            </a:r>
            <a:r>
              <a:rPr lang="ru-RU" sz="1200" b="1" dirty="0" smtClean="0"/>
              <a:t>описательных рассказов на тему: «Обитатели морей и океанов» по сюжетным картинкам</a:t>
            </a:r>
          </a:p>
          <a:p>
            <a:pPr lvl="0"/>
            <a:r>
              <a:rPr lang="ru-RU" sz="1200" b="1" dirty="0" smtClean="0"/>
              <a:t>- Отгадывание </a:t>
            </a:r>
            <a:r>
              <a:rPr lang="ru-RU" sz="1200" b="1" dirty="0" smtClean="0"/>
              <a:t>загадок по данной теме.</a:t>
            </a:r>
          </a:p>
          <a:p>
            <a:pPr lvl="0"/>
            <a:r>
              <a:rPr lang="ru-RU" sz="1200" b="1" dirty="0" smtClean="0"/>
              <a:t>- Разучивание </a:t>
            </a:r>
            <a:r>
              <a:rPr lang="ru-RU" sz="1200" b="1" dirty="0" smtClean="0"/>
              <a:t>стихотворений Н. </a:t>
            </a:r>
            <a:r>
              <a:rPr lang="ru-RU" sz="1200" b="1" dirty="0" err="1" smtClean="0"/>
              <a:t>Ушкиной</a:t>
            </a:r>
            <a:r>
              <a:rPr lang="ru-RU" sz="1200" b="1" dirty="0" smtClean="0"/>
              <a:t> «Морская звезда», «Морской конек» « Краб», « Осьминог»</a:t>
            </a:r>
          </a:p>
          <a:p>
            <a:pPr lvl="0"/>
            <a:r>
              <a:rPr lang="ru-RU" sz="1200" b="1" u="sng" dirty="0" smtClean="0"/>
              <a:t>- Чтение </a:t>
            </a:r>
            <a:r>
              <a:rPr lang="ru-RU" sz="1200" b="1" u="sng" dirty="0" smtClean="0"/>
              <a:t>художественной литературы:</a:t>
            </a:r>
            <a:r>
              <a:rPr lang="ru-RU" sz="1200" b="1" dirty="0" smtClean="0"/>
              <a:t>  А.С. Пушкин « Сказка о рыбаке  и рыбке»; </a:t>
            </a:r>
            <a:r>
              <a:rPr lang="ru-RU" sz="1200" b="1" dirty="0" err="1" smtClean="0"/>
              <a:t>Г.Лагздынь</a:t>
            </a:r>
            <a:r>
              <a:rPr lang="ru-RU" sz="1200" b="1" dirty="0" smtClean="0"/>
              <a:t> « Море голос подает…»; </a:t>
            </a:r>
            <a:r>
              <a:rPr lang="ru-RU" sz="1200" b="1" dirty="0" err="1" smtClean="0"/>
              <a:t>С.Сахарнов</a:t>
            </a:r>
            <a:r>
              <a:rPr lang="ru-RU" sz="1200" b="1" dirty="0" smtClean="0"/>
              <a:t> «Кит», </a:t>
            </a:r>
            <a:r>
              <a:rPr lang="ru-RU" sz="1200" b="1" dirty="0" smtClean="0"/>
              <a:t>«Осьминог</a:t>
            </a:r>
            <a:r>
              <a:rPr lang="ru-RU" sz="1200" b="1" dirty="0" smtClean="0"/>
              <a:t>»; Э. Успенский «Разноцветная семейка»; Н. Матвеева « Нерешительные»;  рассказ Г. Снегирева « </a:t>
            </a:r>
            <a:r>
              <a:rPr lang="ru-RU" sz="1200" b="1" dirty="0" err="1" smtClean="0"/>
              <a:t>Осьминожек</a:t>
            </a:r>
            <a:r>
              <a:rPr lang="ru-RU" sz="1200" b="1" dirty="0" smtClean="0"/>
              <a:t>», « Дом осьминогов»; русская народная сказка « Пузырь, соломинка и лапоть». Стихотворение  Э. </a:t>
            </a:r>
            <a:r>
              <a:rPr lang="ru-RU" sz="1200" b="1" dirty="0" err="1" smtClean="0"/>
              <a:t>Машковской</a:t>
            </a:r>
            <a:r>
              <a:rPr lang="ru-RU" sz="1200" b="1" dirty="0" smtClean="0"/>
              <a:t> « Про </a:t>
            </a:r>
            <a:r>
              <a:rPr lang="ru-RU" sz="1200" b="1" dirty="0" smtClean="0"/>
              <a:t>море» ; Чтение </a:t>
            </a:r>
            <a:r>
              <a:rPr lang="ru-RU" sz="1200" b="1" dirty="0" smtClean="0"/>
              <a:t>рассказа « Откуда у кита такая глотка?» </a:t>
            </a:r>
          </a:p>
          <a:p>
            <a:pPr lvl="0"/>
            <a:r>
              <a:rPr lang="ru-RU" sz="1200" b="1" dirty="0" smtClean="0"/>
              <a:t>- Разучивание </a:t>
            </a:r>
            <a:r>
              <a:rPr lang="ru-RU" sz="1200" b="1" dirty="0" smtClean="0"/>
              <a:t>скороговорки: «Плавал Лева на плоту и ловил с плота плотву….»</a:t>
            </a:r>
          </a:p>
          <a:p>
            <a:pPr lvl="0"/>
            <a:r>
              <a:rPr lang="ru-RU" sz="1200" b="1" dirty="0" smtClean="0"/>
              <a:t>- Беседы </a:t>
            </a:r>
            <a:r>
              <a:rPr lang="ru-RU" sz="1200" b="1" dirty="0" smtClean="0"/>
              <a:t>по теме:  «Что у рыб вместо ног?»; «Как рыбы могут дышать в воде?» «Морские животные, особенности их обитания в воде»; </a:t>
            </a:r>
            <a:r>
              <a:rPr lang="ru-RU" sz="1200" b="1" dirty="0" smtClean="0"/>
              <a:t> « </a:t>
            </a:r>
            <a:r>
              <a:rPr lang="ru-RU" sz="1200" b="1" dirty="0" smtClean="0"/>
              <a:t>Сокровища морей»</a:t>
            </a:r>
          </a:p>
          <a:p>
            <a:pPr lvl="0"/>
            <a:r>
              <a:rPr lang="ru-RU" sz="1200" b="1" dirty="0" smtClean="0"/>
              <a:t>- Предметные </a:t>
            </a:r>
            <a:r>
              <a:rPr lang="ru-RU" sz="1200" b="1" dirty="0" smtClean="0"/>
              <a:t>картинки  данной тематики</a:t>
            </a:r>
          </a:p>
          <a:p>
            <a:pPr lvl="0"/>
            <a:r>
              <a:rPr lang="ru-RU" sz="1200" b="1" dirty="0" smtClean="0"/>
              <a:t>- Разучивание </a:t>
            </a:r>
            <a:r>
              <a:rPr lang="ru-RU" sz="1200" b="1" dirty="0" smtClean="0"/>
              <a:t>считалок: «Синий кит», «Чайка»</a:t>
            </a:r>
          </a:p>
          <a:p>
            <a:pPr lvl="0"/>
            <a:r>
              <a:rPr lang="ru-RU" sz="1200" b="1" dirty="0" smtClean="0"/>
              <a:t>- Разучивание </a:t>
            </a:r>
            <a:r>
              <a:rPr lang="ru-RU" sz="1200" b="1" dirty="0" err="1" smtClean="0"/>
              <a:t>чистоговорок</a:t>
            </a:r>
            <a:r>
              <a:rPr lang="ru-RU" sz="1200" b="1" dirty="0" smtClean="0"/>
              <a:t> « Аб, </a:t>
            </a:r>
            <a:r>
              <a:rPr lang="ru-RU" sz="1200" b="1" dirty="0" err="1" smtClean="0"/>
              <a:t>аб</a:t>
            </a:r>
            <a:r>
              <a:rPr lang="ru-RU" sz="1200" b="1" dirty="0" smtClean="0"/>
              <a:t>, вот большущий краб»; «За, за, это прозрачная медуза»</a:t>
            </a:r>
          </a:p>
          <a:p>
            <a:pPr lvl="0"/>
            <a:r>
              <a:rPr lang="ru-RU" sz="1200" b="1" dirty="0" smtClean="0"/>
              <a:t>-  </a:t>
            </a:r>
            <a:r>
              <a:rPr lang="ru-RU" sz="1200" b="1" dirty="0" smtClean="0"/>
              <a:t>Чтение пословиц и поговорок о море</a:t>
            </a:r>
            <a:r>
              <a:rPr lang="ru-RU" sz="1200" b="1" dirty="0" smtClean="0"/>
              <a:t>.</a:t>
            </a:r>
            <a:endParaRPr lang="ru-RU" sz="1200" b="1" dirty="0" smtClean="0"/>
          </a:p>
          <a:p>
            <a:endParaRPr lang="ru-RU" sz="1200" b="1" dirty="0" smtClean="0"/>
          </a:p>
          <a:p>
            <a:endParaRPr lang="ru-RU" sz="1200" b="1" dirty="0" smtClean="0"/>
          </a:p>
          <a:p>
            <a:endParaRPr lang="ru-RU" sz="1200" b="1" dirty="0" smtClean="0"/>
          </a:p>
          <a:p>
            <a:endParaRPr lang="ru-RU" sz="1200" b="1" dirty="0" smtClean="0"/>
          </a:p>
          <a:p>
            <a:endParaRPr lang="ru-RU" sz="1200" b="1" dirty="0" smtClean="0"/>
          </a:p>
          <a:p>
            <a:endParaRPr lang="ru-RU" sz="1200" b="1" dirty="0" smtClean="0"/>
          </a:p>
          <a:p>
            <a:endParaRPr lang="ru-RU" sz="1200" b="1" dirty="0" smtClean="0"/>
          </a:p>
          <a:p>
            <a:endParaRPr lang="ru-RU" sz="1200" b="1" dirty="0" smtClean="0"/>
          </a:p>
        </p:txBody>
      </p:sp>
    </p:spTree>
  </p:cSld>
  <p:clrMapOvr>
    <a:masterClrMapping/>
  </p:clrMapOvr>
  <p:transition spd="slow">
    <p:wedg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51520" y="476672"/>
            <a:ext cx="8784976" cy="643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u="sng" dirty="0" smtClean="0">
                <a:solidFill>
                  <a:srgbClr val="002060"/>
                </a:solidFill>
              </a:rPr>
              <a:t>Познавательное развитие</a:t>
            </a:r>
          </a:p>
          <a:p>
            <a:pPr lvl="0"/>
            <a:r>
              <a:rPr lang="ru-RU" sz="1200" b="1" dirty="0" smtClean="0"/>
              <a:t>- Рассматривание </a:t>
            </a:r>
            <a:r>
              <a:rPr lang="ru-RU" sz="1200" b="1" dirty="0" smtClean="0"/>
              <a:t>журналов   морских животных из цикла  «Веселые животные» , чтение рассказа « Кто в красном море живет?»</a:t>
            </a:r>
          </a:p>
          <a:p>
            <a:pPr lvl="0"/>
            <a:r>
              <a:rPr lang="ru-RU" sz="1200" b="1" dirty="0" smtClean="0"/>
              <a:t>- Презентация</a:t>
            </a:r>
            <a:r>
              <a:rPr lang="ru-RU" sz="1200" b="1" dirty="0" smtClean="0"/>
              <a:t>: « Обитатели море и океанов»</a:t>
            </a:r>
          </a:p>
          <a:p>
            <a:pPr lvl="0"/>
            <a:r>
              <a:rPr lang="ru-RU" sz="1200" b="1" dirty="0" smtClean="0"/>
              <a:t>- Просмотр </a:t>
            </a:r>
            <a:r>
              <a:rPr lang="ru-RU" sz="1200" b="1" dirty="0" smtClean="0"/>
              <a:t>мультфильма «В поисках Немо»; « Русалочка» «Золотая рыбка»</a:t>
            </a:r>
          </a:p>
          <a:p>
            <a:pPr lvl="0"/>
            <a:r>
              <a:rPr lang="ru-RU" sz="1200" b="1" dirty="0" smtClean="0"/>
              <a:t>- Разрезные </a:t>
            </a:r>
            <a:r>
              <a:rPr lang="ru-RU" sz="1200" b="1" dirty="0" smtClean="0"/>
              <a:t>картинки «Морские животные», </a:t>
            </a:r>
            <a:r>
              <a:rPr lang="ru-RU" sz="1200" b="1" dirty="0" err="1" smtClean="0"/>
              <a:t>пазлы</a:t>
            </a:r>
            <a:endParaRPr lang="ru-RU" sz="1200" b="1" dirty="0" smtClean="0"/>
          </a:p>
          <a:p>
            <a:pPr lvl="0"/>
            <a:r>
              <a:rPr lang="ru-RU" sz="1200" b="1" dirty="0" smtClean="0"/>
              <a:t>- Лабиринты </a:t>
            </a:r>
            <a:r>
              <a:rPr lang="ru-RU" sz="1200" b="1" dirty="0" smtClean="0"/>
              <a:t>морской тематики</a:t>
            </a:r>
          </a:p>
          <a:p>
            <a:pPr lvl="0"/>
            <a:r>
              <a:rPr lang="ru-RU" sz="1200" b="1" u="sng" dirty="0" smtClean="0"/>
              <a:t>Дидактические игры:</a:t>
            </a:r>
          </a:p>
          <a:p>
            <a:pPr>
              <a:buFontTx/>
              <a:buChar char="-"/>
            </a:pPr>
            <a:r>
              <a:rPr lang="ru-RU" sz="1200" b="1" dirty="0" smtClean="0"/>
              <a:t>«</a:t>
            </a:r>
            <a:r>
              <a:rPr lang="ru-RU" sz="1200" b="1" dirty="0" smtClean="0"/>
              <a:t>Кто, где живет?»;  « Назови ласково»; « Четвертый лишний»;  « Сосчитай улов»»; «Четвертый лишний»»; « Расскажи какой?»; «Фотографы»; «Чей хвост?»; « Найди тень морского животного</a:t>
            </a:r>
            <a:r>
              <a:rPr lang="ru-RU" sz="1200" b="1" dirty="0" smtClean="0"/>
              <a:t>»</a:t>
            </a:r>
          </a:p>
          <a:p>
            <a:pPr>
              <a:buFontTx/>
              <a:buChar char="-"/>
            </a:pPr>
            <a:r>
              <a:rPr lang="ru-RU" sz="1200" b="1" dirty="0" smtClean="0"/>
              <a:t> </a:t>
            </a:r>
            <a:r>
              <a:rPr lang="ru-RU" sz="1200" b="1" dirty="0" smtClean="0"/>
              <a:t>Игры с  кинетическим песком « Рыбка», « Осьминог»</a:t>
            </a:r>
          </a:p>
          <a:p>
            <a:r>
              <a:rPr lang="ru-RU" sz="1200" b="1" dirty="0" smtClean="0"/>
              <a:t>- Создание </a:t>
            </a:r>
            <a:r>
              <a:rPr lang="ru-RU" sz="1200" b="1" dirty="0" smtClean="0"/>
              <a:t>альбома «Морские обитатели»</a:t>
            </a:r>
          </a:p>
          <a:p>
            <a:r>
              <a:rPr lang="ru-RU" sz="1200" b="1" dirty="0" smtClean="0"/>
              <a:t>-  </a:t>
            </a:r>
            <a:r>
              <a:rPr lang="ru-RU" sz="1200" b="1" dirty="0" smtClean="0"/>
              <a:t>Создание макета « Обитатели морей и океанов»</a:t>
            </a:r>
          </a:p>
          <a:p>
            <a:r>
              <a:rPr lang="ru-RU" sz="1200" b="1" dirty="0" smtClean="0"/>
              <a:t>- Задания </a:t>
            </a:r>
            <a:r>
              <a:rPr lang="ru-RU" sz="1200" b="1" dirty="0" smtClean="0"/>
              <a:t>по ФЭМП для детей «Рыбка  с геометрическими фигурами»; « Сосчитай улиток»</a:t>
            </a:r>
          </a:p>
          <a:p>
            <a:pPr>
              <a:buFontTx/>
              <a:buChar char="-"/>
            </a:pPr>
            <a:r>
              <a:rPr lang="ru-RU" sz="1200" b="1" dirty="0" smtClean="0"/>
              <a:t>Схемы </a:t>
            </a:r>
            <a:r>
              <a:rPr lang="ru-RU" sz="1200" b="1" dirty="0" smtClean="0"/>
              <a:t>сборки дельфина, рыбки из </a:t>
            </a:r>
            <a:r>
              <a:rPr lang="ru-RU" sz="1200" b="1" dirty="0" smtClean="0"/>
              <a:t>мозаики</a:t>
            </a:r>
          </a:p>
          <a:p>
            <a:pPr>
              <a:buFontTx/>
              <a:buChar char="-"/>
            </a:pPr>
            <a:r>
              <a:rPr lang="ru-RU" sz="1200" b="1" dirty="0" smtClean="0"/>
              <a:t>Презентация </a:t>
            </a:r>
            <a:r>
              <a:rPr lang="ru-RU" sz="1200" b="1" dirty="0" smtClean="0"/>
              <a:t>для детей « Морские обитатели»</a:t>
            </a:r>
          </a:p>
          <a:p>
            <a:r>
              <a:rPr lang="ru-RU" sz="1200" b="1" dirty="0" smtClean="0"/>
              <a:t>- Схема </a:t>
            </a:r>
            <a:r>
              <a:rPr lang="ru-RU" sz="1200" b="1" dirty="0" smtClean="0"/>
              <a:t>сборки «Аквариума с рыбками» из палочек </a:t>
            </a:r>
            <a:r>
              <a:rPr lang="ru-RU" sz="1200" b="1" dirty="0" err="1" smtClean="0"/>
              <a:t>Кюзенера</a:t>
            </a:r>
            <a:endParaRPr lang="ru-RU" sz="1200" b="1" dirty="0" smtClean="0"/>
          </a:p>
          <a:p>
            <a:r>
              <a:rPr lang="ru-RU" sz="1200" b="1" dirty="0" smtClean="0"/>
              <a:t>-  </a:t>
            </a:r>
            <a:r>
              <a:rPr lang="ru-RU" sz="1200" b="1" dirty="0" smtClean="0"/>
              <a:t>Чтение энциклопедии для детей « Обитатели северного ледовитого океана»</a:t>
            </a:r>
          </a:p>
          <a:p>
            <a:r>
              <a:rPr lang="ru-RU" sz="1200" b="1" dirty="0" smtClean="0"/>
              <a:t>- Выложи </a:t>
            </a:r>
            <a:r>
              <a:rPr lang="ru-RU" sz="1200" b="1" dirty="0" smtClean="0"/>
              <a:t>из счетных палочек рыбку, кораблик по схеме</a:t>
            </a:r>
          </a:p>
          <a:p>
            <a:r>
              <a:rPr lang="ru-RU" sz="1200" b="1" dirty="0" smtClean="0"/>
              <a:t>-</a:t>
            </a:r>
            <a:r>
              <a:rPr lang="ru-RU" sz="1200" b="1" dirty="0" smtClean="0"/>
              <a:t>Схема </a:t>
            </a:r>
            <a:r>
              <a:rPr lang="ru-RU" sz="1200" b="1" dirty="0" smtClean="0"/>
              <a:t>сборки из блоков </a:t>
            </a:r>
            <a:r>
              <a:rPr lang="ru-RU" sz="1200" b="1" dirty="0" err="1" smtClean="0"/>
              <a:t>Дьенеша</a:t>
            </a:r>
            <a:r>
              <a:rPr lang="ru-RU" sz="1200" b="1" dirty="0" smtClean="0"/>
              <a:t> кораблика</a:t>
            </a:r>
          </a:p>
          <a:p>
            <a:endParaRPr lang="ru-RU" sz="1200" b="1" dirty="0" smtClean="0"/>
          </a:p>
          <a:p>
            <a:endParaRPr lang="ru-RU" sz="1200" b="1" dirty="0" smtClean="0"/>
          </a:p>
          <a:p>
            <a:pPr algn="ctr"/>
            <a:r>
              <a:rPr lang="ru-RU" sz="1400" b="1" u="sng" dirty="0" smtClean="0">
                <a:solidFill>
                  <a:srgbClr val="002060"/>
                </a:solidFill>
              </a:rPr>
              <a:t>Художественно-эстетическое </a:t>
            </a:r>
            <a:r>
              <a:rPr lang="ru-RU" sz="1400" b="1" u="sng" dirty="0" smtClean="0">
                <a:solidFill>
                  <a:srgbClr val="002060"/>
                </a:solidFill>
              </a:rPr>
              <a:t>развитие</a:t>
            </a:r>
          </a:p>
          <a:p>
            <a:r>
              <a:rPr lang="ru-RU" sz="1400" b="1" u="sng" dirty="0" smtClean="0"/>
              <a:t>Изобразительная деятельность:</a:t>
            </a:r>
            <a:endParaRPr lang="ru-RU" sz="1400" b="1" dirty="0" smtClean="0"/>
          </a:p>
          <a:p>
            <a:pPr lvl="0"/>
            <a:r>
              <a:rPr lang="ru-RU" sz="1200" b="1" dirty="0" smtClean="0"/>
              <a:t>Раскраски с морскими животными</a:t>
            </a:r>
          </a:p>
          <a:p>
            <a:pPr lvl="0"/>
            <a:r>
              <a:rPr lang="ru-RU" sz="1200" b="1" dirty="0" smtClean="0"/>
              <a:t>Трафареты, силуэты обитателей морей и океанов</a:t>
            </a:r>
          </a:p>
          <a:p>
            <a:pPr lvl="0"/>
            <a:r>
              <a:rPr lang="ru-RU" sz="1200" b="1" dirty="0" smtClean="0"/>
              <a:t>Обведи по контуру, обведи по точкам</a:t>
            </a:r>
          </a:p>
          <a:p>
            <a:pPr lvl="0"/>
            <a:r>
              <a:rPr lang="ru-RU" sz="1200" b="1" dirty="0" smtClean="0"/>
              <a:t>Оригами: рыбка</a:t>
            </a:r>
          </a:p>
          <a:p>
            <a:pPr lvl="0"/>
            <a:r>
              <a:rPr lang="ru-RU" sz="1200" b="1" dirty="0" smtClean="0"/>
              <a:t>Схемы поэтапного рисования морских животных</a:t>
            </a:r>
          </a:p>
          <a:p>
            <a:pPr lvl="0"/>
            <a:r>
              <a:rPr lang="ru-RU" sz="1200" b="1" dirty="0" smtClean="0"/>
              <a:t>Схемы поэтапной лепки морских животных</a:t>
            </a:r>
          </a:p>
          <a:p>
            <a:pPr lvl="0"/>
            <a:endParaRPr lang="ru-RU" sz="1200" dirty="0" smtClean="0"/>
          </a:p>
          <a:p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  <p:transition spd="slow">
    <p:wedg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95536" y="197346"/>
            <a:ext cx="8424936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1200" b="1" dirty="0" smtClean="0"/>
              <a:t>Схемы поэтапной аппликации морских животных</a:t>
            </a:r>
          </a:p>
          <a:p>
            <a:pPr lvl="0"/>
            <a:r>
              <a:rPr lang="ru-RU" sz="1200" b="1" dirty="0" smtClean="0"/>
              <a:t>Конструирование: собираем рыбку из деталей конструктора «</a:t>
            </a:r>
            <a:r>
              <a:rPr lang="ru-RU" sz="1200" b="1" dirty="0" err="1" smtClean="0"/>
              <a:t>Лего</a:t>
            </a:r>
            <a:r>
              <a:rPr lang="ru-RU" sz="1200" b="1" dirty="0" smtClean="0"/>
              <a:t>» (образец сборки)</a:t>
            </a:r>
          </a:p>
          <a:p>
            <a:pPr lvl="0"/>
            <a:r>
              <a:rPr lang="ru-RU" sz="1200" b="1" dirty="0" smtClean="0"/>
              <a:t>НОД: рисование ладошкой – «Осьминог» (конспект); Лепка – «Рыбки в банке» (конспект Парамонова)</a:t>
            </a:r>
          </a:p>
          <a:p>
            <a:r>
              <a:rPr lang="ru-RU" sz="1200" b="1" dirty="0" smtClean="0"/>
              <a:t>аппликация «Стайка дельфинов» (конспект)</a:t>
            </a:r>
          </a:p>
          <a:p>
            <a:endParaRPr lang="ru-RU" sz="1400" b="1" u="sng" dirty="0" smtClean="0"/>
          </a:p>
          <a:p>
            <a:r>
              <a:rPr lang="ru-RU" sz="1400" b="1" u="sng" dirty="0" smtClean="0"/>
              <a:t>Музыкальная </a:t>
            </a:r>
            <a:r>
              <a:rPr lang="ru-RU" sz="1400" b="1" u="sng" dirty="0" smtClean="0"/>
              <a:t>деятельность:</a:t>
            </a:r>
            <a:endParaRPr lang="ru-RU" sz="1400" b="1" dirty="0" smtClean="0"/>
          </a:p>
          <a:p>
            <a:r>
              <a:rPr lang="ru-RU" sz="1200" b="1" dirty="0" smtClean="0"/>
              <a:t>Слушание: Аудио запись « Шум моря»</a:t>
            </a:r>
          </a:p>
          <a:p>
            <a:pPr algn="ctr"/>
            <a:endParaRPr lang="ru-RU" sz="1400" b="1" u="sng" dirty="0" smtClean="0">
              <a:solidFill>
                <a:srgbClr val="002060"/>
              </a:solidFill>
            </a:endParaRPr>
          </a:p>
          <a:p>
            <a:pPr algn="ctr"/>
            <a:r>
              <a:rPr lang="ru-RU" sz="1400" b="1" u="sng" dirty="0" smtClean="0">
                <a:solidFill>
                  <a:srgbClr val="002060"/>
                </a:solidFill>
              </a:rPr>
              <a:t>Физическое </a:t>
            </a:r>
            <a:r>
              <a:rPr lang="ru-RU" sz="1400" b="1" u="sng" dirty="0" smtClean="0">
                <a:solidFill>
                  <a:srgbClr val="002060"/>
                </a:solidFill>
              </a:rPr>
              <a:t>развитие</a:t>
            </a:r>
          </a:p>
          <a:p>
            <a:pPr lvl="0"/>
            <a:r>
              <a:rPr lang="ru-RU" sz="1200" b="1" dirty="0" smtClean="0"/>
              <a:t>Подвижная игра:  « Рыбак и рыбки», «</a:t>
            </a:r>
          </a:p>
          <a:p>
            <a:pPr lvl="0"/>
            <a:r>
              <a:rPr lang="ru-RU" sz="1200" b="1" dirty="0" smtClean="0"/>
              <a:t>Физкультминутки: «Море волнуется…», «Море», «Морской мир»</a:t>
            </a:r>
          </a:p>
          <a:p>
            <a:pPr lvl="0"/>
            <a:r>
              <a:rPr lang="ru-RU" sz="1200" b="1" dirty="0" smtClean="0"/>
              <a:t>Пальчиковые гимнастики: «Рыбка»; «Кораблик», «Черепаха», « Акула», «Дельфины»</a:t>
            </a:r>
          </a:p>
          <a:p>
            <a:r>
              <a:rPr lang="ru-RU" sz="1200" b="1" dirty="0" smtClean="0"/>
              <a:t>Работа с родителями: Рекомендации для родителей по теме: « Обитатели море и океанов»</a:t>
            </a:r>
          </a:p>
          <a:p>
            <a:r>
              <a:rPr lang="ru-RU" sz="1200" b="1" dirty="0" smtClean="0"/>
              <a:t> </a:t>
            </a:r>
            <a:endParaRPr lang="ru-RU" sz="1200" b="1" dirty="0"/>
          </a:p>
        </p:txBody>
      </p:sp>
    </p:spTree>
  </p:cSld>
  <p:clrMapOvr>
    <a:masterClrMapping/>
  </p:clrMapOvr>
  <p:transition spd="slow">
    <p:wedg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83568" y="188641"/>
            <a:ext cx="76328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/>
              <a:t>Фотоматериал развивающей среды:</a:t>
            </a:r>
            <a:endParaRPr lang="ru-RU" sz="2400" b="1" dirty="0"/>
          </a:p>
        </p:txBody>
      </p:sp>
      <p:pic>
        <p:nvPicPr>
          <p:cNvPr id="20482" name="Picture 2" descr="C:\Users\Катя\Desktop\метод материалы по теме м\фото развивающей среды в группе\YoSw9wkphrk (1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2852936"/>
            <a:ext cx="3744416" cy="315813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</p:pic>
      <p:pic>
        <p:nvPicPr>
          <p:cNvPr id="1026" name="Picture 2" descr="C:\Users\Катя\Desktop\-m_rrwVtab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908720"/>
            <a:ext cx="3741282" cy="2808312"/>
          </a:xfrm>
          <a:prstGeom prst="rect">
            <a:avLst/>
          </a:prstGeom>
          <a:solidFill>
            <a:srgbClr val="080808"/>
          </a:solidFill>
          <a:ln w="28575">
            <a:solidFill>
              <a:schemeClr val="tx1"/>
            </a:solidFill>
          </a:ln>
        </p:spPr>
      </p:pic>
      <p:pic>
        <p:nvPicPr>
          <p:cNvPr id="13" name="Picture 2" descr="C:\Users\Катя\Desktop\метод материалы по теме м\фото развивающей среды в группе\MXVHluUqpOI (1)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44008" y="3140968"/>
            <a:ext cx="3816424" cy="3050899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</p:pic>
      <p:pic>
        <p:nvPicPr>
          <p:cNvPr id="14" name="Рисунок 13" descr="C:\Users\Катерина\Desktop\DSCN4771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427984" y="764704"/>
            <a:ext cx="3816424" cy="2664296"/>
          </a:xfrm>
          <a:prstGeom prst="rect">
            <a:avLst/>
          </a:prstGeom>
          <a:ln w="28575">
            <a:solidFill>
              <a:schemeClr val="tx1"/>
            </a:solidFill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</p:pic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3" name="Picture 1" descr="C:\Users\Катя\Desktop\метод материалы по теме м\фото развивающей среды в группе\sBN6X6PSh7U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476672"/>
            <a:ext cx="2946012" cy="381642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</p:pic>
      <p:pic>
        <p:nvPicPr>
          <p:cNvPr id="7" name="Picture 4" descr="C:\Users\Катя\Desktop\метод материалы по теме м\фото развивающей среды в группе\Or-w9BnqQk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95736" y="908720"/>
            <a:ext cx="2736304" cy="3096344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</p:pic>
      <p:pic>
        <p:nvPicPr>
          <p:cNvPr id="2050" name="Picture 2" descr="C:\Users\Катя\Desktop\Q4gRBM90sSI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932040" y="620688"/>
            <a:ext cx="3528392" cy="4132356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</p:pic>
      <p:pic>
        <p:nvPicPr>
          <p:cNvPr id="2052" name="Picture 4" descr="C:\Users\Катя\Desktop\QbNudY8SUis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7544" y="3068960"/>
            <a:ext cx="1728192" cy="1224136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</p:pic>
      <p:pic>
        <p:nvPicPr>
          <p:cNvPr id="2053" name="Picture 5" descr="C:\Users\Катя\Desktop\5PZl4LNwLWY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411760" y="3933056"/>
            <a:ext cx="2017172" cy="1512168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</p:pic>
      <p:pic>
        <p:nvPicPr>
          <p:cNvPr id="2054" name="Picture 6" descr="C:\Users\Катя\Desktop\IW4FE4ME0yg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211960" y="4437112"/>
            <a:ext cx="2088232" cy="1470397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</p:pic>
      <p:pic>
        <p:nvPicPr>
          <p:cNvPr id="14" name="Picture 5" descr="C:\Users\Катя\Desktop\метод материалы по теме м\фото развивающей среды в группе\использование метод.материалов совместной деятельности\C_2-6BCjKTU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300192" y="4653136"/>
            <a:ext cx="1534580" cy="194421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</p:pic>
      <p:pic>
        <p:nvPicPr>
          <p:cNvPr id="16" name="Picture 3" descr="C:\Users\Катя\Desktop\yPwkf0H-RY4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83568" y="4221088"/>
            <a:ext cx="1728192" cy="1325374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</p:pic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Катя\Desktop\7r-fwiTCDd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260648"/>
            <a:ext cx="3789588" cy="2952328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</p:pic>
      <p:pic>
        <p:nvPicPr>
          <p:cNvPr id="3075" name="Picture 3" descr="C:\Users\Катя\Desktop\a3R1PfsPs4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39952" y="620688"/>
            <a:ext cx="4489910" cy="3180353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</p:pic>
      <p:pic>
        <p:nvPicPr>
          <p:cNvPr id="3076" name="Picture 4" descr="C:\Users\Катя\Desktop\EtUhSyy2SaI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27584" y="3180300"/>
            <a:ext cx="3744416" cy="2721806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</p:pic>
      <p:pic>
        <p:nvPicPr>
          <p:cNvPr id="3077" name="Picture 5" descr="C:\Users\Катя\Desktop\azbVNzaMONY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860032" y="2852936"/>
            <a:ext cx="1977684" cy="2636912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</p:pic>
    </p:spTree>
  </p:cSld>
  <p:clrMapOvr>
    <a:masterClrMapping/>
  </p:clrMapOvr>
  <p:transition spd="slow">
    <p:wedg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 descr="C:\Users\Катя\Desktop\метод материалы по теме м\фото развивающей среды в группе\использование метод.материалов совместной деятельности\RcIzgpXm-V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3429000"/>
            <a:ext cx="4896544" cy="297220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</p:pic>
      <p:pic>
        <p:nvPicPr>
          <p:cNvPr id="4" name="Picture 2" descr="C:\Users\Катя\Desktop\метод материалы по теме м\фото развивающей среды в группе\использование метод.материалов совместной деятельности\dX3IePpiZSc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55976" y="1556792"/>
            <a:ext cx="4464496" cy="2853183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</p:pic>
      <p:pic>
        <p:nvPicPr>
          <p:cNvPr id="4098" name="Picture 2" descr="C:\Users\Катя\Desktop\64lMUDuR2R8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528" y="332656"/>
            <a:ext cx="4572262" cy="360040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</p:pic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Гидросфера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268</TotalTime>
  <Words>730</Words>
  <Application>Microsoft Office PowerPoint</Application>
  <PresentationFormat>Экран (4:3)</PresentationFormat>
  <Paragraphs>78</Paragraphs>
  <Slides>8</Slides>
  <Notes>0</Notes>
  <HiddenSlides>0</HiddenSlides>
  <MMClips>2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Гидросфера</vt:lpstr>
      <vt:lpstr>Представление педагогического опыта:   « Оформление динамичной  предметно- развивающей среды по лексической теме:  Море и его обитатели»  (для детей 3-5лет)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1</dc:creator>
  <cp:lastModifiedBy>Катя</cp:lastModifiedBy>
  <cp:revision>31</cp:revision>
  <dcterms:created xsi:type="dcterms:W3CDTF">2015-04-19T16:04:35Z</dcterms:created>
  <dcterms:modified xsi:type="dcterms:W3CDTF">2021-02-08T16:19:40Z</dcterms:modified>
</cp:coreProperties>
</file>