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76" r:id="rId3"/>
    <p:sldId id="270" r:id="rId4"/>
    <p:sldId id="296" r:id="rId5"/>
    <p:sldId id="272" r:id="rId6"/>
    <p:sldId id="274" r:id="rId7"/>
    <p:sldId id="282" r:id="rId8"/>
    <p:sldId id="275" r:id="rId9"/>
    <p:sldId id="281" r:id="rId10"/>
    <p:sldId id="283" r:id="rId11"/>
    <p:sldId id="280" r:id="rId12"/>
    <p:sldId id="297" r:id="rId13"/>
    <p:sldId id="279" r:id="rId14"/>
    <p:sldId id="278" r:id="rId15"/>
    <p:sldId id="277" r:id="rId16"/>
    <p:sldId id="285" r:id="rId17"/>
    <p:sldId id="286" r:id="rId18"/>
    <p:sldId id="284" r:id="rId19"/>
    <p:sldId id="294" r:id="rId20"/>
    <p:sldId id="259" r:id="rId21"/>
    <p:sldId id="299" r:id="rId22"/>
    <p:sldId id="263" r:id="rId23"/>
    <p:sldId id="26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2130426"/>
            <a:ext cx="6840760" cy="79451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МАТЕМАТИКИ</a:t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КЛАСС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429001"/>
            <a:ext cx="6400800" cy="1872207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пришли сюда учиться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лениться , а трудиться !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Работаем  старательно !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Слушаем  внимательно </a:t>
            </a:r>
            <a:r>
              <a:rPr lang="ru-RU" dirty="0" smtClean="0">
                <a:solidFill>
                  <a:schemeClr val="bg1"/>
                </a:solidFill>
              </a:rPr>
              <a:t>!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48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042908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475656" y="2204864"/>
                <a:ext cx="6624736" cy="11408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>
                    <a:solidFill>
                      <a:schemeClr val="bg1"/>
                    </a:solidFill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3</m:t>
                        </m:r>
                      </m:num>
                      <m:den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4800" dirty="0">
                    <a:solidFill>
                      <a:schemeClr val="bg1"/>
                    </a:solidFill>
                    <a:ea typeface="Calibri"/>
                    <a:cs typeface="Times New Roman"/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6</m:t>
                        </m:r>
                      </m:num>
                      <m:den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13</m:t>
                        </m:r>
                      </m:den>
                    </m:f>
                  </m:oMath>
                </a14:m>
                <a:r>
                  <a:rPr lang="ru-RU" sz="4800" dirty="0">
                    <a:solidFill>
                      <a:schemeClr val="bg1"/>
                    </a:solidFill>
                    <a:ea typeface="Calibri"/>
                    <a:cs typeface="Times New Roman"/>
                  </a:rPr>
                  <a:t>  </a:t>
                </a:r>
                <a:r>
                  <a:rPr lang="ru-RU" sz="4800" dirty="0" smtClean="0">
                    <a:solidFill>
                      <a:schemeClr val="bg1"/>
                    </a:solidFill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ru-RU" sz="4800" i="1">
                        <a:solidFill>
                          <a:schemeClr val="bg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f>
                      <m:fPr>
                        <m:ctrlP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num>
                      <m:den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19</m:t>
                        </m:r>
                      </m:den>
                    </m:f>
                  </m:oMath>
                </a14:m>
                <a:r>
                  <a:rPr lang="ru-RU" sz="4800" dirty="0">
                    <a:solidFill>
                      <a:schemeClr val="bg1"/>
                    </a:solidFill>
                    <a:ea typeface="Calibri"/>
                    <a:cs typeface="Times New Roman"/>
                  </a:rPr>
                  <a:t>  </a:t>
                </a:r>
                <a:r>
                  <a:rPr lang="ru-RU" sz="4800" dirty="0" smtClean="0">
                    <a:solidFill>
                      <a:schemeClr val="bg1"/>
                    </a:solidFill>
                    <a:ea typeface="Calibri"/>
                    <a:cs typeface="Times New Roman"/>
                  </a:rPr>
                  <a:t>  </a:t>
                </a:r>
                <a14:m>
                  <m:oMath xmlns:m="http://schemas.openxmlformats.org/officeDocument/2006/math">
                    <m:r>
                      <a:rPr lang="ru-RU" sz="4800" i="1">
                        <a:solidFill>
                          <a:schemeClr val="bg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 </m:t>
                    </m:r>
                    <m:f>
                      <m:fPr>
                        <m:ctrlP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7</m:t>
                        </m:r>
                      </m:num>
                      <m:den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sz="4800" dirty="0">
                    <a:solidFill>
                      <a:schemeClr val="bg1"/>
                    </a:solidFill>
                    <a:ea typeface="Calibri"/>
                    <a:cs typeface="Times New Roman"/>
                  </a:rPr>
                  <a:t>  </a:t>
                </a:r>
                <a:r>
                  <a:rPr lang="ru-RU" sz="4800" dirty="0" smtClean="0">
                    <a:solidFill>
                      <a:schemeClr val="bg1"/>
                    </a:solidFill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ru-RU" sz="4800" i="1">
                        <a:solidFill>
                          <a:schemeClr val="bg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  </m:t>
                    </m:r>
                    <m:f>
                      <m:fPr>
                        <m:ctrlP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 1</m:t>
                        </m:r>
                      </m:num>
                      <m:den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29</m:t>
                        </m:r>
                      </m:den>
                    </m:f>
                  </m:oMath>
                </a14:m>
                <a:r>
                  <a:rPr lang="ru-RU" sz="4800" dirty="0">
                    <a:solidFill>
                      <a:schemeClr val="bg1"/>
                    </a:solidFill>
                    <a:ea typeface="Calibri"/>
                    <a:cs typeface="Times New Roman"/>
                  </a:rPr>
                  <a:t> </a:t>
                </a:r>
                <a:r>
                  <a:rPr lang="ru-RU" sz="4800" dirty="0" smtClean="0">
                    <a:solidFill>
                      <a:schemeClr val="bg1"/>
                    </a:solidFill>
                    <a:ea typeface="Calibri"/>
                    <a:cs typeface="Times New Roman"/>
                  </a:rPr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21</m:t>
                        </m:r>
                      </m:num>
                      <m:den>
                        <m:r>
                          <a:rPr lang="ru-RU" sz="4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14</m:t>
                        </m:r>
                      </m:den>
                    </m:f>
                  </m:oMath>
                </a14:m>
                <a:r>
                  <a:rPr lang="ru-RU" sz="4800" dirty="0">
                    <a:solidFill>
                      <a:schemeClr val="bg1"/>
                    </a:solidFill>
                    <a:ea typeface="Calibri"/>
                    <a:cs typeface="Times New Roman"/>
                  </a:rPr>
                  <a:t> </a:t>
                </a:r>
                <a:endParaRPr lang="ru-RU" sz="4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2204864"/>
                <a:ext cx="6624736" cy="114082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936103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УСТНЫЙ СЧЕТ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371600" y="4941168"/>
            <a:ext cx="6400800" cy="69763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699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Загрузки\Рамка Для Диплом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5" y="1"/>
            <a:ext cx="910199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1043608" y="2780928"/>
                <a:ext cx="7056784" cy="1224136"/>
              </a:xfrm>
            </p:spPr>
            <p:txBody>
              <a:bodyPr>
                <a:normAutofit fontScale="90000"/>
              </a:bodyPr>
              <a:lstStyle/>
              <a:p>
                <a:r>
                  <a:rPr lang="ru-RU" dirty="0" smtClean="0">
                    <a:solidFill>
                      <a:schemeClr val="bg1"/>
                    </a:solidFill>
                  </a:rPr>
                  <a:t>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</a:rPr>
                  <a:t> ,   34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</a:rPr>
                  <a:t> ,   11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</a:rPr>
                  <a:t>  </a:t>
                </a:r>
                <a14:m>
                  <m:oMath xmlns:m="http://schemas.openxmlformats.org/officeDocument/2006/math">
                    <m:r>
                      <a:rPr lang="ru-RU" i="1">
                        <a:solidFill>
                          <a:schemeClr val="bg1"/>
                        </a:solidFill>
                        <a:latin typeface="Cambria Math"/>
                      </a:rPr>
                      <m:t>,   12</m:t>
                    </m:r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  <m:t>17,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</a:rPr>
                  <a:t>  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latin typeface="Cambria Math"/>
                          </a:rPr>
                          <m:t>17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chemeClr val="bg1"/>
                    </a:solidFill>
                  </a:rPr>
                  <a:t> </a:t>
                </a:r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1043608" y="2780928"/>
                <a:ext cx="7056784" cy="1224136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96470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212529"/>
                </a:solidFill>
                <a:effectLst/>
                <a:latin typeface="Times New Roman"/>
                <a:ea typeface="Times New Roman"/>
              </a:rPr>
              <a:t>. </a:t>
            </a:r>
            <a:r>
              <a:rPr lang="ru-RU" sz="4000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Устный счет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09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" y="-459432"/>
            <a:ext cx="8913813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0" y="692150"/>
            <a:ext cx="7772400" cy="1368425"/>
          </a:xfrm>
        </p:spPr>
        <p:txBody>
          <a:bodyPr/>
          <a:lstStyle/>
          <a:p>
            <a:r>
              <a:rPr lang="ru-RU" i="1" dirty="0" smtClean="0">
                <a:solidFill>
                  <a:schemeClr val="bg1"/>
                </a:solidFill>
                <a:latin typeface="Cambria" panose="02040503050406030204" pitchFamily="18" charset="0"/>
                <a:ea typeface="Batang" panose="02030600000101010101" pitchFamily="18" charset="-127"/>
              </a:rPr>
              <a:t>  Классная работа</a:t>
            </a:r>
            <a:endParaRPr lang="ru-RU" i="1" dirty="0">
              <a:solidFill>
                <a:schemeClr val="bg1"/>
              </a:solidFill>
              <a:latin typeface="Cambria" panose="02040503050406030204" pitchFamily="18" charset="0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0327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12" y="0"/>
            <a:ext cx="9144000" cy="7023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2348881"/>
            <a:ext cx="6120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ea typeface="Calibri"/>
                <a:cs typeface="Times New Roman"/>
              </a:rPr>
              <a:t> 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49188" y="548680"/>
            <a:ext cx="8229600" cy="1143000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3600" dirty="0" smtClean="0">
                <a:solidFill>
                  <a:schemeClr val="bg1"/>
                </a:solidFill>
                <a:ea typeface="+mn-ea"/>
                <a:cs typeface="+mn-cs"/>
              </a:rPr>
              <a:t/>
            </a:r>
            <a:br>
              <a:rPr lang="ru-RU" sz="3600" dirty="0" smtClean="0">
                <a:solidFill>
                  <a:schemeClr val="bg1"/>
                </a:solidFill>
                <a:ea typeface="+mn-ea"/>
                <a:cs typeface="+mn-cs"/>
              </a:rPr>
            </a:br>
            <a:r>
              <a:rPr lang="ru-RU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 Math" panose="02040503050406030204" pitchFamily="18" charset="0"/>
                <a:cs typeface="Miriam" panose="020B0502050101010101" pitchFamily="34" charset="-79"/>
              </a:rPr>
              <a:t>Сравнить дроби.</a:t>
            </a:r>
            <a:endParaRPr lang="ru-RU" sz="3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 Math" panose="02040503050406030204" pitchFamily="18" charset="0"/>
              <a:cs typeface="Miriam" panose="020B0502050101010101" pitchFamily="34" charset="-79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Объект 18"/>
              <p:cNvSpPr>
                <a:spLocks noGrp="1"/>
              </p:cNvSpPr>
              <p:nvPr>
                <p:ph sz="half" idx="4294967295"/>
              </p:nvPr>
            </p:nvSpPr>
            <p:spPr>
              <a:xfrm>
                <a:off x="4932040" y="1773239"/>
                <a:ext cx="2880320" cy="3383954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ru-RU" b="0" i="1" smtClean="0">
                        <a:solidFill>
                          <a:schemeClr val="bg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19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 </a:t>
                </a:r>
                <a14:m>
                  <m:oMath xmlns:m="http://schemas.openxmlformats.org/officeDocument/2006/math">
                    <m:r>
                      <a:rPr lang="ru-RU" i="1">
                        <a:solidFill>
                          <a:schemeClr val="bg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и  </m:t>
                    </m:r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 </a:t>
                </a:r>
                <a:endParaRPr lang="ru-RU" dirty="0" smtClean="0">
                  <a:solidFill>
                    <a:schemeClr val="bg1"/>
                  </a:solidFill>
                  <a:effectLst/>
                  <a:latin typeface="Times New Roman"/>
                  <a:ea typeface="Times New Roman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>
                          <a:solidFill>
                            <a:schemeClr val="bg1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    </m:t>
                      </m:r>
                    </m:oMath>
                  </m:oMathPara>
                </a14:m>
                <a:endParaRPr lang="ru-RU" i="1" dirty="0" smtClean="0">
                  <a:solidFill>
                    <a:schemeClr val="bg1"/>
                  </a:solidFill>
                  <a:effectLst/>
                  <a:latin typeface="Cambria Math"/>
                  <a:ea typeface="Times New Roman"/>
                  <a:cs typeface="Times New Roman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 22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35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 и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10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endParaRPr lang="ru-RU" dirty="0" smtClean="0">
                  <a:solidFill>
                    <a:schemeClr val="bg1"/>
                  </a:solidFill>
                  <a:effectLst/>
                  <a:latin typeface="Times New Roman"/>
                  <a:ea typeface="Times New Roman"/>
                </a:endParaRPr>
              </a:p>
              <a:p>
                <a:pPr marL="0" indent="0">
                  <a:buNone/>
                </a:pPr>
                <a:endParaRPr lang="ru-RU" dirty="0" smtClean="0">
                  <a:solidFill>
                    <a:schemeClr val="bg1"/>
                  </a:solidFill>
                  <a:effectLst/>
                  <a:latin typeface="Times New Roman"/>
                  <a:ea typeface="Times New Roman"/>
                </a:endParaRPr>
              </a:p>
              <a:p>
                <a:pPr marL="0" indent="0">
                  <a:buNone/>
                </a:pPr>
                <a:r>
                  <a:rPr lang="ru-RU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ru-RU" b="0" i="1" smtClean="0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  <m:t>5</m:t>
                        </m:r>
                      </m:den>
                    </m:f>
                    <m:r>
                      <a:rPr lang="ru-RU" b="0" i="1" smtClean="0">
                        <a:solidFill>
                          <a:schemeClr val="bg1"/>
                        </a:solidFill>
                        <a:effectLst/>
                        <a:latin typeface="Cambria Math"/>
                      </a:rPr>
                      <m:t>  и   </m:t>
                    </m:r>
                    <m:f>
                      <m:fPr>
                        <m:ctrlPr>
                          <a:rPr lang="ru-RU" i="1" smtClean="0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  <m:t>24</m:t>
                        </m:r>
                      </m:num>
                      <m:den>
                        <m:r>
                          <a:rPr lang="ru-RU" b="0" i="1" smtClean="0">
                            <a:solidFill>
                              <a:schemeClr val="bg1"/>
                            </a:solidFill>
                            <a:effectLst/>
                            <a:latin typeface="Cambria Math"/>
                          </a:rPr>
                          <m:t>24</m:t>
                        </m:r>
                      </m:den>
                    </m:f>
                  </m:oMath>
                </a14:m>
                <a:endParaRPr lang="ru-RU" i="1" dirty="0">
                  <a:solidFill>
                    <a:schemeClr val="bg1"/>
                  </a:solidFill>
                  <a:latin typeface="Cambria Math"/>
                  <a:ea typeface="Times New Roman"/>
                  <a:cs typeface="Times New Roman"/>
                </a:endParaRPr>
              </a:p>
              <a:p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9" name="Объект 1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4294967295"/>
              </p:nvPr>
            </p:nvSpPr>
            <p:spPr>
              <a:xfrm>
                <a:off x="4932040" y="1773239"/>
                <a:ext cx="2880320" cy="3383954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Объект 16"/>
              <p:cNvSpPr>
                <a:spLocks noGrp="1"/>
              </p:cNvSpPr>
              <p:nvPr>
                <p:ph sz="half" idx="4294967295"/>
              </p:nvPr>
            </p:nvSpPr>
            <p:spPr>
              <a:xfrm>
                <a:off x="1403648" y="1557338"/>
                <a:ext cx="3060340" cy="3455987"/>
              </a:xfrm>
            </p:spPr>
            <p:txBody>
              <a:bodyPr>
                <a:normAutofit fontScale="25000" lnSpcReduction="20000"/>
              </a:bodyPr>
              <a:lstStyle/>
              <a:p>
                <a:pPr marL="0" indent="0">
                  <a:buNone/>
                </a:pPr>
                <a:r>
                  <a:rPr lang="ru-RU" sz="9000" i="1" dirty="0" smtClean="0">
                    <a:solidFill>
                      <a:schemeClr val="bg1"/>
                    </a:solidFill>
                    <a:latin typeface="Cambria Math"/>
                    <a:ea typeface="Times New Roman"/>
                    <a:cs typeface="Times New Roman"/>
                  </a:rPr>
                  <a:t>             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2800" i="1" smtClean="0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sz="12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num>
                      <m:den>
                        <m:r>
                          <a:rPr lang="ru-RU" sz="12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30</m:t>
                        </m:r>
                      </m:den>
                    </m:f>
                    <m:r>
                      <a:rPr lang="ru-RU" sz="12800" i="1">
                        <a:solidFill>
                          <a:schemeClr val="bg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 и</m:t>
                    </m:r>
                  </m:oMath>
                </a14:m>
                <a:r>
                  <a:rPr lang="ru-RU" sz="128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 </a:t>
                </a:r>
                <a14:m>
                  <m:oMath xmlns:m="http://schemas.openxmlformats.org/officeDocument/2006/math">
                    <m:r>
                      <a:rPr lang="ru-RU" sz="12800" i="1">
                        <a:solidFill>
                          <a:schemeClr val="bg1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f>
                      <m:fPr>
                        <m:ctrlPr>
                          <a:rPr lang="ru-RU" sz="12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sz="12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 11</m:t>
                        </m:r>
                      </m:num>
                      <m:den>
                        <m:r>
                          <a:rPr lang="ru-RU" sz="12800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  <m:r>
                          <a:rPr lang="ru-RU" sz="12800" i="1" smtClean="0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0</m:t>
                        </m:r>
                      </m:den>
                    </m:f>
                  </m:oMath>
                </a14:m>
                <a:r>
                  <a:rPr lang="ru-RU" sz="12800" dirty="0" smtClean="0"/>
                  <a:t> </a:t>
                </a:r>
              </a:p>
              <a:p>
                <a:pPr marL="0" indent="0">
                  <a:buNone/>
                </a:pPr>
                <a:endParaRPr lang="ru-RU" sz="12800" dirty="0" smtClean="0"/>
              </a:p>
              <a:p>
                <a:pPr marL="0" indent="0">
                  <a:buNone/>
                </a:pPr>
                <a:r>
                  <a:rPr lang="ru-RU" sz="1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2800" i="1" smtClean="0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sz="128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13</m:t>
                        </m:r>
                      </m:num>
                      <m:den>
                        <m:r>
                          <a:rPr lang="ru-RU" sz="128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44</m:t>
                        </m:r>
                      </m:den>
                    </m:f>
                  </m:oMath>
                </a14:m>
                <a:r>
                  <a:rPr lang="ru-RU" sz="12800" dirty="0">
                    <a:solidFill>
                      <a:prstClr val="white"/>
                    </a:solidFill>
                    <a:latin typeface="Times New Roman"/>
                    <a:ea typeface="Times New Roman"/>
                  </a:rPr>
                  <a:t>    </a:t>
                </a:r>
                <a14:m>
                  <m:oMath xmlns:m="http://schemas.openxmlformats.org/officeDocument/2006/math">
                    <m:r>
                      <a:rPr lang="ru-RU" sz="12800" i="1">
                        <a:solidFill>
                          <a:prstClr val="white"/>
                        </a:solidFill>
                        <a:latin typeface="Cambria Math"/>
                        <a:ea typeface="Times New Roman"/>
                        <a:cs typeface="Times New Roman"/>
                      </a:rPr>
                      <m:t>и</m:t>
                    </m:r>
                  </m:oMath>
                </a14:m>
                <a:r>
                  <a:rPr lang="ru-RU" sz="12800" dirty="0">
                    <a:solidFill>
                      <a:prstClr val="white"/>
                    </a:solidFill>
                    <a:latin typeface="Times New Roman"/>
                    <a:ea typeface="Times New Roman"/>
                  </a:rPr>
                  <a:t>  </a:t>
                </a:r>
                <a14:m>
                  <m:oMath xmlns:m="http://schemas.openxmlformats.org/officeDocument/2006/math">
                    <m:r>
                      <a:rPr lang="ru-RU" sz="12800" i="1">
                        <a:solidFill>
                          <a:prstClr val="white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f>
                      <m:fPr>
                        <m:ctrlPr>
                          <a:rPr lang="ru-RU" sz="128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sz="128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12</m:t>
                        </m:r>
                      </m:num>
                      <m:den>
                        <m:r>
                          <a:rPr lang="ru-RU" sz="128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44</m:t>
                        </m:r>
                      </m:den>
                    </m:f>
                  </m:oMath>
                </a14:m>
                <a:endParaRPr lang="ru-RU" sz="12800" dirty="0" smtClean="0"/>
              </a:p>
              <a:p>
                <a:pPr marL="0" indent="0">
                  <a:buNone/>
                </a:pPr>
                <a:endParaRPr lang="ru-RU" sz="1280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sz="128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sz="128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11</m:t>
                        </m:r>
                      </m:num>
                      <m:den>
                        <m:r>
                          <a:rPr lang="ru-RU" sz="128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23</m:t>
                        </m:r>
                      </m:den>
                    </m:f>
                  </m:oMath>
                </a14:m>
                <a:r>
                  <a:rPr lang="ru-RU" sz="12800" dirty="0">
                    <a:solidFill>
                      <a:prstClr val="white"/>
                    </a:solidFill>
                    <a:latin typeface="Times New Roman"/>
                    <a:ea typeface="Times New Roman"/>
                  </a:rPr>
                  <a:t>   и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28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sz="128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11</m:t>
                        </m:r>
                      </m:num>
                      <m:den>
                        <m:r>
                          <a:rPr lang="ru-RU" sz="128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13</m:t>
                        </m:r>
                      </m:den>
                    </m:f>
                  </m:oMath>
                </a14:m>
                <a:endParaRPr lang="ru-RU" sz="12800" dirty="0"/>
              </a:p>
            </p:txBody>
          </p:sp>
        </mc:Choice>
        <mc:Fallback xmlns="">
          <p:sp>
            <p:nvSpPr>
              <p:cNvPr id="17" name="Объект 1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4294967295"/>
              </p:nvPr>
            </p:nvSpPr>
            <p:spPr>
              <a:xfrm>
                <a:off x="1403648" y="1557338"/>
                <a:ext cx="3060340" cy="3455987"/>
              </a:xfr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1944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4" y="-2244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Таблица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10712495"/>
                  </p:ext>
                </p:extLst>
              </p:nvPr>
            </p:nvGraphicFramePr>
            <p:xfrm>
              <a:off x="1619672" y="1556792"/>
              <a:ext cx="6912768" cy="4248472"/>
            </p:xfrm>
            <a:graphic>
              <a:graphicData uri="http://schemas.openxmlformats.org/drawingml/2006/table">
                <a:tbl>
                  <a:tblPr/>
                  <a:tblGrid>
                    <a:gridCol w="6912768"/>
                  </a:tblGrid>
                  <a:tr h="4248472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ru-RU" sz="2800" i="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а) 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13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44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  +  </a:t>
                          </a:r>
                          <a14:m>
                            <m:oMath xmlns:m="http://schemas.openxmlformats.org/officeDocument/2006/math"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12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44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 </a:t>
                          </a:r>
                          <a14:m>
                            <m:oMath xmlns:m="http://schemas.openxmlformats.org/officeDocument/2006/math"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    </m:t>
                              </m:r>
                              <m:r>
                                <a:rPr lang="ru-RU" sz="2800" b="0" i="1" smtClean="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       д)   </m:t>
                              </m:r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2 </m:t>
                              </m:r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31</m:t>
                                  </m:r>
                                </m:den>
                              </m:f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+</m:t>
                              </m:r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6</m:t>
                              </m:r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 11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31</m:t>
                                  </m:r>
                                </m:den>
                              </m:f>
                            </m:oMath>
                          </a14:m>
                          <a:endParaRPr lang="ru-RU" sz="2800" dirty="0" smtClean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ru-RU" sz="2800" dirty="0" smtClean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ru-RU" sz="28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б)  </a:t>
                          </a:r>
                          <a:r>
                            <a:rPr lang="ru-RU" sz="28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11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23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  +  5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11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23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  <m:r>
                                <a:rPr lang="ru-RU" sz="2800" b="0" i="1" smtClean="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        е)  </m:t>
                              </m:r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 </m:t>
                              </m:r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19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 </a:t>
                          </a:r>
                          <a14:m>
                            <m:oMath xmlns:m="http://schemas.openxmlformats.org/officeDocument/2006/math"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−  </m:t>
                              </m:r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19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</a:t>
                          </a:r>
                          <a:endParaRPr lang="ru-RU" sz="2800" dirty="0" smtClean="0">
                            <a:solidFill>
                              <a:schemeClr val="bg1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ru-RU" sz="2800" dirty="0" smtClean="0">
                            <a:solidFill>
                              <a:schemeClr val="bg1"/>
                            </a:solidFill>
                            <a:effectLst/>
                            <a:latin typeface="Times New Roman"/>
                            <a:ea typeface="Calibri"/>
                            <a:cs typeface="Times New Roman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ru-RU" sz="28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в)  </a:t>
                          </a:r>
                          <a:r>
                            <a:rPr lang="ru-RU" sz="28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800" i="1" smtClean="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 2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5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 · 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11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  </a:t>
                          </a:r>
                          <a14:m>
                            <m:oMath xmlns:m="http://schemas.openxmlformats.org/officeDocument/2006/math"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 </m:t>
                              </m:r>
                              <m:r>
                                <a:rPr lang="ru-RU" sz="2800" b="0" i="1" smtClean="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              ж)   </m:t>
                              </m:r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19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 </a:t>
                          </a:r>
                          <a14:m>
                            <m:oMath xmlns:m="http://schemas.openxmlformats.org/officeDocument/2006/math">
                              <m:r>
                                <a:rPr lang="ru-RU" sz="28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· </m:t>
                              </m:r>
                              <m:r>
                                <a:rPr lang="ru-RU" sz="28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  </m:t>
                              </m:r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rgbClr val="212529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</a:t>
                          </a:r>
                          <a:endParaRPr lang="ru-RU" sz="2800" dirty="0" smtClean="0">
                            <a:solidFill>
                              <a:srgbClr val="212529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ru-RU" sz="2800" dirty="0" smtClean="0">
                            <a:solidFill>
                              <a:schemeClr val="bg1"/>
                            </a:solidFill>
                            <a:effectLst/>
                            <a:latin typeface="Times New Roman"/>
                            <a:ea typeface="Calibri"/>
                            <a:cs typeface="Times New Roman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ru-RU" sz="28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г)</a:t>
                          </a:r>
                          <a14:m>
                            <m:oMath xmlns:m="http://schemas.openxmlformats.org/officeDocument/2006/math">
                              <m:r>
                                <a:rPr lang="ru-RU" sz="2800" b="0" i="0" smtClean="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 </m:t>
                              </m:r>
                              <m:f>
                                <m:fPr>
                                  <m:ctrlPr>
                                    <a:rPr lang="ru-RU" sz="2800" i="1" smtClean="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 2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4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 ·  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  </a:t>
                          </a:r>
                          <a:r>
                            <a:rPr lang="ru-RU" sz="28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                 з)  1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 </a:t>
                          </a:r>
                          <a14:m>
                            <m:oMath xmlns:m="http://schemas.openxmlformats.org/officeDocument/2006/math">
                              <m:r>
                                <a:rPr lang="ru-RU" sz="28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·1</m:t>
                              </m:r>
                              <m:f>
                                <m:fPr>
                                  <m:ctrlP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8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8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</a:rPr>
                            <a:t> </a:t>
                          </a:r>
                          <a:endParaRPr lang="ru-RU" sz="28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114300" marR="11430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Таблица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10712495"/>
                  </p:ext>
                </p:extLst>
              </p:nvPr>
            </p:nvGraphicFramePr>
            <p:xfrm>
              <a:off x="1619672" y="1556792"/>
              <a:ext cx="6912768" cy="4248472"/>
            </p:xfrm>
            <a:graphic>
              <a:graphicData uri="http://schemas.openxmlformats.org/drawingml/2006/table">
                <a:tbl>
                  <a:tblPr/>
                  <a:tblGrid>
                    <a:gridCol w="6912768"/>
                  </a:tblGrid>
                  <a:tr h="4248472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114300" marR="114300" marT="0" marB="0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blipFill rotWithShape="1">
                          <a:blip r:embed="rId3"/>
                          <a:stretch>
                            <a:fillRect l="-88" t="-430" b="-143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508918"/>
          </a:xfrm>
        </p:spPr>
        <p:txBody>
          <a:bodyPr>
            <a:noAutofit/>
          </a:bodyPr>
          <a:lstStyle/>
          <a:p>
            <a:r>
              <a:rPr lang="ru-RU" sz="32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Выполнить действия</a:t>
            </a:r>
            <a:endParaRPr lang="ru-RU" sz="32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2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964488" cy="653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Заголовок 14"/>
          <p:cNvSpPr>
            <a:spLocks noGrp="1"/>
          </p:cNvSpPr>
          <p:nvPr>
            <p:ph type="ctrTitle" idx="4294967295"/>
          </p:nvPr>
        </p:nvSpPr>
        <p:spPr>
          <a:xfrm>
            <a:off x="0" y="1557338"/>
            <a:ext cx="8172400" cy="1511622"/>
          </a:xfrm>
        </p:spPr>
        <p:txBody>
          <a:bodyPr/>
          <a:lstStyle/>
          <a:p>
            <a:r>
              <a:rPr lang="ru-RU" sz="6000" dirty="0" smtClean="0">
                <a:solidFill>
                  <a:schemeClr val="bg1"/>
                </a:solidFill>
                <a:latin typeface="Times New Roman"/>
                <a:ea typeface="Calibri"/>
              </a:rPr>
              <a:t>    </a:t>
            </a:r>
            <a:r>
              <a:rPr lang="ru-RU" sz="6000" i="1" dirty="0" smtClean="0">
                <a:solidFill>
                  <a:schemeClr val="bg1"/>
                </a:solidFill>
                <a:latin typeface="Cambria" panose="02040503050406030204" pitchFamily="18" charset="0"/>
                <a:ea typeface="Calibri"/>
              </a:rPr>
              <a:t>Умножение </a:t>
            </a:r>
            <a:r>
              <a:rPr lang="ru-RU" sz="6000" i="1" dirty="0">
                <a:solidFill>
                  <a:schemeClr val="bg1"/>
                </a:solidFill>
                <a:latin typeface="Cambria" panose="02040503050406030204" pitchFamily="18" charset="0"/>
                <a:ea typeface="Calibri"/>
              </a:rPr>
              <a:t>дробей </a:t>
            </a:r>
            <a:endParaRPr lang="ru-RU" sz="6000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73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6589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Заголовок 14"/>
              <p:cNvSpPr>
                <a:spLocks noGrp="1"/>
              </p:cNvSpPr>
              <p:nvPr>
                <p:ph type="ctrTitle"/>
              </p:nvPr>
            </p:nvSpPr>
            <p:spPr>
              <a:xfrm>
                <a:off x="685800" y="1556793"/>
                <a:ext cx="7772400" cy="2043658"/>
              </a:xfrm>
            </p:spPr>
            <p:txBody>
              <a:bodyPr/>
              <a:lstStyle/>
              <a:p>
                <a:r>
                  <a:rPr lang="ru-RU" sz="6000" dirty="0" smtClean="0">
                    <a:solidFill>
                      <a:prstClr val="white"/>
                    </a:solidFill>
                    <a:latin typeface="Times New Roman"/>
                    <a:ea typeface="Times New Roman"/>
                    <a:cs typeface="+mn-cs"/>
                  </a:rPr>
                  <a:t> </a:t>
                </a:r>
                <a:r>
                  <a:rPr lang="ru-RU" sz="6000" dirty="0">
                    <a:solidFill>
                      <a:prstClr val="white"/>
                    </a:solidFill>
                    <a:latin typeface="Times New Roman"/>
                    <a:ea typeface="Times New Roman"/>
                    <a:cs typeface="+mn-cs"/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sz="6000" dirty="0">
                    <a:solidFill>
                      <a:prstClr val="white"/>
                    </a:solidFill>
                    <a:latin typeface="Times New Roman"/>
                    <a:ea typeface="Times New Roman"/>
                    <a:cs typeface="+mn-cs"/>
                  </a:rPr>
                  <a:t>  </a:t>
                </a:r>
                <a14:m>
                  <m:oMath xmlns:m="http://schemas.openxmlformats.org/officeDocument/2006/math">
                    <m:r>
                      <a:rPr lang="ru-RU" sz="6000">
                        <a:solidFill>
                          <a:prstClr val="white"/>
                        </a:solidFill>
                        <a:latin typeface="Cambria Math"/>
                        <a:ea typeface="Times New Roman"/>
                        <a:cs typeface="Times New Roman"/>
                      </a:rPr>
                      <m:t>·1</m:t>
                    </m:r>
                    <m:f>
                      <m:fPr>
                        <m:ctrlP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4</m:t>
                        </m:r>
                      </m:den>
                    </m:f>
                  </m:oMath>
                </a14:m>
                <a:endParaRPr lang="ru-RU" sz="6000" dirty="0"/>
              </a:p>
            </p:txBody>
          </p:sp>
        </mc:Choice>
        <mc:Fallback xmlns="">
          <p:sp>
            <p:nvSpPr>
              <p:cNvPr id="15" name="Заголовок 1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685800" y="1556793"/>
                <a:ext cx="7772400" cy="2043658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Подзаголовок 1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выполнить умножение смешанных чисел?</a:t>
            </a:r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04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Заголовок 14"/>
          <p:cNvSpPr>
            <a:spLocks noGrp="1"/>
          </p:cNvSpPr>
          <p:nvPr>
            <p:ph type="ctrTitle"/>
          </p:nvPr>
        </p:nvSpPr>
        <p:spPr>
          <a:xfrm>
            <a:off x="755576" y="836713"/>
            <a:ext cx="7702624" cy="1728192"/>
          </a:xfrm>
        </p:spPr>
        <p:txBody>
          <a:bodyPr>
            <a:normAutofit/>
          </a:bodyPr>
          <a:lstStyle/>
          <a:p>
            <a:r>
              <a:rPr lang="ru-RU" sz="4000" i="1" dirty="0">
                <a:solidFill>
                  <a:prstClr val="white"/>
                </a:solidFill>
                <a:latin typeface="Cambria" panose="02040503050406030204" pitchFamily="18" charset="0"/>
                <a:ea typeface="Calibri"/>
              </a:rPr>
              <a:t>Умножение </a:t>
            </a:r>
            <a:r>
              <a:rPr lang="ru-RU" sz="4000" i="1" dirty="0" smtClean="0">
                <a:solidFill>
                  <a:prstClr val="white"/>
                </a:solidFill>
                <a:latin typeface="Cambria" panose="02040503050406030204" pitchFamily="18" charset="0"/>
                <a:ea typeface="Calibri"/>
              </a:rPr>
              <a:t>дробей.</a:t>
            </a:r>
            <a:endParaRPr lang="ru-RU" sz="4000" i="1" dirty="0">
              <a:latin typeface="Cambria" panose="02040503050406030204" pitchFamily="18" charset="0"/>
            </a:endParaRPr>
          </a:p>
        </p:txBody>
      </p:sp>
      <p:sp>
        <p:nvSpPr>
          <p:cNvPr id="16" name="Подзаголовок 15"/>
          <p:cNvSpPr>
            <a:spLocks noGrp="1"/>
          </p:cNvSpPr>
          <p:nvPr>
            <p:ph type="subTitle" idx="1"/>
          </p:nvPr>
        </p:nvSpPr>
        <p:spPr>
          <a:xfrm>
            <a:off x="1371600" y="2276873"/>
            <a:ext cx="6296744" cy="648072"/>
          </a:xfrm>
        </p:spPr>
        <p:txBody>
          <a:bodyPr>
            <a:normAutofit lnSpcReduction="10000"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4000" i="1" dirty="0" smtClean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Смешанные числа </a:t>
            </a:r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73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64" y="188640"/>
            <a:ext cx="9149064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Заголовок 14"/>
          <p:cNvSpPr>
            <a:spLocks noGrp="1"/>
          </p:cNvSpPr>
          <p:nvPr>
            <p:ph type="ctrTitle" idx="4294967295"/>
          </p:nvPr>
        </p:nvSpPr>
        <p:spPr>
          <a:xfrm>
            <a:off x="611560" y="1772816"/>
            <a:ext cx="8208912" cy="1827634"/>
          </a:xfrm>
        </p:spPr>
        <p:txBody>
          <a:bodyPr>
            <a:normAutofit fontScale="90000"/>
          </a:bodyPr>
          <a:lstStyle/>
          <a:p>
            <a:r>
              <a:rPr lang="ru-RU" u="sng" dirty="0" smtClean="0">
                <a:solidFill>
                  <a:schemeClr val="bg1"/>
                </a:solidFill>
                <a:latin typeface="Times New Roman"/>
                <a:ea typeface="Calibri"/>
              </a:rPr>
              <a:t/>
            </a:r>
            <a:br>
              <a:rPr lang="ru-RU" u="sng" dirty="0" smtClean="0">
                <a:solidFill>
                  <a:schemeClr val="bg1"/>
                </a:solidFill>
                <a:latin typeface="Times New Roman"/>
                <a:ea typeface="Calibri"/>
              </a:rPr>
            </a:br>
            <a:r>
              <a:rPr lang="ru-RU" u="sng" dirty="0" smtClean="0">
                <a:solidFill>
                  <a:schemeClr val="bg1"/>
                </a:solidFill>
                <a:latin typeface="Times New Roman"/>
                <a:ea typeface="Calibri"/>
              </a:rPr>
              <a:t>ЦЕЛЬ УРОКА  </a:t>
            </a:r>
            <a:r>
              <a:rPr lang="ru-RU" dirty="0" smtClean="0">
                <a:solidFill>
                  <a:schemeClr val="bg1"/>
                </a:solidFill>
                <a:latin typeface="Times New Roman"/>
                <a:ea typeface="Calibri"/>
              </a:rPr>
              <a:t>:                </a:t>
            </a:r>
            <a:br>
              <a:rPr lang="ru-RU" dirty="0" smtClean="0">
                <a:solidFill>
                  <a:schemeClr val="bg1"/>
                </a:solidFill>
                <a:latin typeface="Times New Roman"/>
                <a:ea typeface="Calibri"/>
              </a:rPr>
            </a:br>
            <a:r>
              <a:rPr lang="ru-RU" sz="4000" dirty="0" smtClean="0">
                <a:solidFill>
                  <a:schemeClr val="bg1"/>
                </a:solidFill>
                <a:latin typeface="Times New Roman"/>
                <a:ea typeface="Calibri"/>
              </a:rPr>
              <a:t>научиться </a:t>
            </a:r>
            <a:r>
              <a:rPr lang="ru-RU" sz="4000" dirty="0">
                <a:solidFill>
                  <a:schemeClr val="bg1"/>
                </a:solidFill>
                <a:latin typeface="Times New Roman"/>
                <a:ea typeface="Calibri"/>
              </a:rPr>
              <a:t>умножать  смешанные </a:t>
            </a:r>
            <a:r>
              <a:rPr lang="ru-RU" sz="4000" dirty="0" smtClean="0">
                <a:solidFill>
                  <a:schemeClr val="bg1"/>
                </a:solidFill>
                <a:latin typeface="Times New Roman"/>
                <a:ea typeface="Calibri"/>
              </a:rPr>
              <a:t>числа. </a:t>
            </a:r>
            <a:br>
              <a:rPr lang="ru-RU" sz="4000" dirty="0" smtClean="0">
                <a:solidFill>
                  <a:schemeClr val="bg1"/>
                </a:solidFill>
                <a:latin typeface="Times New Roman"/>
                <a:ea typeface="Calibri"/>
              </a:rPr>
            </a:br>
            <a:r>
              <a:rPr lang="ru-RU" sz="4000" dirty="0" smtClean="0">
                <a:solidFill>
                  <a:schemeClr val="bg1"/>
                </a:solidFill>
                <a:latin typeface="Times New Roman"/>
                <a:ea typeface="Calibri"/>
              </a:rPr>
              <a:t/>
            </a:r>
            <a:br>
              <a:rPr lang="ru-RU" sz="4000" dirty="0" smtClean="0">
                <a:solidFill>
                  <a:schemeClr val="bg1"/>
                </a:solidFill>
                <a:latin typeface="Times New Roman"/>
                <a:ea typeface="Calibri"/>
              </a:rPr>
            </a:br>
            <a:r>
              <a:rPr lang="ru-RU" sz="4000" u="sng" dirty="0" smtClean="0">
                <a:solidFill>
                  <a:schemeClr val="bg1"/>
                </a:solidFill>
                <a:latin typeface="Times New Roman"/>
                <a:ea typeface="Calibri"/>
              </a:rPr>
              <a:t>ЗАДАЧА УРОКА </a:t>
            </a:r>
            <a:r>
              <a:rPr lang="ru-RU" sz="4900" dirty="0" smtClean="0">
                <a:solidFill>
                  <a:schemeClr val="bg1"/>
                </a:solidFill>
                <a:latin typeface="Times New Roman"/>
                <a:ea typeface="Calibri"/>
              </a:rPr>
              <a:t>:</a:t>
            </a:r>
            <a:br>
              <a:rPr lang="ru-RU" sz="4900" dirty="0" smtClean="0">
                <a:solidFill>
                  <a:schemeClr val="bg1"/>
                </a:solidFill>
                <a:latin typeface="Times New Roman"/>
                <a:ea typeface="Calibri"/>
              </a:rPr>
            </a:br>
            <a:r>
              <a:rPr lang="ru-RU" sz="4000" dirty="0" smtClean="0">
                <a:solidFill>
                  <a:schemeClr val="bg1"/>
                </a:solidFill>
                <a:latin typeface="Times New Roman"/>
                <a:ea typeface="Calibri"/>
              </a:rPr>
              <a:t> вывести </a:t>
            </a:r>
            <a:r>
              <a:rPr lang="ru-RU" sz="4000" dirty="0">
                <a:solidFill>
                  <a:schemeClr val="bg1"/>
                </a:solidFill>
                <a:latin typeface="Times New Roman"/>
                <a:ea typeface="Calibri"/>
              </a:rPr>
              <a:t>правило умножения  смешанных </a:t>
            </a:r>
            <a:r>
              <a:rPr lang="ru-RU" sz="4000" dirty="0" smtClean="0">
                <a:solidFill>
                  <a:schemeClr val="bg1"/>
                </a:solidFill>
                <a:latin typeface="Times New Roman"/>
                <a:ea typeface="Calibri"/>
              </a:rPr>
              <a:t>дробей.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31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0"/>
            <a:ext cx="916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1268761"/>
            <a:ext cx="5958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/>
                <a:ea typeface="Calibri"/>
              </a:rPr>
              <a:t>  Задание в тетради :  №</a:t>
            </a:r>
            <a:r>
              <a:rPr lang="ru-RU" sz="4000" dirty="0">
                <a:solidFill>
                  <a:schemeClr val="bg1"/>
                </a:solidFill>
                <a:latin typeface="Times New Roman"/>
                <a:ea typeface="Calibri"/>
              </a:rPr>
              <a:t>5.463   </a:t>
            </a:r>
            <a:r>
              <a:rPr lang="ru-RU" sz="4000" dirty="0" err="1">
                <a:solidFill>
                  <a:schemeClr val="bg1"/>
                </a:solidFill>
                <a:latin typeface="Times New Roman"/>
                <a:ea typeface="Calibri"/>
              </a:rPr>
              <a:t>стр</a:t>
            </a:r>
            <a:r>
              <a:rPr lang="ru-RU" sz="4000" dirty="0">
                <a:solidFill>
                  <a:schemeClr val="bg1"/>
                </a:solidFill>
                <a:latin typeface="Times New Roman"/>
                <a:ea typeface="Calibri"/>
              </a:rPr>
              <a:t> 76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73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0"/>
            <a:ext cx="8913813" cy="6669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26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05263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052737"/>
            <a:ext cx="6840760" cy="4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73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sz="half" idx="4294967295"/>
              </p:nvPr>
            </p:nvSpPr>
            <p:spPr>
              <a:xfrm>
                <a:off x="1187623" y="1196753"/>
                <a:ext cx="6840761" cy="4680520"/>
              </a:xfrm>
            </p:spPr>
            <p:txBody>
              <a:bodyPr>
                <a:normAutofit/>
              </a:bodyPr>
              <a:lstStyle/>
              <a:p>
                <a:pPr marL="0" lvl="0" indent="0">
                  <a:buNone/>
                </a:pPr>
                <a:r>
                  <a:rPr lang="ru-RU" sz="2000" dirty="0" smtClean="0">
                    <a:solidFill>
                      <a:schemeClr val="bg1"/>
                    </a:solidFill>
                    <a:latin typeface="Times New Roman"/>
                    <a:ea typeface="Calibri"/>
                  </a:rPr>
                  <a:t>1вариант                  «ЭКСКАЛАТОР»                </a:t>
                </a:r>
                <a:r>
                  <a:rPr lang="ru-RU" sz="2000" dirty="0" smtClean="0">
                    <a:solidFill>
                      <a:prstClr val="white"/>
                    </a:solidFill>
                    <a:latin typeface="Times New Roman"/>
                    <a:ea typeface="Calibri"/>
                  </a:rPr>
                  <a:t>2вариант           </a:t>
                </a:r>
                <a:r>
                  <a:rPr lang="ru-RU" sz="2000" dirty="0" smtClean="0">
                    <a:solidFill>
                      <a:schemeClr val="bg1"/>
                    </a:solidFill>
                    <a:latin typeface="Times New Roman"/>
                    <a:ea typeface="Calibri"/>
                  </a:rPr>
                  <a:t> 1</a:t>
                </a:r>
                <a:r>
                  <a:rPr lang="ru-RU" dirty="0" smtClean="0">
                    <a:solidFill>
                      <a:schemeClr val="bg1"/>
                    </a:solidFill>
                    <a:latin typeface="Times New Roman"/>
                    <a:ea typeface="Calibri"/>
                  </a:rPr>
                  <a:t>)  11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=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79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endParaRPr lang="ru-RU" dirty="0" smtClean="0"/>
              </a:p>
              <a:p>
                <a:r>
                  <a:rPr lang="ru-RU" sz="2000" dirty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2</a:t>
                </a:r>
                <a:r>
                  <a:rPr lang="ru-RU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)  10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5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8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85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8</m:t>
                        </m:r>
                      </m:den>
                    </m:f>
                  </m:oMath>
                </a14:m>
                <a:endParaRPr lang="ru-RU" dirty="0" smtClean="0"/>
              </a:p>
              <a:p>
                <a:r>
                  <a:rPr lang="ru-RU" sz="2000" dirty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3</a:t>
                </a:r>
                <a:r>
                  <a:rPr lang="ru-RU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)  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55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endParaRPr lang="ru-RU" dirty="0" smtClean="0"/>
              </a:p>
              <a:p>
                <a:r>
                  <a:rPr lang="ru-RU" sz="2000" dirty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4</a:t>
                </a:r>
                <a:r>
                  <a:rPr lang="ru-RU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)  13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68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5</m:t>
                        </m:r>
                      </m:den>
                    </m:f>
                  </m:oMath>
                </a14:m>
                <a:endParaRPr lang="ru-RU" dirty="0" smtClean="0"/>
              </a:p>
              <a:p>
                <a:r>
                  <a:rPr lang="ru-RU" sz="2000" dirty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5</a:t>
                </a:r>
                <a:r>
                  <a:rPr lang="ru-RU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)  7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12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85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12</m:t>
                        </m:r>
                      </m:den>
                    </m:f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4294967295"/>
              </p:nvPr>
            </p:nvSpPr>
            <p:spPr>
              <a:xfrm>
                <a:off x="1187623" y="1196753"/>
                <a:ext cx="6840761" cy="4680520"/>
              </a:xfrm>
              <a:blipFill rotWithShape="1">
                <a:blip r:embed="rId3"/>
                <a:stretch>
                  <a:fillRect l="-980" t="-651" r="-320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/>
              <p:cNvSpPr>
                <a:spLocks noGrp="1"/>
              </p:cNvSpPr>
              <p:nvPr>
                <p:ph sz="half" idx="4294967295"/>
              </p:nvPr>
            </p:nvSpPr>
            <p:spPr>
              <a:xfrm>
                <a:off x="4355976" y="1412776"/>
                <a:ext cx="3456384" cy="4536505"/>
              </a:xfrm>
            </p:spPr>
            <p:txBody>
              <a:bodyPr>
                <a:normAutofit/>
              </a:bodyPr>
              <a:lstStyle/>
              <a:p>
                <a:r>
                  <a:rPr lang="ru-RU" sz="2000" b="1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1</a:t>
                </a:r>
                <a:r>
                  <a:rPr lang="ru-RU" b="1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)  </a:t>
                </a:r>
                <a:r>
                  <a:rPr lang="ru-RU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15</a:t>
                </a:r>
                <a:r>
                  <a:rPr lang="ru-RU" b="1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b="1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63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</m:t>
                        </m:r>
                      </m:den>
                    </m:f>
                  </m:oMath>
                </a14:m>
                <a:endParaRPr lang="ru-RU" dirty="0" smtClean="0"/>
              </a:p>
              <a:p>
                <a:r>
                  <a:rPr lang="ru-RU" sz="2000" b="1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2</a:t>
                </a:r>
                <a:r>
                  <a:rPr lang="ru-RU" b="1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)  </a:t>
                </a:r>
                <a:r>
                  <a:rPr lang="ru-RU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11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5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71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</m:t>
                        </m:r>
                      </m:den>
                    </m:f>
                  </m:oMath>
                </a14:m>
                <a:endParaRPr lang="ru-RU" dirty="0" smtClean="0"/>
              </a:p>
              <a:p>
                <a:r>
                  <a:rPr lang="ru-RU" sz="2000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3</a:t>
                </a:r>
                <a:r>
                  <a:rPr lang="ru-RU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)  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10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73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10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</a:t>
                </a:r>
                <a:endParaRPr lang="ru-RU" dirty="0" smtClean="0">
                  <a:solidFill>
                    <a:schemeClr val="bg1"/>
                  </a:solidFill>
                  <a:effectLst/>
                  <a:latin typeface="Times New Roman"/>
                  <a:ea typeface="Times New Roman"/>
                </a:endParaRPr>
              </a:p>
              <a:p>
                <a:r>
                  <a:rPr lang="ru-RU" sz="2000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4</a:t>
                </a:r>
                <a:r>
                  <a:rPr lang="ru-RU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)   6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5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47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endParaRPr lang="ru-RU" dirty="0" smtClean="0">
                  <a:solidFill>
                    <a:schemeClr val="bg1"/>
                  </a:solidFill>
                </a:endParaRPr>
              </a:p>
              <a:p>
                <a:r>
                  <a:rPr lang="ru-RU" sz="2000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5</a:t>
                </a:r>
                <a:r>
                  <a:rPr lang="ru-RU" dirty="0" smtClean="0">
                    <a:solidFill>
                      <a:schemeClr val="bg1"/>
                    </a:solidFill>
                    <a:latin typeface="Times New Roman"/>
                    <a:ea typeface="Times New Roman"/>
                  </a:rPr>
                  <a:t>)  9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5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68</m:t>
                        </m:r>
                      </m:num>
                      <m:den>
                        <m:r>
                          <a:rPr lang="ru-RU" i="1">
                            <a:solidFill>
                              <a:schemeClr val="bg1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endParaRPr lang="ru-RU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4" name="Объект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4294967295"/>
              </p:nvPr>
            </p:nvSpPr>
            <p:spPr>
              <a:xfrm>
                <a:off x="4355976" y="1412776"/>
                <a:ext cx="3456384" cy="4536505"/>
              </a:xfrm>
              <a:blipFill rotWithShape="1">
                <a:blip r:embed="rId4"/>
                <a:stretch>
                  <a:fillRect l="-158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4476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671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Заголовок 14"/>
              <p:cNvSpPr>
                <a:spLocks noGrp="1"/>
              </p:cNvSpPr>
              <p:nvPr>
                <p:ph type="ctrTitle"/>
              </p:nvPr>
            </p:nvSpPr>
            <p:spPr>
              <a:xfrm>
                <a:off x="685800" y="1556793"/>
                <a:ext cx="7772400" cy="2043658"/>
              </a:xfrm>
            </p:spPr>
            <p:txBody>
              <a:bodyPr/>
              <a:lstStyle/>
              <a:p>
                <a:r>
                  <a:rPr lang="ru-RU" sz="6000" dirty="0" smtClean="0">
                    <a:solidFill>
                      <a:prstClr val="white"/>
                    </a:solidFill>
                    <a:latin typeface="Times New Roman"/>
                    <a:ea typeface="Times New Roman"/>
                    <a:cs typeface="+mn-cs"/>
                  </a:rPr>
                  <a:t> </a:t>
                </a:r>
                <a:r>
                  <a:rPr lang="ru-RU" sz="6000" dirty="0">
                    <a:solidFill>
                      <a:prstClr val="white"/>
                    </a:solidFill>
                    <a:latin typeface="Times New Roman"/>
                    <a:ea typeface="Times New Roman"/>
                    <a:cs typeface="+mn-cs"/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r>
                  <a:rPr lang="ru-RU" sz="6000" dirty="0">
                    <a:solidFill>
                      <a:prstClr val="white"/>
                    </a:solidFill>
                    <a:latin typeface="Times New Roman"/>
                    <a:ea typeface="Times New Roman"/>
                    <a:cs typeface="+mn-cs"/>
                  </a:rPr>
                  <a:t>  </a:t>
                </a:r>
                <a14:m>
                  <m:oMath xmlns:m="http://schemas.openxmlformats.org/officeDocument/2006/math">
                    <m:r>
                      <a:rPr lang="ru-RU" sz="6000">
                        <a:solidFill>
                          <a:prstClr val="white"/>
                        </a:solidFill>
                        <a:latin typeface="Cambria Math"/>
                        <a:ea typeface="Times New Roman"/>
                        <a:cs typeface="Times New Roman"/>
                      </a:rPr>
                      <m:t>·1</m:t>
                    </m:r>
                    <m:f>
                      <m:fPr>
                        <m:ctrlP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ru-RU" sz="6000" i="1">
                            <a:solidFill>
                              <a:prstClr val="white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4</m:t>
                        </m:r>
                      </m:den>
                    </m:f>
                  </m:oMath>
                </a14:m>
                <a:endParaRPr lang="ru-RU" sz="6000" dirty="0"/>
              </a:p>
            </p:txBody>
          </p:sp>
        </mc:Choice>
        <mc:Fallback xmlns="">
          <p:sp>
            <p:nvSpPr>
              <p:cNvPr id="15" name="Заголовок 1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685800" y="1556793"/>
                <a:ext cx="7772400" cy="2043658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Подзаголовок 15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выполнить умножение смешанных чисел?</a:t>
            </a:r>
            <a:endParaRPr lang="ru-RU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76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597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55663"/>
            <a:ext cx="7704856" cy="5525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31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77191883"/>
                  </p:ext>
                </p:extLst>
              </p:nvPr>
            </p:nvGraphicFramePr>
            <p:xfrm>
              <a:off x="1547664" y="1691939"/>
              <a:ext cx="6480720" cy="3474121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564396"/>
                    <a:gridCol w="2916324"/>
                  </a:tblGrid>
                  <a:tr h="630336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 вариант</a:t>
                          </a:r>
                          <a:endParaRPr lang="ru-RU" sz="32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 </a:t>
                          </a:r>
                          <a:r>
                            <a:rPr lang="ru-RU" sz="32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вариант</a:t>
                          </a:r>
                          <a:endParaRPr lang="ru-RU" sz="32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13622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320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1)   4 </m:t>
                                </m:r>
                                <m:f>
                                  <m:fPr>
                                    <m:ctrlPr>
                                      <a:rPr lang="ru-RU" sz="3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3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ru-RU" sz="3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12 </m:t>
                                    </m:r>
                                  </m:den>
                                </m:f>
                                <m:r>
                                  <a:rPr lang="ru-RU" sz="3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°</m:t>
                                </m:r>
                                <m:f>
                                  <m:fPr>
                                    <m:ctrlPr>
                                      <a:rPr lang="ru-RU" sz="32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3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6</m:t>
                                    </m:r>
                                  </m:num>
                                  <m:den>
                                    <m:r>
                                      <a:rPr lang="ru-RU" sz="32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53</m:t>
                                    </m:r>
                                  </m:den>
                                </m:f>
                                <m:r>
                                  <a:rPr lang="ru-RU" sz="3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  </m:t>
                                </m:r>
                                <m:r>
                                  <a:rPr lang="ru-RU" sz="3200" b="0" i="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      </m:t>
                                </m:r>
                                <m:r>
                                  <a:rPr lang="ru-RU" sz="32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     </m:t>
                                </m:r>
                              </m:oMath>
                            </m:oMathPara>
                          </a14:m>
                          <a:endParaRPr lang="ru-RU" sz="32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1)</a:t>
                          </a:r>
                          <a14:m>
                            <m:oMath xmlns:m="http://schemas.openxmlformats.org/officeDocument/2006/math">
                              <m:r>
                                <a:rPr lang="ru-RU" sz="32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 </m:t>
                              </m:r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  <m:f>
                                <m:fPr>
                                  <m:ctrlP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7 </m:t>
                                  </m:r>
                                </m:den>
                              </m:f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° 1 </m:t>
                              </m:r>
                              <m:f>
                                <m:fPr>
                                  <m:ctrlP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11</m:t>
                                  </m:r>
                                </m:den>
                              </m:f>
                            </m:oMath>
                          </a14:m>
                          <a:endParaRPr lang="ru-RU" sz="32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858419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2)   </a:t>
                          </a:r>
                          <a14:m>
                            <m:oMath xmlns:m="http://schemas.openxmlformats.org/officeDocument/2006/math"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1</m:t>
                              </m:r>
                              <m:f>
                                <m:fPr>
                                  <m:ctrlP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6 </m:t>
                                  </m:r>
                                </m:den>
                              </m:f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° 1 </m:t>
                              </m:r>
                              <m:f>
                                <m:fPr>
                                  <m:ctrlP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32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          </a:t>
                          </a:r>
                          <a:endParaRPr lang="ru-RU" sz="32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2) </a:t>
                          </a:r>
                          <a14:m>
                            <m:oMath xmlns:m="http://schemas.openxmlformats.org/officeDocument/2006/math">
                              <m:r>
                                <a:rPr lang="ru-RU" sz="32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7</m:t>
                                  </m:r>
                                </m:den>
                              </m:f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° 1  </m:t>
                              </m:r>
                              <m:f>
                                <m:fPr>
                                  <m:ctrlP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9</m:t>
                                  </m:r>
                                </m:den>
                              </m:f>
                            </m:oMath>
                          </a14:m>
                          <a:endParaRPr lang="ru-RU" sz="32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849139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3)     </a:t>
                          </a:r>
                          <a14:m>
                            <m:oMath xmlns:m="http://schemas.openxmlformats.org/officeDocument/2006/math"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4</m:t>
                              </m:r>
                              <m:f>
                                <m:fPr>
                                  <m:ctrlP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5</m:t>
                                  </m:r>
                                </m:den>
                              </m:f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° 2</m:t>
                              </m:r>
                              <m:f>
                                <m:fPr>
                                  <m:ctrlP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endParaRPr lang="ru-RU" sz="32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3) 1</a:t>
                          </a:r>
                          <a14:m>
                            <m:oMath xmlns:m="http://schemas.openxmlformats.org/officeDocument/2006/math"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ru-RU" sz="32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 ° 2  </m:t>
                              </m:r>
                              <m:f>
                                <m:fPr>
                                  <m:ctrlPr>
                                    <a:rPr lang="ru-RU" sz="32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ru-RU" sz="32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endParaRPr lang="ru-RU" sz="32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77191883"/>
                  </p:ext>
                </p:extLst>
              </p:nvPr>
            </p:nvGraphicFramePr>
            <p:xfrm>
              <a:off x="1547664" y="1691939"/>
              <a:ext cx="6480720" cy="3474121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564396"/>
                    <a:gridCol w="2916324"/>
                  </a:tblGrid>
                  <a:tr h="630336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 вариант</a:t>
                          </a:r>
                          <a:endParaRPr lang="ru-RU" sz="32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32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 </a:t>
                          </a:r>
                          <a:r>
                            <a:rPr lang="ru-RU" sz="32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вариант</a:t>
                          </a:r>
                          <a:endParaRPr lang="ru-RU" sz="32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13622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71" t="-64516" r="-81709" b="-15806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22594" t="-64516" b="-158065"/>
                          </a:stretch>
                        </a:blipFill>
                      </a:tcPr>
                    </a:tc>
                  </a:tr>
                  <a:tr h="858419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71" t="-217021" r="-81709" b="-10851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22594" t="-217021" b="-108511"/>
                          </a:stretch>
                        </a:blipFill>
                      </a:tcPr>
                    </a:tc>
                  </a:tr>
                  <a:tr h="849139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71" t="-321583" r="-81709" b="-1007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22594" t="-321583" b="-10072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8092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 smtClean="0">
                <a:solidFill>
                  <a:schemeClr val="bg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Проверочная работа</a:t>
            </a:r>
            <a:endParaRPr lang="ru-RU" i="1" dirty="0">
              <a:solidFill>
                <a:schemeClr val="bg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82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Таблица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26366289"/>
                  </p:ext>
                </p:extLst>
              </p:nvPr>
            </p:nvGraphicFramePr>
            <p:xfrm>
              <a:off x="1115616" y="1503056"/>
              <a:ext cx="6840760" cy="3473585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664296"/>
                    <a:gridCol w="1008112"/>
                    <a:gridCol w="2232248"/>
                    <a:gridCol w="936104"/>
                  </a:tblGrid>
                  <a:tr h="62980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 вариант</a:t>
                          </a:r>
                          <a:endParaRPr lang="ru-RU" sz="20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ответ</a:t>
                          </a:r>
                          <a:endParaRPr lang="ru-RU" sz="20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 </a:t>
                          </a:r>
                          <a:r>
                            <a:rPr lang="ru-RU" sz="20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вариант</a:t>
                          </a:r>
                          <a:endParaRPr lang="ru-RU" sz="20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ответ</a:t>
                          </a:r>
                          <a:endParaRPr lang="ru-RU" sz="20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136227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ru-RU" sz="240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1)   4 </m:t>
                                </m:r>
                                <m:f>
                                  <m:fPr>
                                    <m:ctrlPr>
                                      <a:rPr lang="ru-RU" sz="24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24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ru-RU" sz="24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12 </m:t>
                                    </m:r>
                                  </m:den>
                                </m:f>
                                <m:r>
                                  <a:rPr lang="ru-RU" sz="24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°</m:t>
                                </m:r>
                                <m:f>
                                  <m:fPr>
                                    <m:ctrlPr>
                                      <a:rPr lang="ru-RU" sz="2400" i="1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24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6</m:t>
                                    </m:r>
                                  </m:num>
                                  <m:den>
                                    <m:r>
                                      <a:rPr lang="ru-RU" sz="240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ea typeface="Calibri"/>
                                        <a:cs typeface="Times New Roman"/>
                                      </a:rPr>
                                      <m:t>53</m:t>
                                    </m:r>
                                  </m:den>
                                </m:f>
                                <m:r>
                                  <a:rPr lang="ru-RU" sz="24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  </m:t>
                                </m:r>
                                <m:r>
                                  <a:rPr lang="ru-RU" sz="2400" b="0" i="0" smtClean="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      </m:t>
                                </m:r>
                                <m:r>
                                  <a:rPr lang="ru-RU" sz="2400">
                                    <a:solidFill>
                                      <a:schemeClr val="bg1"/>
                                    </a:solidFill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     </m:t>
                                </m:r>
                              </m:oMath>
                            </m:oMathPara>
                          </a14:m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24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2400" b="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cs typeface="Times New Roman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ru-RU" sz="2400" b="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cs typeface="Times New Roman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1)</a:t>
                          </a:r>
                          <a14:m>
                            <m:oMath xmlns:m="http://schemas.openxmlformats.org/officeDocument/2006/math">
                              <m:r>
                                <a:rPr lang="ru-RU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 </m:t>
                              </m:r>
                              <m:r>
                                <a:rPr lang="ru-RU" sz="24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7 </m:t>
                                  </m:r>
                                </m:den>
                              </m:f>
                              <m:r>
                                <a:rPr lang="ru-RU" sz="24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° 1 </m:t>
                              </m:r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11</m:t>
                                  </m:r>
                                </m:den>
                              </m:f>
                            </m:oMath>
                          </a14:m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4</a:t>
                          </a:r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858419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2)   </a:t>
                          </a:r>
                          <a14:m>
                            <m:oMath xmlns:m="http://schemas.openxmlformats.org/officeDocument/2006/math">
                              <m:r>
                                <a:rPr lang="ru-RU" sz="24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1</m:t>
                              </m:r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6 </m:t>
                                  </m:r>
                                </m:den>
                              </m:f>
                              <m:r>
                                <a:rPr lang="ru-RU" sz="24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° 1 </m:t>
                              </m:r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r>
                            <a:rPr lang="ru-RU" sz="24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           </a:t>
                          </a:r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2</a:t>
                          </a:r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2) </a:t>
                          </a:r>
                          <a14:m>
                            <m:oMath xmlns:m="http://schemas.openxmlformats.org/officeDocument/2006/math">
                              <m:r>
                                <a:rPr lang="ru-RU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7</m:t>
                                  </m:r>
                                </m:den>
                              </m:f>
                              <m:r>
                                <a:rPr lang="ru-RU" sz="24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° 1  </m:t>
                              </m:r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9</m:t>
                                  </m:r>
                                </m:den>
                              </m:f>
                            </m:oMath>
                          </a14:m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ru-RU" sz="240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ru-RU" sz="2400" b="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cs typeface="Times New Roman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ru-RU" sz="2400" b="0" i="1" smtClean="0">
                                        <a:solidFill>
                                          <a:schemeClr val="bg1"/>
                                        </a:solidFill>
                                        <a:effectLst/>
                                        <a:latin typeface="Cambria Math"/>
                                        <a:cs typeface="Times New Roman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849139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3)     </a:t>
                          </a:r>
                          <a14:m>
                            <m:oMath xmlns:m="http://schemas.openxmlformats.org/officeDocument/2006/math">
                              <m:r>
                                <a:rPr lang="ru-RU" sz="24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4</m:t>
                              </m:r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5</m:t>
                                  </m:r>
                                </m:den>
                              </m:f>
                              <m:r>
                                <a:rPr lang="ru-RU" sz="24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° 2</m:t>
                              </m:r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7</m:t>
                                  </m:r>
                                </m:den>
                              </m:f>
                            </m:oMath>
                          </a14:m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9</a:t>
                          </a:r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3) 1</a:t>
                          </a:r>
                          <a14:m>
                            <m:oMath xmlns:m="http://schemas.openxmlformats.org/officeDocument/2006/math">
                              <m:r>
                                <a:rPr lang="ru-RU" sz="24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</m:t>
                              </m:r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ru-RU" sz="2400">
                                  <a:solidFill>
                                    <a:schemeClr val="bg1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  ° 2  </m:t>
                              </m:r>
                              <m:f>
                                <m:fPr>
                                  <m:ctrlPr>
                                    <a:rPr lang="ru-RU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ru-RU" sz="2400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4</a:t>
                          </a:r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Таблица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26366289"/>
                  </p:ext>
                </p:extLst>
              </p:nvPr>
            </p:nvGraphicFramePr>
            <p:xfrm>
              <a:off x="1115616" y="1503056"/>
              <a:ext cx="6840760" cy="3473585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2664296"/>
                    <a:gridCol w="1008112"/>
                    <a:gridCol w="2232248"/>
                    <a:gridCol w="936104"/>
                  </a:tblGrid>
                  <a:tr h="629800"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1 вариант</a:t>
                          </a:r>
                          <a:endParaRPr lang="ru-RU" sz="20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ответ</a:t>
                          </a:r>
                          <a:endParaRPr lang="ru-RU" sz="20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 smtClean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2 </a:t>
                          </a:r>
                          <a:r>
                            <a:rPr lang="ru-RU" sz="2000" dirty="0">
                              <a:solidFill>
                                <a:schemeClr val="bg1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вариант</a:t>
                          </a:r>
                          <a:endParaRPr lang="ru-RU" sz="20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ответ</a:t>
                          </a:r>
                          <a:endParaRPr lang="ru-RU" sz="20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136227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60753" r="-156979" b="-15107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264848" t="-60753" r="-315758" b="-15107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64481" t="-60753" r="-42350" b="-15107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4</a:t>
                          </a:r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858419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212057" r="-156979" b="-9929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2</a:t>
                          </a:r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64481" t="-212057" r="-42350" b="-9929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628571" t="-212057" r="-649" b="-99291"/>
                          </a:stretch>
                        </a:blipFill>
                      </a:tcPr>
                    </a:tc>
                  </a:tr>
                  <a:tr h="849139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t="-316547" r="-156979" b="-7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9</a:t>
                          </a:r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64481" t="-316547" r="-42350" b="-71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 smtClean="0">
                              <a:solidFill>
                                <a:schemeClr val="bg1"/>
                              </a:solidFill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4</a:t>
                          </a:r>
                          <a:endParaRPr lang="ru-RU" sz="2400" dirty="0">
                            <a:solidFill>
                              <a:schemeClr val="bg1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114800" y="2971800"/>
                <a:ext cx="2952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/>
                          <a:ea typeface="Cambria Math"/>
                        </a:rPr>
                        <m:t>∙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4800" y="2971800"/>
                <a:ext cx="295274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1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0"/>
            <a:ext cx="8917114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24744"/>
            <a:ext cx="6552728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031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3838"/>
            <a:ext cx="9753600" cy="7305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888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404813"/>
            <a:ext cx="8913813" cy="604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1152127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400800" cy="300188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Выучить </a:t>
            </a:r>
            <a:r>
              <a:rPr lang="ru-RU" dirty="0">
                <a:solidFill>
                  <a:schemeClr val="bg1"/>
                </a:solidFill>
              </a:rPr>
              <a:t>а</a:t>
            </a:r>
            <a:r>
              <a:rPr lang="ru-RU" dirty="0" smtClean="0">
                <a:solidFill>
                  <a:schemeClr val="bg1"/>
                </a:solidFill>
              </a:rPr>
              <a:t>лгоритм умножения смешанных чисел.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Составить  тренажер умножения смешанных чисел.(</a:t>
            </a:r>
            <a:r>
              <a:rPr lang="ru-RU" smtClean="0">
                <a:solidFill>
                  <a:schemeClr val="bg1"/>
                </a:solidFill>
              </a:rPr>
              <a:t>10-30 примеров.)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93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25425"/>
            <a:ext cx="8278813" cy="640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048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986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795</TotalTime>
  <Words>685</Words>
  <Application>Microsoft Office PowerPoint</Application>
  <PresentationFormat>Экран (4:3)</PresentationFormat>
  <Paragraphs>79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УРОК МАТЕМАТИКИ  5 КЛАСС</vt:lpstr>
      <vt:lpstr>УСТНЫЙ СЧЕТ</vt:lpstr>
      <vt:lpstr>3 2/7 ,   34 1/8 ,   11 5/6  ,   12 4/(17,)  7 6/17 </vt:lpstr>
      <vt:lpstr>  Классная работа</vt:lpstr>
      <vt:lpstr> Сравнить дроби.</vt:lpstr>
      <vt:lpstr>Выполнить действия</vt:lpstr>
      <vt:lpstr>    Умножение дробей </vt:lpstr>
      <vt:lpstr> 1 1/7  ·1 1/4</vt:lpstr>
      <vt:lpstr>Умножение дробей.</vt:lpstr>
      <vt:lpstr> ЦЕЛЬ УРОКА  :                 научиться умножать  смешанные числа.   ЗАДАЧА УРОКА :  вывести правило умножения  смешанных дробей.</vt:lpstr>
      <vt:lpstr>Презентация PowerPoint</vt:lpstr>
      <vt:lpstr>Презентация PowerPoint</vt:lpstr>
      <vt:lpstr>      </vt:lpstr>
      <vt:lpstr>Презентация PowerPoint</vt:lpstr>
      <vt:lpstr> 1 1/7  ·1 1/4</vt:lpstr>
      <vt:lpstr>Презентация PowerPoint</vt:lpstr>
      <vt:lpstr> Проверочная работа</vt:lpstr>
      <vt:lpstr>Презентация PowerPoint</vt:lpstr>
      <vt:lpstr>Презентация PowerPoint</vt:lpstr>
      <vt:lpstr>Презентация PowerPoint</vt:lpstr>
      <vt:lpstr>Домашнее задание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Нафиса</dc:creator>
  <cp:lastModifiedBy>Машенька</cp:lastModifiedBy>
  <cp:revision>39</cp:revision>
  <dcterms:created xsi:type="dcterms:W3CDTF">2025-05-03T13:54:36Z</dcterms:created>
  <dcterms:modified xsi:type="dcterms:W3CDTF">2026-03-04T18:12:13Z</dcterms:modified>
</cp:coreProperties>
</file>