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3" r:id="rId9"/>
    <p:sldId id="269" r:id="rId10"/>
    <p:sldId id="265" r:id="rId11"/>
    <p:sldId id="270" r:id="rId12"/>
    <p:sldId id="271" r:id="rId13"/>
    <p:sldId id="272" r:id="rId14"/>
    <p:sldId id="268" r:id="rId15"/>
    <p:sldId id="304" r:id="rId16"/>
    <p:sldId id="277" r:id="rId17"/>
    <p:sldId id="279" r:id="rId18"/>
    <p:sldId id="305" r:id="rId19"/>
    <p:sldId id="281" r:id="rId20"/>
    <p:sldId id="291" r:id="rId21"/>
    <p:sldId id="292" r:id="rId22"/>
    <p:sldId id="293" r:id="rId23"/>
    <p:sldId id="294" r:id="rId24"/>
    <p:sldId id="295" r:id="rId25"/>
    <p:sldId id="299" r:id="rId26"/>
    <p:sldId id="300" r:id="rId27"/>
    <p:sldId id="301" r:id="rId28"/>
    <p:sldId id="303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90DC"/>
    <a:srgbClr val="FF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41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Контрольная</a:t>
            </a:r>
            <a:r>
              <a:rPr lang="ru-RU" baseline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группа</a:t>
            </a:r>
            <a:endParaRPr lang="ru-RU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47915500145815104"/>
          <c:y val="0"/>
        </c:manualLayout>
      </c:layout>
      <c:overlay val="1"/>
    </c:title>
    <c:view3D>
      <c:rAngAx val="1"/>
    </c:view3D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1.1734502718108185E-2"/>
          <c:y val="0.25905981156812574"/>
          <c:w val="0.82621802059266636"/>
          <c:h val="0.33370577739976687"/>
        </c:manualLayout>
      </c:layout>
      <c:bar3DChart>
        <c:barDir val="col"/>
        <c:grouping val="clustered"/>
        <c:ser>
          <c:idx val="0"/>
          <c:order val="0"/>
          <c:tx>
            <c:strRef>
              <c:f>'Лист1'!$B$1</c:f>
              <c:strCache>
                <c:ptCount val="1"/>
                <c:pt idx="0">
                  <c:v>в.у</c:v>
                </c:pt>
              </c:strCache>
            </c:strRef>
          </c:tx>
          <c:dLbls>
            <c:dLbl>
              <c:idx val="0"/>
              <c:layout>
                <c:manualLayout>
                  <c:x val="2.3148148148148151E-3"/>
                  <c:y val="-2.3809523809523857E-2"/>
                </c:manualLayout>
              </c:layout>
              <c:showVal val="1"/>
            </c:dLbl>
            <c:dLbl>
              <c:idx val="2"/>
              <c:layout>
                <c:manualLayout>
                  <c:x val="6.9444444444443946E-3"/>
                  <c:y val="-2.7777777777778023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'Лист1'!$A$2:$A$4</c:f>
              <c:strCache>
                <c:ptCount val="3"/>
                <c:pt idx="0">
                  <c:v>Воспроизводят по образцу</c:v>
                </c:pt>
                <c:pt idx="1">
                  <c:v>Воспроизводят по образцу, добавляя новые элементы;</c:v>
                </c:pt>
                <c:pt idx="2">
                  <c:v>Моделируют по замыслу</c:v>
                </c:pt>
              </c:strCache>
            </c:strRef>
          </c:cat>
          <c:val>
            <c:numRef>
              <c:f>'Лист1'!$B$2:$B$4</c:f>
              <c:numCache>
                <c:formatCode>0%</c:formatCode>
                <c:ptCount val="3"/>
                <c:pt idx="0">
                  <c:v>0.45</c:v>
                </c:pt>
                <c:pt idx="1">
                  <c:v>0.48000000000000032</c:v>
                </c:pt>
                <c:pt idx="2">
                  <c:v>0.25</c:v>
                </c:pt>
              </c:numCache>
            </c:numRef>
          </c:val>
        </c:ser>
        <c:ser>
          <c:idx val="1"/>
          <c:order val="1"/>
          <c:tx>
            <c:strRef>
              <c:f>'Лист1'!$C$1</c:f>
              <c:strCache>
                <c:ptCount val="1"/>
                <c:pt idx="0">
                  <c:v>с.у</c:v>
                </c:pt>
              </c:strCache>
            </c:strRef>
          </c:tx>
          <c:dLbls>
            <c:dLbl>
              <c:idx val="0"/>
              <c:layout>
                <c:manualLayout>
                  <c:x val="1.8518336249635507E-2"/>
                  <c:y val="-2.7777777777777977E-2"/>
                </c:manualLayout>
              </c:layout>
              <c:showVal val="1"/>
            </c:dLbl>
            <c:dLbl>
              <c:idx val="1"/>
              <c:layout>
                <c:manualLayout>
                  <c:x val="2.5462962962963052E-2"/>
                  <c:y val="-1.5873015873015883E-2"/>
                </c:manualLayout>
              </c:layout>
              <c:showVal val="1"/>
            </c:dLbl>
            <c:dLbl>
              <c:idx val="2"/>
              <c:layout>
                <c:manualLayout>
                  <c:x val="4.6296296296296493E-3"/>
                  <c:y val="-2.7777777777777977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'Лист1'!$A$2:$A$4</c:f>
              <c:strCache>
                <c:ptCount val="3"/>
                <c:pt idx="0">
                  <c:v>Воспроизводят по образцу</c:v>
                </c:pt>
                <c:pt idx="1">
                  <c:v>Воспроизводят по образцу, добавляя новые элементы;</c:v>
                </c:pt>
                <c:pt idx="2">
                  <c:v>Моделируют по замыслу</c:v>
                </c:pt>
              </c:strCache>
            </c:strRef>
          </c:cat>
          <c:val>
            <c:numRef>
              <c:f>'Лист1'!$C$2:$C$4</c:f>
              <c:numCache>
                <c:formatCode>0%</c:formatCode>
                <c:ptCount val="3"/>
                <c:pt idx="0">
                  <c:v>0.35000000000000031</c:v>
                </c:pt>
                <c:pt idx="1">
                  <c:v>0.38000000000000089</c:v>
                </c:pt>
                <c:pt idx="2">
                  <c:v>0.35000000000000031</c:v>
                </c:pt>
              </c:numCache>
            </c:numRef>
          </c:val>
        </c:ser>
        <c:ser>
          <c:idx val="2"/>
          <c:order val="2"/>
          <c:tx>
            <c:strRef>
              <c:f>'Лист1'!$D$1</c:f>
              <c:strCache>
                <c:ptCount val="1"/>
                <c:pt idx="0">
                  <c:v>н.у</c:v>
                </c:pt>
              </c:strCache>
            </c:strRef>
          </c:tx>
          <c:dLbls>
            <c:dLbl>
              <c:idx val="0"/>
              <c:layout>
                <c:manualLayout>
                  <c:x val="2.3148148148148151E-3"/>
                  <c:y val="-2.7777777777777977E-2"/>
                </c:manualLayout>
              </c:layout>
              <c:showVal val="1"/>
            </c:dLbl>
            <c:dLbl>
              <c:idx val="1"/>
              <c:layout>
                <c:manualLayout>
                  <c:x val="1.6203703703703741E-2"/>
                  <c:y val="-1.5873015873015883E-2"/>
                </c:manualLayout>
              </c:layout>
              <c:showVal val="1"/>
            </c:dLbl>
            <c:dLbl>
              <c:idx val="2"/>
              <c:layout>
                <c:manualLayout>
                  <c:x val="9.259259259259401E-3"/>
                  <c:y val="-3.5714285714285698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'Лист1'!$A$2:$A$4</c:f>
              <c:strCache>
                <c:ptCount val="3"/>
                <c:pt idx="0">
                  <c:v>Воспроизводят по образцу</c:v>
                </c:pt>
                <c:pt idx="1">
                  <c:v>Воспроизводят по образцу, добавляя новые элементы;</c:v>
                </c:pt>
                <c:pt idx="2">
                  <c:v>Моделируют по замыслу</c:v>
                </c:pt>
              </c:strCache>
            </c:strRef>
          </c:cat>
          <c:val>
            <c:numRef>
              <c:f>'Лист1'!$D$2:$D$4</c:f>
              <c:numCache>
                <c:formatCode>0%</c:formatCode>
                <c:ptCount val="3"/>
                <c:pt idx="0">
                  <c:v>0.2</c:v>
                </c:pt>
                <c:pt idx="1">
                  <c:v>0.14000000000000001</c:v>
                </c:pt>
                <c:pt idx="2">
                  <c:v>0.4</c:v>
                </c:pt>
              </c:numCache>
            </c:numRef>
          </c:val>
        </c:ser>
        <c:shape val="cylinder"/>
        <c:axId val="102484992"/>
        <c:axId val="102904576"/>
        <c:axId val="0"/>
      </c:bar3DChart>
      <c:catAx>
        <c:axId val="102484992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2904576"/>
        <c:crosses val="autoZero"/>
        <c:auto val="1"/>
        <c:lblAlgn val="ctr"/>
        <c:lblOffset val="100"/>
      </c:catAx>
      <c:valAx>
        <c:axId val="102904576"/>
        <c:scaling>
          <c:orientation val="minMax"/>
        </c:scaling>
        <c:delete val="1"/>
        <c:axPos val="l"/>
        <c:numFmt formatCode="0%" sourceLinked="1"/>
        <c:tickLblPos val="none"/>
        <c:crossAx val="1024849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7608965714462739"/>
          <c:y val="0.27434683528920439"/>
          <c:w val="9.1640460380577035E-2"/>
          <c:h val="0.21696429167940606"/>
        </c:manualLayout>
      </c:layout>
      <c:txPr>
        <a:bodyPr/>
        <a:lstStyle/>
        <a:p>
          <a:pPr>
            <a:defRPr sz="1200">
              <a:solidFill>
                <a:srgbClr val="C00000"/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Экспериментальная группа</a:t>
            </a:r>
          </a:p>
        </c:rich>
      </c:tx>
      <c:layout>
        <c:manualLayout>
          <c:xMode val="edge"/>
          <c:yMode val="edge"/>
          <c:x val="0.28695151403278035"/>
          <c:y val="4.2060988433228353E-3"/>
        </c:manualLayout>
      </c:layout>
      <c:overlay val="1"/>
    </c:title>
    <c:view3D>
      <c:rAngAx val="1"/>
    </c:view3D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2.5462962962962982E-2"/>
          <c:y val="0.12618296529968412"/>
          <c:w val="0.76565288713910895"/>
          <c:h val="0.53555561075370361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в.у</c:v>
                </c:pt>
              </c:strCache>
            </c:strRef>
          </c:tx>
          <c:dLbls>
            <c:dLbl>
              <c:idx val="0"/>
              <c:layout>
                <c:manualLayout>
                  <c:x val="2.3148148148148147E-3"/>
                  <c:y val="-2.3809523809523812E-2"/>
                </c:manualLayout>
              </c:layout>
              <c:showVal val="1"/>
            </c:dLbl>
            <c:dLbl>
              <c:idx val="2"/>
              <c:layout>
                <c:manualLayout>
                  <c:x val="6.9444444444443833E-3"/>
                  <c:y val="-2.777777777777795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Воспроизводят по образцу</c:v>
                </c:pt>
                <c:pt idx="1">
                  <c:v>Воспроизводят по образцу, добавляя новые элементы;</c:v>
                </c:pt>
                <c:pt idx="2">
                  <c:v>Моделируют по замыслу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0.68</c:v>
                </c:pt>
                <c:pt idx="1">
                  <c:v>0.72000000000000064</c:v>
                </c:pt>
                <c:pt idx="2">
                  <c:v>0.67000000000000171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с.у</c:v>
                </c:pt>
              </c:strCache>
            </c:strRef>
          </c:tx>
          <c:dLbls>
            <c:dLbl>
              <c:idx val="0"/>
              <c:layout>
                <c:manualLayout>
                  <c:x val="1.8518336249635461E-2"/>
                  <c:y val="-2.7777777777777901E-2"/>
                </c:manualLayout>
              </c:layout>
              <c:showVal val="1"/>
            </c:dLbl>
            <c:dLbl>
              <c:idx val="1"/>
              <c:layout>
                <c:manualLayout>
                  <c:x val="2.5462962962962982E-2"/>
                  <c:y val="-1.5873015873015879E-2"/>
                </c:manualLayout>
              </c:layout>
              <c:showVal val="1"/>
            </c:dLbl>
            <c:dLbl>
              <c:idx val="2"/>
              <c:layout>
                <c:manualLayout>
                  <c:x val="1.6839528677019194E-2"/>
                  <c:y val="-4.0396101906820171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Воспроизводят по образцу</c:v>
                </c:pt>
                <c:pt idx="1">
                  <c:v>Воспроизводят по образцу, добавляя новые элементы;</c:v>
                </c:pt>
                <c:pt idx="2">
                  <c:v>Моделируют по замыслу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0.22</c:v>
                </c:pt>
                <c:pt idx="1">
                  <c:v>0.1</c:v>
                </c:pt>
                <c:pt idx="2">
                  <c:v>0.22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н.у</c:v>
                </c:pt>
              </c:strCache>
            </c:strRef>
          </c:tx>
          <c:dLbls>
            <c:dLbl>
              <c:idx val="0"/>
              <c:layout>
                <c:manualLayout>
                  <c:x val="2.3148148148148147E-3"/>
                  <c:y val="-2.7777777777777901E-2"/>
                </c:manualLayout>
              </c:layout>
              <c:showVal val="1"/>
            </c:dLbl>
            <c:dLbl>
              <c:idx val="1"/>
              <c:layout>
                <c:manualLayout>
                  <c:x val="1.6203703703703703E-2"/>
                  <c:y val="-1.5873015873015879E-2"/>
                </c:manualLayout>
              </c:layout>
              <c:showVal val="1"/>
            </c:dLbl>
            <c:dLbl>
              <c:idx val="2"/>
              <c:layout>
                <c:manualLayout>
                  <c:x val="9.2592592592593871E-3"/>
                  <c:y val="-3.5714285714285698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Воспроизводят по образцу</c:v>
                </c:pt>
                <c:pt idx="1">
                  <c:v>Воспроизводят по образцу, добавляя новые элементы;</c:v>
                </c:pt>
                <c:pt idx="2">
                  <c:v>Моделируют по замыслу</c:v>
                </c:pt>
              </c:strCache>
            </c:strRef>
          </c:cat>
          <c:val>
            <c:numRef>
              <c:f>Лист1!$D$2:$D$4</c:f>
              <c:numCache>
                <c:formatCode>0%</c:formatCode>
                <c:ptCount val="3"/>
                <c:pt idx="0">
                  <c:v>0.1</c:v>
                </c:pt>
                <c:pt idx="1">
                  <c:v>0.18000000000000024</c:v>
                </c:pt>
                <c:pt idx="2">
                  <c:v>0.11</c:v>
                </c:pt>
              </c:numCache>
            </c:numRef>
          </c:val>
        </c:ser>
        <c:shape val="cylinder"/>
        <c:axId val="102944128"/>
        <c:axId val="102950016"/>
        <c:axId val="0"/>
      </c:bar3DChart>
      <c:catAx>
        <c:axId val="102944128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2950016"/>
        <c:crosses val="autoZero"/>
        <c:auto val="1"/>
        <c:lblAlgn val="ctr"/>
        <c:lblOffset val="100"/>
      </c:catAx>
      <c:valAx>
        <c:axId val="102950016"/>
        <c:scaling>
          <c:orientation val="minMax"/>
        </c:scaling>
        <c:delete val="1"/>
        <c:axPos val="l"/>
        <c:numFmt formatCode="0%" sourceLinked="1"/>
        <c:tickLblPos val="none"/>
        <c:crossAx val="1029441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2359576055438999"/>
          <c:y val="0.26929729998261281"/>
          <c:w val="7.6282716875485518E-2"/>
          <c:h val="0.22586353361981168"/>
        </c:manualLayout>
      </c:layout>
      <c:txPr>
        <a:bodyPr/>
        <a:lstStyle/>
        <a:p>
          <a:pPr>
            <a:defRPr sz="1200">
              <a:solidFill>
                <a:srgbClr val="C00000"/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20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Контрольная</a:t>
            </a:r>
            <a:r>
              <a:rPr lang="ru-RU" sz="2000" baseline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группа</a:t>
            </a:r>
            <a:endParaRPr lang="ru-RU" sz="20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47915500145815104"/>
          <c:y val="0"/>
        </c:manualLayout>
      </c:layout>
      <c:overlay val="1"/>
    </c:title>
    <c:view3D>
      <c:rAngAx val="1"/>
    </c:view3D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3.3371251228430002E-2"/>
          <c:y val="0.12640126574638091"/>
          <c:w val="0.82028685421134651"/>
          <c:h val="0.54568264388939614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в.у</c:v>
                </c:pt>
              </c:strCache>
            </c:strRef>
          </c:tx>
          <c:dLbls>
            <c:dLbl>
              <c:idx val="0"/>
              <c:layout>
                <c:manualLayout>
                  <c:x val="2.3148148148148147E-3"/>
                  <c:y val="-2.3809523809523812E-2"/>
                </c:manualLayout>
              </c:layout>
              <c:showVal val="1"/>
            </c:dLbl>
            <c:dLbl>
              <c:idx val="2"/>
              <c:layout>
                <c:manualLayout>
                  <c:x val="6.9444444444443929E-3"/>
                  <c:y val="-2.7777777777778019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Воспроизводят по образцу</c:v>
                </c:pt>
                <c:pt idx="1">
                  <c:v>Воспроизводят по образцу, добавляя новые элементы;</c:v>
                </c:pt>
                <c:pt idx="2">
                  <c:v>Моделируют по замыслу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0.51</c:v>
                </c:pt>
                <c:pt idx="1">
                  <c:v>0.51</c:v>
                </c:pt>
                <c:pt idx="2">
                  <c:v>0.34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с.у</c:v>
                </c:pt>
              </c:strCache>
            </c:strRef>
          </c:tx>
          <c:dLbls>
            <c:dLbl>
              <c:idx val="0"/>
              <c:layout>
                <c:manualLayout>
                  <c:x val="1.8518336249635461E-2"/>
                  <c:y val="-2.7777777777777981E-2"/>
                </c:manualLayout>
              </c:layout>
              <c:showVal val="1"/>
            </c:dLbl>
            <c:dLbl>
              <c:idx val="1"/>
              <c:layout>
                <c:manualLayout>
                  <c:x val="2.5462962962962982E-2"/>
                  <c:y val="-1.5873015873015879E-2"/>
                </c:manualLayout>
              </c:layout>
              <c:showVal val="1"/>
            </c:dLbl>
            <c:dLbl>
              <c:idx val="2"/>
              <c:layout>
                <c:manualLayout>
                  <c:x val="4.6296296296296511E-3"/>
                  <c:y val="-2.7777777777777981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Воспроизводят по образцу</c:v>
                </c:pt>
                <c:pt idx="1">
                  <c:v>Воспроизводят по образцу, добавляя новые элементы;</c:v>
                </c:pt>
                <c:pt idx="2">
                  <c:v>Моделируют по замыслу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0.36000000000000032</c:v>
                </c:pt>
                <c:pt idx="1">
                  <c:v>0.38000000000000084</c:v>
                </c:pt>
                <c:pt idx="2">
                  <c:v>0.39000000000000085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н.у</c:v>
                </c:pt>
              </c:strCache>
            </c:strRef>
          </c:tx>
          <c:dLbls>
            <c:dLbl>
              <c:idx val="0"/>
              <c:layout>
                <c:manualLayout>
                  <c:x val="2.3148148148148147E-3"/>
                  <c:y val="-2.7777777777777981E-2"/>
                </c:manualLayout>
              </c:layout>
              <c:showVal val="1"/>
            </c:dLbl>
            <c:dLbl>
              <c:idx val="1"/>
              <c:layout>
                <c:manualLayout>
                  <c:x val="1.6203703703703703E-2"/>
                  <c:y val="-1.5873015873015879E-2"/>
                </c:manualLayout>
              </c:layout>
              <c:showVal val="1"/>
            </c:dLbl>
            <c:dLbl>
              <c:idx val="2"/>
              <c:layout>
                <c:manualLayout>
                  <c:x val="9.2592592592594062E-3"/>
                  <c:y val="-3.5714285714285698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Воспроизводят по образцу</c:v>
                </c:pt>
                <c:pt idx="1">
                  <c:v>Воспроизводят по образцу, добавляя новые элементы;</c:v>
                </c:pt>
                <c:pt idx="2">
                  <c:v>Моделируют по замыслу</c:v>
                </c:pt>
              </c:strCache>
            </c:strRef>
          </c:cat>
          <c:val>
            <c:numRef>
              <c:f>Лист1!$D$2:$D$4</c:f>
              <c:numCache>
                <c:formatCode>0%</c:formatCode>
                <c:ptCount val="3"/>
                <c:pt idx="0">
                  <c:v>0.13</c:v>
                </c:pt>
                <c:pt idx="1">
                  <c:v>0.11</c:v>
                </c:pt>
                <c:pt idx="2">
                  <c:v>0.27</c:v>
                </c:pt>
              </c:numCache>
            </c:numRef>
          </c:val>
        </c:ser>
        <c:shape val="cylinder"/>
        <c:axId val="104017280"/>
        <c:axId val="104035456"/>
        <c:axId val="0"/>
      </c:bar3DChart>
      <c:catAx>
        <c:axId val="104017280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4035456"/>
        <c:crosses val="autoZero"/>
        <c:auto val="1"/>
        <c:lblAlgn val="ctr"/>
        <c:lblOffset val="100"/>
      </c:catAx>
      <c:valAx>
        <c:axId val="104035456"/>
        <c:scaling>
          <c:orientation val="minMax"/>
        </c:scaling>
        <c:delete val="1"/>
        <c:axPos val="l"/>
        <c:numFmt formatCode="0%" sourceLinked="1"/>
        <c:tickLblPos val="none"/>
        <c:crossAx val="104017280"/>
        <c:crosses val="autoZero"/>
        <c:crossBetween val="between"/>
      </c:valAx>
    </c:plotArea>
    <c:legend>
      <c:legendPos val="r"/>
      <c:txPr>
        <a:bodyPr/>
        <a:lstStyle/>
        <a:p>
          <a:pPr>
            <a:defRPr sz="1200">
              <a:solidFill>
                <a:srgbClr val="C00000"/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C00000"/>
                </a:solidFill>
              </a:defRPr>
            </a:pP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Экспериментальная</a:t>
            </a:r>
            <a:r>
              <a:rPr lang="ru-RU" dirty="0">
                <a:solidFill>
                  <a:srgbClr val="C00000"/>
                </a:solidFill>
              </a:rPr>
              <a:t> группа</a:t>
            </a:r>
          </a:p>
        </c:rich>
      </c:tx>
      <c:layout>
        <c:manualLayout>
          <c:xMode val="edge"/>
          <c:yMode val="edge"/>
          <c:x val="0.22400532018662456"/>
          <c:y val="7.4481263825092407E-3"/>
        </c:manualLayout>
      </c:layout>
      <c:overlay val="1"/>
    </c:title>
    <c:view3D>
      <c:rAngAx val="1"/>
    </c:view3D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"/>
          <c:y val="0.11591218796328211"/>
          <c:w val="0.83998996190473851"/>
          <c:h val="0.65434362664128543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в.у</c:v>
                </c:pt>
              </c:strCache>
            </c:strRef>
          </c:tx>
          <c:dLbls>
            <c:dLbl>
              <c:idx val="0"/>
              <c:layout>
                <c:manualLayout>
                  <c:x val="-4.8611111111111112E-2"/>
                  <c:y val="-6.9851047798835924E-3"/>
                </c:manualLayout>
              </c:layout>
              <c:showVal val="1"/>
            </c:dLbl>
            <c:dLbl>
              <c:idx val="1"/>
              <c:layout>
                <c:manualLayout>
                  <c:x val="-4.8611111111111112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-5.3240740740740658E-2"/>
                  <c:y val="3.5313677272990805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Воспроизводят по образцу</c:v>
                </c:pt>
                <c:pt idx="1">
                  <c:v>Воспроизводят по образцу, добавляя новые элементы;</c:v>
                </c:pt>
                <c:pt idx="2">
                  <c:v>Моделируют по замыслу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0.76000000000000156</c:v>
                </c:pt>
                <c:pt idx="1">
                  <c:v>0.79</c:v>
                </c:pt>
                <c:pt idx="2">
                  <c:v>0.83000000000000063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с.у</c:v>
                </c:pt>
              </c:strCache>
            </c:strRef>
          </c:tx>
          <c:dLbls>
            <c:dLbl>
              <c:idx val="0"/>
              <c:layout>
                <c:manualLayout>
                  <c:x val="1.8518336249635461E-2"/>
                  <c:y val="-2.777777777777795E-2"/>
                </c:manualLayout>
              </c:layout>
              <c:showVal val="1"/>
            </c:dLbl>
            <c:dLbl>
              <c:idx val="1"/>
              <c:layout>
                <c:manualLayout>
                  <c:x val="2.5462962962962982E-2"/>
                  <c:y val="-1.5873015873015879E-2"/>
                </c:manualLayout>
              </c:layout>
              <c:showVal val="1"/>
            </c:dLbl>
            <c:dLbl>
              <c:idx val="2"/>
              <c:layout>
                <c:manualLayout>
                  <c:x val="4.6296296296296493E-3"/>
                  <c:y val="-2.777777777777795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Воспроизводят по образцу</c:v>
                </c:pt>
                <c:pt idx="1">
                  <c:v>Воспроизводят по образцу, добавляя новые элементы;</c:v>
                </c:pt>
                <c:pt idx="2">
                  <c:v>Моделируют по замыслу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0.18000000000000024</c:v>
                </c:pt>
                <c:pt idx="1">
                  <c:v>0.15000000000000024</c:v>
                </c:pt>
                <c:pt idx="2">
                  <c:v>0.17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н.у</c:v>
                </c:pt>
              </c:strCache>
            </c:strRef>
          </c:tx>
          <c:dLbls>
            <c:dLbl>
              <c:idx val="0"/>
              <c:layout>
                <c:manualLayout>
                  <c:x val="2.3148148148148147E-3"/>
                  <c:y val="-2.777777777777795E-2"/>
                </c:manualLayout>
              </c:layout>
              <c:showVal val="1"/>
            </c:dLbl>
            <c:dLbl>
              <c:idx val="1"/>
              <c:layout>
                <c:manualLayout>
                  <c:x val="1.6203703703703703E-2"/>
                  <c:y val="-1.5873015873015879E-2"/>
                </c:manualLayout>
              </c:layout>
              <c:showVal val="1"/>
            </c:dLbl>
            <c:dLbl>
              <c:idx val="2"/>
              <c:layout>
                <c:manualLayout>
                  <c:x val="9.259259259259401E-3"/>
                  <c:y val="-3.5714285714285698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Воспроизводят по образцу</c:v>
                </c:pt>
                <c:pt idx="1">
                  <c:v>Воспроизводят по образцу, добавляя новые элементы;</c:v>
                </c:pt>
                <c:pt idx="2">
                  <c:v>Моделируют по замыслу</c:v>
                </c:pt>
              </c:strCache>
            </c:strRef>
          </c:cat>
          <c:val>
            <c:numRef>
              <c:f>Лист1!$D$2:$D$4</c:f>
              <c:numCache>
                <c:formatCode>0%</c:formatCode>
                <c:ptCount val="3"/>
                <c:pt idx="0">
                  <c:v>6.0000000000000032E-2</c:v>
                </c:pt>
                <c:pt idx="1">
                  <c:v>6.0000000000000032E-2</c:v>
                </c:pt>
                <c:pt idx="2">
                  <c:v>0</c:v>
                </c:pt>
              </c:numCache>
            </c:numRef>
          </c:val>
        </c:ser>
        <c:shape val="cylinder"/>
        <c:axId val="104103936"/>
        <c:axId val="104105472"/>
        <c:axId val="0"/>
      </c:bar3DChart>
      <c:catAx>
        <c:axId val="104103936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4105472"/>
        <c:crosses val="autoZero"/>
        <c:auto val="1"/>
        <c:lblAlgn val="ctr"/>
        <c:lblOffset val="100"/>
      </c:catAx>
      <c:valAx>
        <c:axId val="104105472"/>
        <c:scaling>
          <c:orientation val="minMax"/>
        </c:scaling>
        <c:delete val="1"/>
        <c:axPos val="l"/>
        <c:numFmt formatCode="0%" sourceLinked="1"/>
        <c:tickLblPos val="none"/>
        <c:crossAx val="1041039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6952344512746538"/>
          <c:y val="0.39726365422089882"/>
          <c:w val="8.8148808801682868E-2"/>
          <c:h val="0.22201004351146636"/>
        </c:manualLayout>
      </c:layout>
      <c:txPr>
        <a:bodyPr/>
        <a:lstStyle/>
        <a:p>
          <a:pPr>
            <a:defRPr sz="1200">
              <a:solidFill>
                <a:srgbClr val="C00000"/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C6EAF6-AED1-4E00-A7BB-B2B0D8B4AA88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79B789B-FDEC-4A65-86D2-9D9F314F252C}">
      <dgm:prSet phldrT="[Текст]"/>
      <dgm:spPr/>
      <dgm:t>
        <a:bodyPr/>
        <a:lstStyle/>
        <a:p>
          <a:r>
            <a: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Низкий</a:t>
          </a:r>
          <a:r>
            <a:rPr lang="ru-RU" dirty="0" smtClean="0">
              <a:solidFill>
                <a:srgbClr val="C00000"/>
              </a:solidFill>
            </a:rPr>
            <a:t> уровень</a:t>
          </a:r>
          <a:endParaRPr lang="ru-RU" dirty="0">
            <a:solidFill>
              <a:srgbClr val="C00000"/>
            </a:solidFill>
          </a:endParaRPr>
        </a:p>
      </dgm:t>
    </dgm:pt>
    <dgm:pt modelId="{5588189F-5E99-4EB4-98D0-663F2DBE00ED}" type="parTrans" cxnId="{C2B59E0D-C4C5-416C-AE0D-F95DDEFA57D0}">
      <dgm:prSet/>
      <dgm:spPr/>
      <dgm:t>
        <a:bodyPr/>
        <a:lstStyle/>
        <a:p>
          <a:endParaRPr lang="ru-RU"/>
        </a:p>
      </dgm:t>
    </dgm:pt>
    <dgm:pt modelId="{B496D482-DBD3-49CF-A175-2D5E86920A79}" type="sibTrans" cxnId="{C2B59E0D-C4C5-416C-AE0D-F95DDEFA57D0}">
      <dgm:prSet/>
      <dgm:spPr/>
      <dgm:t>
        <a:bodyPr/>
        <a:lstStyle/>
        <a:p>
          <a:endParaRPr lang="ru-RU"/>
        </a:p>
      </dgm:t>
    </dgm:pt>
    <dgm:pt modelId="{45C1AE76-5F1D-4E70-94EE-2732E0EAA96D}">
      <dgm:prSet phldrT="[Текст]"/>
      <dgm:spPr/>
      <dgm:t>
        <a:bodyPr/>
        <a:lstStyle/>
        <a:p>
          <a:r>
            <a:rPr lang="ru-RU" i="1" dirty="0" smtClean="0">
              <a:solidFill>
                <a:srgbClr val="C00000"/>
              </a:solidFill>
            </a:rPr>
            <a:t>воспроизводят по образцу</a:t>
          </a:r>
          <a:r>
            <a:rPr lang="ru-RU" i="1" dirty="0" smtClean="0"/>
            <a:t>; </a:t>
          </a:r>
          <a:endParaRPr lang="ru-RU" i="1" dirty="0"/>
        </a:p>
      </dgm:t>
    </dgm:pt>
    <dgm:pt modelId="{D422FF6A-C6F5-43BC-BCDC-FA394CD3B0DD}" type="parTrans" cxnId="{ACF425DB-337A-42AA-9165-B65DE30B2555}">
      <dgm:prSet/>
      <dgm:spPr/>
      <dgm:t>
        <a:bodyPr/>
        <a:lstStyle/>
        <a:p>
          <a:endParaRPr lang="ru-RU"/>
        </a:p>
      </dgm:t>
    </dgm:pt>
    <dgm:pt modelId="{55C3BA2D-AFB6-4D23-81F7-A1097C5BD757}" type="sibTrans" cxnId="{ACF425DB-337A-42AA-9165-B65DE30B2555}">
      <dgm:prSet/>
      <dgm:spPr/>
      <dgm:t>
        <a:bodyPr/>
        <a:lstStyle/>
        <a:p>
          <a:endParaRPr lang="ru-RU"/>
        </a:p>
      </dgm:t>
    </dgm:pt>
    <dgm:pt modelId="{710CC6D0-E060-409D-B59C-E26BBCCC660D}">
      <dgm:prSet phldrT="[Текст]"/>
      <dgm:spPr/>
      <dgm:t>
        <a:bodyPr/>
        <a:lstStyle/>
        <a:p>
          <a:r>
            <a:rPr lang="ru-RU" dirty="0" smtClean="0">
              <a:solidFill>
                <a:srgbClr val="C00000"/>
              </a:solidFill>
            </a:rPr>
            <a:t>Средний уровень</a:t>
          </a:r>
          <a:endParaRPr lang="ru-RU" dirty="0">
            <a:solidFill>
              <a:srgbClr val="C00000"/>
            </a:solidFill>
          </a:endParaRPr>
        </a:p>
      </dgm:t>
    </dgm:pt>
    <dgm:pt modelId="{5BE9FC1E-DA75-4CC0-800C-FCD65D58A326}" type="parTrans" cxnId="{B0FB527D-7D02-4445-9E3C-90D77C52B31B}">
      <dgm:prSet/>
      <dgm:spPr/>
      <dgm:t>
        <a:bodyPr/>
        <a:lstStyle/>
        <a:p>
          <a:endParaRPr lang="ru-RU"/>
        </a:p>
      </dgm:t>
    </dgm:pt>
    <dgm:pt modelId="{80C509BA-A772-4CA8-AB0B-46372D4038E4}" type="sibTrans" cxnId="{B0FB527D-7D02-4445-9E3C-90D77C52B31B}">
      <dgm:prSet/>
      <dgm:spPr/>
      <dgm:t>
        <a:bodyPr/>
        <a:lstStyle/>
        <a:p>
          <a:endParaRPr lang="ru-RU"/>
        </a:p>
      </dgm:t>
    </dgm:pt>
    <dgm:pt modelId="{72CE866B-8DD1-44E5-843D-29D9D470CF0A}">
      <dgm:prSet phldrT="[Текст]"/>
      <dgm:spPr/>
      <dgm:t>
        <a:bodyPr/>
        <a:lstStyle/>
        <a:p>
          <a:r>
            <a:rPr lang="ru-RU" i="1" dirty="0" smtClean="0">
              <a:solidFill>
                <a:srgbClr val="C00000"/>
              </a:solidFill>
            </a:rPr>
            <a:t>воспроизводят по образцу, добавляя новые элементы</a:t>
          </a:r>
          <a:r>
            <a:rPr lang="ru-RU" dirty="0" smtClean="0">
              <a:solidFill>
                <a:srgbClr val="C00000"/>
              </a:solidFill>
            </a:rPr>
            <a:t>;</a:t>
          </a:r>
          <a:endParaRPr lang="ru-RU" dirty="0">
            <a:solidFill>
              <a:srgbClr val="C00000"/>
            </a:solidFill>
          </a:endParaRPr>
        </a:p>
      </dgm:t>
    </dgm:pt>
    <dgm:pt modelId="{B49F9EC3-60C4-41B6-B0B9-0C4EF691157F}" type="parTrans" cxnId="{8CBAE013-313C-442A-AF4D-D869B36D5E5C}">
      <dgm:prSet/>
      <dgm:spPr/>
      <dgm:t>
        <a:bodyPr/>
        <a:lstStyle/>
        <a:p>
          <a:endParaRPr lang="ru-RU"/>
        </a:p>
      </dgm:t>
    </dgm:pt>
    <dgm:pt modelId="{C3E4161A-AA37-4E4C-B227-5432D7A8A8A5}" type="sibTrans" cxnId="{8CBAE013-313C-442A-AF4D-D869B36D5E5C}">
      <dgm:prSet/>
      <dgm:spPr/>
      <dgm:t>
        <a:bodyPr/>
        <a:lstStyle/>
        <a:p>
          <a:endParaRPr lang="ru-RU"/>
        </a:p>
      </dgm:t>
    </dgm:pt>
    <dgm:pt modelId="{40AD107D-3B72-4C3B-9116-36498F89C879}">
      <dgm:prSet phldrT="[Текст]"/>
      <dgm:spPr/>
      <dgm:t>
        <a:bodyPr/>
        <a:lstStyle/>
        <a:p>
          <a:r>
            <a:rPr lang="ru-RU" dirty="0" smtClean="0">
              <a:solidFill>
                <a:srgbClr val="C00000"/>
              </a:solidFill>
            </a:rPr>
            <a:t>Высокий уровень</a:t>
          </a:r>
          <a:endParaRPr lang="ru-RU" dirty="0">
            <a:solidFill>
              <a:srgbClr val="C00000"/>
            </a:solidFill>
          </a:endParaRPr>
        </a:p>
      </dgm:t>
    </dgm:pt>
    <dgm:pt modelId="{5B184912-CDC0-46C0-BC23-1BDA34B1C11F}" type="parTrans" cxnId="{255A982A-93E1-47D5-B90B-605710AE9F2B}">
      <dgm:prSet/>
      <dgm:spPr/>
      <dgm:t>
        <a:bodyPr/>
        <a:lstStyle/>
        <a:p>
          <a:endParaRPr lang="ru-RU"/>
        </a:p>
      </dgm:t>
    </dgm:pt>
    <dgm:pt modelId="{7C070E5C-D105-4B58-A841-A40FD1E90495}" type="sibTrans" cxnId="{255A982A-93E1-47D5-B90B-605710AE9F2B}">
      <dgm:prSet/>
      <dgm:spPr/>
      <dgm:t>
        <a:bodyPr/>
        <a:lstStyle/>
        <a:p>
          <a:endParaRPr lang="ru-RU"/>
        </a:p>
      </dgm:t>
    </dgm:pt>
    <dgm:pt modelId="{DE2F00A9-F767-435D-B9E3-95E7FE1585A9}">
      <dgm:prSet phldrT="[Текст]"/>
      <dgm:spPr/>
      <dgm:t>
        <a:bodyPr/>
        <a:lstStyle/>
        <a:p>
          <a:r>
            <a:rPr lang="ru-RU" i="1" dirty="0" smtClean="0">
              <a:solidFill>
                <a:srgbClr val="C00000"/>
              </a:solidFill>
            </a:rPr>
            <a:t>моделируют по замыслу</a:t>
          </a:r>
          <a:r>
            <a:rPr lang="ru-RU" i="1" dirty="0" smtClean="0"/>
            <a:t>.</a:t>
          </a:r>
          <a:endParaRPr lang="ru-RU" i="1" dirty="0"/>
        </a:p>
      </dgm:t>
    </dgm:pt>
    <dgm:pt modelId="{DAA34E90-6732-444B-AF50-25EB282B76E8}" type="parTrans" cxnId="{62E0401E-8B1F-4F33-9FFB-04D339A4BF86}">
      <dgm:prSet/>
      <dgm:spPr/>
      <dgm:t>
        <a:bodyPr/>
        <a:lstStyle/>
        <a:p>
          <a:endParaRPr lang="ru-RU"/>
        </a:p>
      </dgm:t>
    </dgm:pt>
    <dgm:pt modelId="{4D2FD184-61ED-4F94-B545-6C3281EE28EB}" type="sibTrans" cxnId="{62E0401E-8B1F-4F33-9FFB-04D339A4BF86}">
      <dgm:prSet/>
      <dgm:spPr/>
      <dgm:t>
        <a:bodyPr/>
        <a:lstStyle/>
        <a:p>
          <a:endParaRPr lang="ru-RU"/>
        </a:p>
      </dgm:t>
    </dgm:pt>
    <dgm:pt modelId="{C40E6EF0-CD86-4318-934D-7CAC14DDB4E2}" type="pres">
      <dgm:prSet presAssocID="{F8C6EAF6-AED1-4E00-A7BB-B2B0D8B4AA8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257F161-6281-4E56-A12B-26491D33175F}" type="pres">
      <dgm:prSet presAssocID="{979B789B-FDEC-4A65-86D2-9D9F314F252C}" presName="composite" presStyleCnt="0"/>
      <dgm:spPr/>
      <dgm:t>
        <a:bodyPr/>
        <a:lstStyle/>
        <a:p>
          <a:endParaRPr lang="ru-RU"/>
        </a:p>
      </dgm:t>
    </dgm:pt>
    <dgm:pt modelId="{A040F5E5-A8E4-450E-ACAA-495ADFD551B1}" type="pres">
      <dgm:prSet presAssocID="{979B789B-FDEC-4A65-86D2-9D9F314F252C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A41D02-A029-4F6B-A9B1-BCE8579F8DDB}" type="pres">
      <dgm:prSet presAssocID="{979B789B-FDEC-4A65-86D2-9D9F314F252C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70402D-7B55-434E-A0C9-4CECC2A98E72}" type="pres">
      <dgm:prSet presAssocID="{B496D482-DBD3-49CF-A175-2D5E86920A79}" presName="sp" presStyleCnt="0"/>
      <dgm:spPr/>
      <dgm:t>
        <a:bodyPr/>
        <a:lstStyle/>
        <a:p>
          <a:endParaRPr lang="ru-RU"/>
        </a:p>
      </dgm:t>
    </dgm:pt>
    <dgm:pt modelId="{B88B9288-C345-4990-8588-2AE07CA2565C}" type="pres">
      <dgm:prSet presAssocID="{710CC6D0-E060-409D-B59C-E26BBCCC660D}" presName="composite" presStyleCnt="0"/>
      <dgm:spPr/>
      <dgm:t>
        <a:bodyPr/>
        <a:lstStyle/>
        <a:p>
          <a:endParaRPr lang="ru-RU"/>
        </a:p>
      </dgm:t>
    </dgm:pt>
    <dgm:pt modelId="{6D65CFEF-18D0-4A41-B0FD-B9B5E540C919}" type="pres">
      <dgm:prSet presAssocID="{710CC6D0-E060-409D-B59C-E26BBCCC660D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618B56-6E5C-4496-883B-6FAE9BC0BFA6}" type="pres">
      <dgm:prSet presAssocID="{710CC6D0-E060-409D-B59C-E26BBCCC660D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91F31F-1AFB-47FB-AE99-6672CB8F540C}" type="pres">
      <dgm:prSet presAssocID="{80C509BA-A772-4CA8-AB0B-46372D4038E4}" presName="sp" presStyleCnt="0"/>
      <dgm:spPr/>
      <dgm:t>
        <a:bodyPr/>
        <a:lstStyle/>
        <a:p>
          <a:endParaRPr lang="ru-RU"/>
        </a:p>
      </dgm:t>
    </dgm:pt>
    <dgm:pt modelId="{8AF6569C-B73D-4D2D-B4B1-5EF9A2C9B16D}" type="pres">
      <dgm:prSet presAssocID="{40AD107D-3B72-4C3B-9116-36498F89C879}" presName="composite" presStyleCnt="0"/>
      <dgm:spPr/>
      <dgm:t>
        <a:bodyPr/>
        <a:lstStyle/>
        <a:p>
          <a:endParaRPr lang="ru-RU"/>
        </a:p>
      </dgm:t>
    </dgm:pt>
    <dgm:pt modelId="{C51438BB-18A9-4B1D-A41A-A7F577AC7D2F}" type="pres">
      <dgm:prSet presAssocID="{40AD107D-3B72-4C3B-9116-36498F89C879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A2358F-E885-44AE-A892-BEF891F777EF}" type="pres">
      <dgm:prSet presAssocID="{40AD107D-3B72-4C3B-9116-36498F89C879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32BDB20-E0CF-43EA-933C-2B8CB6C2D771}" type="presOf" srcId="{979B789B-FDEC-4A65-86D2-9D9F314F252C}" destId="{A040F5E5-A8E4-450E-ACAA-495ADFD551B1}" srcOrd="0" destOrd="0" presId="urn:microsoft.com/office/officeart/2005/8/layout/chevron2"/>
    <dgm:cxn modelId="{8CBAE013-313C-442A-AF4D-D869B36D5E5C}" srcId="{710CC6D0-E060-409D-B59C-E26BBCCC660D}" destId="{72CE866B-8DD1-44E5-843D-29D9D470CF0A}" srcOrd="0" destOrd="0" parTransId="{B49F9EC3-60C4-41B6-B0B9-0C4EF691157F}" sibTransId="{C3E4161A-AA37-4E4C-B227-5432D7A8A8A5}"/>
    <dgm:cxn modelId="{6EF0DD92-4DE7-459F-820A-392761B4FA90}" type="presOf" srcId="{72CE866B-8DD1-44E5-843D-29D9D470CF0A}" destId="{05618B56-6E5C-4496-883B-6FAE9BC0BFA6}" srcOrd="0" destOrd="0" presId="urn:microsoft.com/office/officeart/2005/8/layout/chevron2"/>
    <dgm:cxn modelId="{8DADB88B-C381-4D25-BB0A-F6602C419DE6}" type="presOf" srcId="{F8C6EAF6-AED1-4E00-A7BB-B2B0D8B4AA88}" destId="{C40E6EF0-CD86-4318-934D-7CAC14DDB4E2}" srcOrd="0" destOrd="0" presId="urn:microsoft.com/office/officeart/2005/8/layout/chevron2"/>
    <dgm:cxn modelId="{255A982A-93E1-47D5-B90B-605710AE9F2B}" srcId="{F8C6EAF6-AED1-4E00-A7BB-B2B0D8B4AA88}" destId="{40AD107D-3B72-4C3B-9116-36498F89C879}" srcOrd="2" destOrd="0" parTransId="{5B184912-CDC0-46C0-BC23-1BDA34B1C11F}" sibTransId="{7C070E5C-D105-4B58-A841-A40FD1E90495}"/>
    <dgm:cxn modelId="{62E0401E-8B1F-4F33-9FFB-04D339A4BF86}" srcId="{40AD107D-3B72-4C3B-9116-36498F89C879}" destId="{DE2F00A9-F767-435D-B9E3-95E7FE1585A9}" srcOrd="0" destOrd="0" parTransId="{DAA34E90-6732-444B-AF50-25EB282B76E8}" sibTransId="{4D2FD184-61ED-4F94-B545-6C3281EE28EB}"/>
    <dgm:cxn modelId="{22A8B619-64B2-406A-A79D-C14050D60058}" type="presOf" srcId="{45C1AE76-5F1D-4E70-94EE-2732E0EAA96D}" destId="{2AA41D02-A029-4F6B-A9B1-BCE8579F8DDB}" srcOrd="0" destOrd="0" presId="urn:microsoft.com/office/officeart/2005/8/layout/chevron2"/>
    <dgm:cxn modelId="{C2B59E0D-C4C5-416C-AE0D-F95DDEFA57D0}" srcId="{F8C6EAF6-AED1-4E00-A7BB-B2B0D8B4AA88}" destId="{979B789B-FDEC-4A65-86D2-9D9F314F252C}" srcOrd="0" destOrd="0" parTransId="{5588189F-5E99-4EB4-98D0-663F2DBE00ED}" sibTransId="{B496D482-DBD3-49CF-A175-2D5E86920A79}"/>
    <dgm:cxn modelId="{6B051047-0F4E-4A0A-8784-67B5270EC0DF}" type="presOf" srcId="{40AD107D-3B72-4C3B-9116-36498F89C879}" destId="{C51438BB-18A9-4B1D-A41A-A7F577AC7D2F}" srcOrd="0" destOrd="0" presId="urn:microsoft.com/office/officeart/2005/8/layout/chevron2"/>
    <dgm:cxn modelId="{ACF425DB-337A-42AA-9165-B65DE30B2555}" srcId="{979B789B-FDEC-4A65-86D2-9D9F314F252C}" destId="{45C1AE76-5F1D-4E70-94EE-2732E0EAA96D}" srcOrd="0" destOrd="0" parTransId="{D422FF6A-C6F5-43BC-BCDC-FA394CD3B0DD}" sibTransId="{55C3BA2D-AFB6-4D23-81F7-A1097C5BD757}"/>
    <dgm:cxn modelId="{9B46242A-C397-4BD9-B312-D7B5337BA779}" type="presOf" srcId="{710CC6D0-E060-409D-B59C-E26BBCCC660D}" destId="{6D65CFEF-18D0-4A41-B0FD-B9B5E540C919}" srcOrd="0" destOrd="0" presId="urn:microsoft.com/office/officeart/2005/8/layout/chevron2"/>
    <dgm:cxn modelId="{9F005B21-DFE9-4AEF-983F-45AC2A9AEF8F}" type="presOf" srcId="{DE2F00A9-F767-435D-B9E3-95E7FE1585A9}" destId="{8CA2358F-E885-44AE-A892-BEF891F777EF}" srcOrd="0" destOrd="0" presId="urn:microsoft.com/office/officeart/2005/8/layout/chevron2"/>
    <dgm:cxn modelId="{B0FB527D-7D02-4445-9E3C-90D77C52B31B}" srcId="{F8C6EAF6-AED1-4E00-A7BB-B2B0D8B4AA88}" destId="{710CC6D0-E060-409D-B59C-E26BBCCC660D}" srcOrd="1" destOrd="0" parTransId="{5BE9FC1E-DA75-4CC0-800C-FCD65D58A326}" sibTransId="{80C509BA-A772-4CA8-AB0B-46372D4038E4}"/>
    <dgm:cxn modelId="{E9390589-1343-4DCA-9FB3-08659F41B423}" type="presParOf" srcId="{C40E6EF0-CD86-4318-934D-7CAC14DDB4E2}" destId="{0257F161-6281-4E56-A12B-26491D33175F}" srcOrd="0" destOrd="0" presId="urn:microsoft.com/office/officeart/2005/8/layout/chevron2"/>
    <dgm:cxn modelId="{97942F29-8D44-4B0A-B08C-535F884E4B16}" type="presParOf" srcId="{0257F161-6281-4E56-A12B-26491D33175F}" destId="{A040F5E5-A8E4-450E-ACAA-495ADFD551B1}" srcOrd="0" destOrd="0" presId="urn:microsoft.com/office/officeart/2005/8/layout/chevron2"/>
    <dgm:cxn modelId="{DA115507-AFA9-41C1-BB99-B24EE42B4400}" type="presParOf" srcId="{0257F161-6281-4E56-A12B-26491D33175F}" destId="{2AA41D02-A029-4F6B-A9B1-BCE8579F8DDB}" srcOrd="1" destOrd="0" presId="urn:microsoft.com/office/officeart/2005/8/layout/chevron2"/>
    <dgm:cxn modelId="{6FAC7C13-D9A3-4D9E-A371-FDA8CA809446}" type="presParOf" srcId="{C40E6EF0-CD86-4318-934D-7CAC14DDB4E2}" destId="{DF70402D-7B55-434E-A0C9-4CECC2A98E72}" srcOrd="1" destOrd="0" presId="urn:microsoft.com/office/officeart/2005/8/layout/chevron2"/>
    <dgm:cxn modelId="{82B41A07-B82F-4961-9E69-EB02A8B59784}" type="presParOf" srcId="{C40E6EF0-CD86-4318-934D-7CAC14DDB4E2}" destId="{B88B9288-C345-4990-8588-2AE07CA2565C}" srcOrd="2" destOrd="0" presId="urn:microsoft.com/office/officeart/2005/8/layout/chevron2"/>
    <dgm:cxn modelId="{59A235F1-0101-42AD-B648-8976034E80CD}" type="presParOf" srcId="{B88B9288-C345-4990-8588-2AE07CA2565C}" destId="{6D65CFEF-18D0-4A41-B0FD-B9B5E540C919}" srcOrd="0" destOrd="0" presId="urn:microsoft.com/office/officeart/2005/8/layout/chevron2"/>
    <dgm:cxn modelId="{FAD242E4-3E5B-4563-86DB-0AAFE0CADE6A}" type="presParOf" srcId="{B88B9288-C345-4990-8588-2AE07CA2565C}" destId="{05618B56-6E5C-4496-883B-6FAE9BC0BFA6}" srcOrd="1" destOrd="0" presId="urn:microsoft.com/office/officeart/2005/8/layout/chevron2"/>
    <dgm:cxn modelId="{00D0BC70-80B1-471A-A1FA-715A0FD650F4}" type="presParOf" srcId="{C40E6EF0-CD86-4318-934D-7CAC14DDB4E2}" destId="{4191F31F-1AFB-47FB-AE99-6672CB8F540C}" srcOrd="3" destOrd="0" presId="urn:microsoft.com/office/officeart/2005/8/layout/chevron2"/>
    <dgm:cxn modelId="{ADB0C0DF-4A54-44F1-B863-8CA5A1EEB69B}" type="presParOf" srcId="{C40E6EF0-CD86-4318-934D-7CAC14DDB4E2}" destId="{8AF6569C-B73D-4D2D-B4B1-5EF9A2C9B16D}" srcOrd="4" destOrd="0" presId="urn:microsoft.com/office/officeart/2005/8/layout/chevron2"/>
    <dgm:cxn modelId="{7510A888-028C-411D-8F73-ACB02274F695}" type="presParOf" srcId="{8AF6569C-B73D-4D2D-B4B1-5EF9A2C9B16D}" destId="{C51438BB-18A9-4B1D-A41A-A7F577AC7D2F}" srcOrd="0" destOrd="0" presId="urn:microsoft.com/office/officeart/2005/8/layout/chevron2"/>
    <dgm:cxn modelId="{EAD9207C-9BC9-4EFD-BD6E-3E3D3D97664A}" type="presParOf" srcId="{8AF6569C-B73D-4D2D-B4B1-5EF9A2C9B16D}" destId="{8CA2358F-E885-44AE-A892-BEF891F777E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61381A-7FB2-46C2-A762-84712FF1103F}" type="doc">
      <dgm:prSet loTypeId="urn:microsoft.com/office/officeart/2005/8/layout/process4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519AA9B0-5235-49EC-A462-FBB20AD4B371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baseline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Разработан перспективный план системы занятий по решению задач, обучения детей творческому моделированию и развитию творческих способностей</a:t>
          </a:r>
          <a:endParaRPr lang="ru-RU" b="1" baseline="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6B5D0D2-0397-4E20-87D2-C1B508F4513D}" type="parTrans" cxnId="{288ED3C8-6F19-4E88-8A7C-829E752D8A73}">
      <dgm:prSet/>
      <dgm:spPr/>
      <dgm:t>
        <a:bodyPr/>
        <a:lstStyle/>
        <a:p>
          <a:endParaRPr lang="ru-RU"/>
        </a:p>
      </dgm:t>
    </dgm:pt>
    <dgm:pt modelId="{FB4C8A94-6837-44EB-97D0-D7FD3490F7C6}" type="sibTrans" cxnId="{288ED3C8-6F19-4E88-8A7C-829E752D8A73}">
      <dgm:prSet/>
      <dgm:spPr/>
      <dgm:t>
        <a:bodyPr/>
        <a:lstStyle/>
        <a:p>
          <a:endParaRPr lang="ru-RU"/>
        </a:p>
      </dgm:t>
    </dgm:pt>
    <dgm:pt modelId="{9534B65B-57FA-4EF9-878D-98B36C2E4287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baseline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На основе перспективного плана разрабатывался  и реализовывался календарный план, системы занятий по обучению детей творческому </a:t>
          </a:r>
          <a:r>
            <a:rPr lang="ru-RU" b="0" baseline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моделированию</a:t>
          </a:r>
          <a:r>
            <a:rPr lang="ru-RU" b="1" baseline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, с целью развития их творческих способностей, в которую входили такие формы работы</a:t>
          </a:r>
          <a:endParaRPr lang="ru-RU" b="1" baseline="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AD18ACD-A793-4D4F-99E7-F63883BF0DE2}" type="parTrans" cxnId="{95352069-DCB4-44B5-9178-C338462B95A1}">
      <dgm:prSet/>
      <dgm:spPr/>
      <dgm:t>
        <a:bodyPr/>
        <a:lstStyle/>
        <a:p>
          <a:endParaRPr lang="ru-RU"/>
        </a:p>
      </dgm:t>
    </dgm:pt>
    <dgm:pt modelId="{1FEF9250-ADFE-4A2C-BD03-C4A0ABF65353}" type="sibTrans" cxnId="{95352069-DCB4-44B5-9178-C338462B95A1}">
      <dgm:prSet/>
      <dgm:spPr/>
      <dgm:t>
        <a:bodyPr/>
        <a:lstStyle/>
        <a:p>
          <a:endParaRPr lang="ru-RU"/>
        </a:p>
      </dgm:t>
    </dgm:pt>
    <dgm:pt modelId="{B5C559C6-524A-4A74-9E57-2A268657FC21}" type="pres">
      <dgm:prSet presAssocID="{0261381A-7FB2-46C2-A762-84712FF1103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97BC47E-782D-47A8-B1CF-3F9CB29CCDD8}" type="pres">
      <dgm:prSet presAssocID="{9534B65B-57FA-4EF9-878D-98B36C2E4287}" presName="boxAndChildren" presStyleCnt="0"/>
      <dgm:spPr/>
      <dgm:t>
        <a:bodyPr/>
        <a:lstStyle/>
        <a:p>
          <a:endParaRPr lang="ru-RU"/>
        </a:p>
      </dgm:t>
    </dgm:pt>
    <dgm:pt modelId="{83D7C30F-9AEE-4287-AD69-8DC3B04AF4AD}" type="pres">
      <dgm:prSet presAssocID="{9534B65B-57FA-4EF9-878D-98B36C2E4287}" presName="parentTextBox" presStyleLbl="node1" presStyleIdx="0" presStyleCnt="2" custLinFactNeighborX="8203" custLinFactNeighborY="-10998"/>
      <dgm:spPr/>
      <dgm:t>
        <a:bodyPr/>
        <a:lstStyle/>
        <a:p>
          <a:endParaRPr lang="ru-RU"/>
        </a:p>
      </dgm:t>
    </dgm:pt>
    <dgm:pt modelId="{AB66D1BA-4D7B-4E64-8BD7-2FF1BDB58917}" type="pres">
      <dgm:prSet presAssocID="{FB4C8A94-6837-44EB-97D0-D7FD3490F7C6}" presName="sp" presStyleCnt="0"/>
      <dgm:spPr/>
      <dgm:t>
        <a:bodyPr/>
        <a:lstStyle/>
        <a:p>
          <a:endParaRPr lang="ru-RU"/>
        </a:p>
      </dgm:t>
    </dgm:pt>
    <dgm:pt modelId="{F18640DE-B08E-47B7-80B9-3794BBEE6B84}" type="pres">
      <dgm:prSet presAssocID="{519AA9B0-5235-49EC-A462-FBB20AD4B371}" presName="arrowAndChildren" presStyleCnt="0"/>
      <dgm:spPr/>
      <dgm:t>
        <a:bodyPr/>
        <a:lstStyle/>
        <a:p>
          <a:endParaRPr lang="ru-RU"/>
        </a:p>
      </dgm:t>
    </dgm:pt>
    <dgm:pt modelId="{D5780D7C-1BE0-49A0-BD8D-5F7ACA1AFDAF}" type="pres">
      <dgm:prSet presAssocID="{519AA9B0-5235-49EC-A462-FBB20AD4B371}" presName="parentTextArrow" presStyleLbl="node1" presStyleIdx="1" presStyleCnt="2" custLinFactNeighborX="781" custLinFactNeighborY="-1678"/>
      <dgm:spPr/>
      <dgm:t>
        <a:bodyPr/>
        <a:lstStyle/>
        <a:p>
          <a:endParaRPr lang="ru-RU"/>
        </a:p>
      </dgm:t>
    </dgm:pt>
  </dgm:ptLst>
  <dgm:cxnLst>
    <dgm:cxn modelId="{95352069-DCB4-44B5-9178-C338462B95A1}" srcId="{0261381A-7FB2-46C2-A762-84712FF1103F}" destId="{9534B65B-57FA-4EF9-878D-98B36C2E4287}" srcOrd="1" destOrd="0" parTransId="{CAD18ACD-A793-4D4F-99E7-F63883BF0DE2}" sibTransId="{1FEF9250-ADFE-4A2C-BD03-C4A0ABF65353}"/>
    <dgm:cxn modelId="{90257C85-C7B6-47B7-B5E9-A1857F049F1C}" type="presOf" srcId="{519AA9B0-5235-49EC-A462-FBB20AD4B371}" destId="{D5780D7C-1BE0-49A0-BD8D-5F7ACA1AFDAF}" srcOrd="0" destOrd="0" presId="urn:microsoft.com/office/officeart/2005/8/layout/process4"/>
    <dgm:cxn modelId="{60EB190E-49F8-4A01-AB94-4705AEC4D344}" type="presOf" srcId="{9534B65B-57FA-4EF9-878D-98B36C2E4287}" destId="{83D7C30F-9AEE-4287-AD69-8DC3B04AF4AD}" srcOrd="0" destOrd="0" presId="urn:microsoft.com/office/officeart/2005/8/layout/process4"/>
    <dgm:cxn modelId="{A65F86D3-D7DF-47CB-AF0F-BC54C09EE9E3}" type="presOf" srcId="{0261381A-7FB2-46C2-A762-84712FF1103F}" destId="{B5C559C6-524A-4A74-9E57-2A268657FC21}" srcOrd="0" destOrd="0" presId="urn:microsoft.com/office/officeart/2005/8/layout/process4"/>
    <dgm:cxn modelId="{288ED3C8-6F19-4E88-8A7C-829E752D8A73}" srcId="{0261381A-7FB2-46C2-A762-84712FF1103F}" destId="{519AA9B0-5235-49EC-A462-FBB20AD4B371}" srcOrd="0" destOrd="0" parTransId="{26B5D0D2-0397-4E20-87D2-C1B508F4513D}" sibTransId="{FB4C8A94-6837-44EB-97D0-D7FD3490F7C6}"/>
    <dgm:cxn modelId="{0FD9EE4E-7751-40C0-BD45-748D7BC2EB9A}" type="presParOf" srcId="{B5C559C6-524A-4A74-9E57-2A268657FC21}" destId="{897BC47E-782D-47A8-B1CF-3F9CB29CCDD8}" srcOrd="0" destOrd="0" presId="urn:microsoft.com/office/officeart/2005/8/layout/process4"/>
    <dgm:cxn modelId="{6BEB25AE-8E98-4747-A7E1-46A293FD391B}" type="presParOf" srcId="{897BC47E-782D-47A8-B1CF-3F9CB29CCDD8}" destId="{83D7C30F-9AEE-4287-AD69-8DC3B04AF4AD}" srcOrd="0" destOrd="0" presId="urn:microsoft.com/office/officeart/2005/8/layout/process4"/>
    <dgm:cxn modelId="{4DED7C1D-CEDA-476A-B1F2-A1DDB56AD05E}" type="presParOf" srcId="{B5C559C6-524A-4A74-9E57-2A268657FC21}" destId="{AB66D1BA-4D7B-4E64-8BD7-2FF1BDB58917}" srcOrd="1" destOrd="0" presId="urn:microsoft.com/office/officeart/2005/8/layout/process4"/>
    <dgm:cxn modelId="{344212EE-8D41-423D-B6B2-0660CE0DFB64}" type="presParOf" srcId="{B5C559C6-524A-4A74-9E57-2A268657FC21}" destId="{F18640DE-B08E-47B7-80B9-3794BBEE6B84}" srcOrd="2" destOrd="0" presId="urn:microsoft.com/office/officeart/2005/8/layout/process4"/>
    <dgm:cxn modelId="{8417597F-8D7C-48F6-8DCE-62611EAECBE5}" type="presParOf" srcId="{F18640DE-B08E-47B7-80B9-3794BBEE6B84}" destId="{D5780D7C-1BE0-49A0-BD8D-5F7ACA1AFDAF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E9B3B57-538C-43B6-8D78-07B8B53931C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813FC8E-6213-4CDD-ACF4-71D155881298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solidFill>
                <a:srgbClr val="C00000"/>
              </a:solidFill>
            </a:rPr>
            <a:t>Обучающего типа, как </a:t>
          </a:r>
          <a:r>
            <a:rPr lang="ru-RU" b="0" dirty="0" smtClean="0">
              <a:solidFill>
                <a:srgbClr val="C00000"/>
              </a:solidFill>
            </a:rPr>
            <a:t>ознакомление</a:t>
          </a:r>
          <a:r>
            <a:rPr lang="ru-RU" dirty="0" smtClean="0">
              <a:solidFill>
                <a:srgbClr val="C00000"/>
              </a:solidFill>
            </a:rPr>
            <a:t> с новым материалом</a:t>
          </a:r>
          <a:endParaRPr lang="ru-RU" dirty="0">
            <a:solidFill>
              <a:srgbClr val="C00000"/>
            </a:solidFill>
          </a:endParaRPr>
        </a:p>
      </dgm:t>
    </dgm:pt>
    <dgm:pt modelId="{44B0DFE4-CCAF-4756-8F7D-811154D46F55}" type="parTrans" cxnId="{C0D6FBEE-0C9D-439D-8C83-F54B56673B9F}">
      <dgm:prSet/>
      <dgm:spPr/>
      <dgm:t>
        <a:bodyPr/>
        <a:lstStyle/>
        <a:p>
          <a:endParaRPr lang="ru-RU"/>
        </a:p>
      </dgm:t>
    </dgm:pt>
    <dgm:pt modelId="{2E37D903-8B5D-4FC5-B600-82744616343A}" type="sibTrans" cxnId="{C0D6FBEE-0C9D-439D-8C83-F54B56673B9F}">
      <dgm:prSet/>
      <dgm:spPr/>
      <dgm:t>
        <a:bodyPr/>
        <a:lstStyle/>
        <a:p>
          <a:endParaRPr lang="ru-RU"/>
        </a:p>
      </dgm:t>
    </dgm:pt>
    <dgm:pt modelId="{BB3C221F-B52C-4B2F-8D4F-E2B4AED316BB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solidFill>
                <a:srgbClr val="C00000"/>
              </a:solidFill>
            </a:rPr>
            <a:t>Комплексного типа, направленные на формирование разного вида деятельности</a:t>
          </a:r>
          <a:endParaRPr lang="ru-RU" dirty="0">
            <a:solidFill>
              <a:srgbClr val="C00000"/>
            </a:solidFill>
          </a:endParaRPr>
        </a:p>
      </dgm:t>
    </dgm:pt>
    <dgm:pt modelId="{514D7BD8-F9BB-4654-80DF-0420BC6A5618}" type="parTrans" cxnId="{D1A48C34-D0FC-4607-9910-3AF1C6F32E2A}">
      <dgm:prSet/>
      <dgm:spPr/>
      <dgm:t>
        <a:bodyPr/>
        <a:lstStyle/>
        <a:p>
          <a:endParaRPr lang="ru-RU"/>
        </a:p>
      </dgm:t>
    </dgm:pt>
    <dgm:pt modelId="{C7AB73E2-BF79-49BA-93CF-919FCDE3B315}" type="sibTrans" cxnId="{D1A48C34-D0FC-4607-9910-3AF1C6F32E2A}">
      <dgm:prSet/>
      <dgm:spPr/>
      <dgm:t>
        <a:bodyPr/>
        <a:lstStyle/>
        <a:p>
          <a:endParaRPr lang="ru-RU"/>
        </a:p>
      </dgm:t>
    </dgm:pt>
    <dgm:pt modelId="{56CDBD82-FCE6-4063-BA25-00A24A153F1E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solidFill>
                <a:srgbClr val="C00000"/>
              </a:solidFill>
            </a:rPr>
            <a:t>Познавательного типа, « мне это интересно, полезно необходимо»</a:t>
          </a:r>
          <a:endParaRPr lang="ru-RU" dirty="0">
            <a:solidFill>
              <a:srgbClr val="C00000"/>
            </a:solidFill>
          </a:endParaRPr>
        </a:p>
      </dgm:t>
    </dgm:pt>
    <dgm:pt modelId="{956CF0CC-6B2B-4FC2-AD92-FB9CC56EED23}" type="parTrans" cxnId="{2701F903-285B-43DB-BA97-F3247C641711}">
      <dgm:prSet/>
      <dgm:spPr/>
      <dgm:t>
        <a:bodyPr/>
        <a:lstStyle/>
        <a:p>
          <a:endParaRPr lang="ru-RU"/>
        </a:p>
      </dgm:t>
    </dgm:pt>
    <dgm:pt modelId="{CD5A1D77-7A91-4F09-893C-61BACC4E9657}" type="sibTrans" cxnId="{2701F903-285B-43DB-BA97-F3247C641711}">
      <dgm:prSet/>
      <dgm:spPr/>
      <dgm:t>
        <a:bodyPr/>
        <a:lstStyle/>
        <a:p>
          <a:endParaRPr lang="ru-RU"/>
        </a:p>
      </dgm:t>
    </dgm:pt>
    <dgm:pt modelId="{1345E90D-8725-49FB-A55E-DC270DAA8EAB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solidFill>
                <a:srgbClr val="C00000"/>
              </a:solidFill>
            </a:rPr>
            <a:t>Коллективного типа, сформированные на работе в коллективе</a:t>
          </a:r>
          <a:endParaRPr lang="ru-RU" dirty="0">
            <a:solidFill>
              <a:srgbClr val="C00000"/>
            </a:solidFill>
          </a:endParaRPr>
        </a:p>
      </dgm:t>
    </dgm:pt>
    <dgm:pt modelId="{02B602D7-73CA-42FB-B7DE-2F1CBF4590C9}" type="parTrans" cxnId="{33E75A44-D2E7-4C62-AB95-83D82933C4A6}">
      <dgm:prSet/>
      <dgm:spPr/>
      <dgm:t>
        <a:bodyPr/>
        <a:lstStyle/>
        <a:p>
          <a:endParaRPr lang="ru-RU"/>
        </a:p>
      </dgm:t>
    </dgm:pt>
    <dgm:pt modelId="{9BD5E865-5253-42C3-820A-FCFDADC6569F}" type="sibTrans" cxnId="{33E75A44-D2E7-4C62-AB95-83D82933C4A6}">
      <dgm:prSet/>
      <dgm:spPr/>
      <dgm:t>
        <a:bodyPr/>
        <a:lstStyle/>
        <a:p>
          <a:endParaRPr lang="ru-RU"/>
        </a:p>
      </dgm:t>
    </dgm:pt>
    <dgm:pt modelId="{BF1A2A6B-2E75-4663-9A23-B599F3A24A72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solidFill>
                <a:srgbClr val="C00000"/>
              </a:solidFill>
            </a:rPr>
            <a:t>Самостоятельного типа, проявления творчества вне занятий</a:t>
          </a:r>
          <a:endParaRPr lang="ru-RU" dirty="0">
            <a:solidFill>
              <a:srgbClr val="C00000"/>
            </a:solidFill>
          </a:endParaRPr>
        </a:p>
      </dgm:t>
    </dgm:pt>
    <dgm:pt modelId="{7341E3DE-7DBD-4CB9-8229-447DC3517A9F}" type="parTrans" cxnId="{F1649DEA-C2FE-4B19-AFF1-568AB1C2C7B4}">
      <dgm:prSet/>
      <dgm:spPr/>
      <dgm:t>
        <a:bodyPr/>
        <a:lstStyle/>
        <a:p>
          <a:endParaRPr lang="ru-RU"/>
        </a:p>
      </dgm:t>
    </dgm:pt>
    <dgm:pt modelId="{53AD93E9-F7C2-4E2E-9CA8-D8ABCD14FACF}" type="sibTrans" cxnId="{F1649DEA-C2FE-4B19-AFF1-568AB1C2C7B4}">
      <dgm:prSet/>
      <dgm:spPr/>
      <dgm:t>
        <a:bodyPr/>
        <a:lstStyle/>
        <a:p>
          <a:endParaRPr lang="ru-RU"/>
        </a:p>
      </dgm:t>
    </dgm:pt>
    <dgm:pt modelId="{A2238A54-0AFF-4BBE-B680-97A7FE86C702}" type="pres">
      <dgm:prSet presAssocID="{6E9B3B57-538C-43B6-8D78-07B8B53931C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2563B4-6704-4E67-A742-7033DE5CCADF}" type="pres">
      <dgm:prSet presAssocID="{F813FC8E-6213-4CDD-ACF4-71D155881298}" presName="node" presStyleLbl="node1" presStyleIdx="0" presStyleCnt="5" custLinFactNeighborX="726" custLinFactNeighborY="1149">
        <dgm:presLayoutVars>
          <dgm:bulletEnabled val="1"/>
        </dgm:presLayoutVars>
      </dgm:prSet>
      <dgm:spPr>
        <a:prstGeom prst="round2DiagRect">
          <a:avLst/>
        </a:prstGeom>
      </dgm:spPr>
      <dgm:t>
        <a:bodyPr/>
        <a:lstStyle/>
        <a:p>
          <a:endParaRPr lang="ru-RU"/>
        </a:p>
      </dgm:t>
    </dgm:pt>
    <dgm:pt modelId="{AA76DA9D-AD5F-4555-9D77-C198A881CCEE}" type="pres">
      <dgm:prSet presAssocID="{2E37D903-8B5D-4FC5-B600-82744616343A}" presName="sibTrans" presStyleCnt="0"/>
      <dgm:spPr/>
    </dgm:pt>
    <dgm:pt modelId="{67DA35ED-EAE2-489B-B373-905D9225039B}" type="pres">
      <dgm:prSet presAssocID="{BB3C221F-B52C-4B2F-8D4F-E2B4AED316BB}" presName="node" presStyleLbl="node1" presStyleIdx="1" presStyleCnt="5">
        <dgm:presLayoutVars>
          <dgm:bulletEnabled val="1"/>
        </dgm:presLayoutVars>
      </dgm:prSet>
      <dgm:spPr>
        <a:prstGeom prst="round2DiagRect">
          <a:avLst/>
        </a:prstGeom>
      </dgm:spPr>
      <dgm:t>
        <a:bodyPr/>
        <a:lstStyle/>
        <a:p>
          <a:endParaRPr lang="ru-RU"/>
        </a:p>
      </dgm:t>
    </dgm:pt>
    <dgm:pt modelId="{C492E372-391C-4BE0-9160-6D4C64A9993B}" type="pres">
      <dgm:prSet presAssocID="{C7AB73E2-BF79-49BA-93CF-919FCDE3B315}" presName="sibTrans" presStyleCnt="0"/>
      <dgm:spPr/>
    </dgm:pt>
    <dgm:pt modelId="{67F41C75-3231-4AE3-AEBF-9C2AA9AFE781}" type="pres">
      <dgm:prSet presAssocID="{56CDBD82-FCE6-4063-BA25-00A24A153F1E}" presName="node" presStyleLbl="node1" presStyleIdx="2" presStyleCnt="5" custScaleY="87504" custLinFactNeighborX="-1415" custLinFactNeighborY="-3207">
        <dgm:presLayoutVars>
          <dgm:bulletEnabled val="1"/>
        </dgm:presLayoutVars>
      </dgm:prSet>
      <dgm:spPr>
        <a:prstGeom prst="round2DiagRect">
          <a:avLst/>
        </a:prstGeom>
      </dgm:spPr>
      <dgm:t>
        <a:bodyPr/>
        <a:lstStyle/>
        <a:p>
          <a:endParaRPr lang="ru-RU"/>
        </a:p>
      </dgm:t>
    </dgm:pt>
    <dgm:pt modelId="{DF81BCFC-5DFE-4135-AB84-8DDF7DFE5A81}" type="pres">
      <dgm:prSet presAssocID="{CD5A1D77-7A91-4F09-893C-61BACC4E9657}" presName="sibTrans" presStyleCnt="0"/>
      <dgm:spPr/>
    </dgm:pt>
    <dgm:pt modelId="{2F837844-9658-419D-AF66-F1AF94F8B29F}" type="pres">
      <dgm:prSet presAssocID="{1345E90D-8725-49FB-A55E-DC270DAA8EAB}" presName="node" presStyleLbl="node1" presStyleIdx="3" presStyleCnt="5" custScaleY="93758" custLinFactNeighborX="2094" custLinFactNeighborY="-3207">
        <dgm:presLayoutVars>
          <dgm:bulletEnabled val="1"/>
        </dgm:presLayoutVars>
      </dgm:prSet>
      <dgm:spPr>
        <a:prstGeom prst="round2DiagRect">
          <a:avLst/>
        </a:prstGeom>
      </dgm:spPr>
      <dgm:t>
        <a:bodyPr/>
        <a:lstStyle/>
        <a:p>
          <a:endParaRPr lang="ru-RU"/>
        </a:p>
      </dgm:t>
    </dgm:pt>
    <dgm:pt modelId="{D5287563-C6EA-425E-BB6F-7342BAAB8E7B}" type="pres">
      <dgm:prSet presAssocID="{9BD5E865-5253-42C3-820A-FCFDADC6569F}" presName="sibTrans" presStyleCnt="0"/>
      <dgm:spPr/>
    </dgm:pt>
    <dgm:pt modelId="{12076105-4BD8-46EF-B4CE-98E317CAC81B}" type="pres">
      <dgm:prSet presAssocID="{BF1A2A6B-2E75-4663-9A23-B599F3A24A72}" presName="node" presStyleLbl="node1" presStyleIdx="4" presStyleCnt="5">
        <dgm:presLayoutVars>
          <dgm:bulletEnabled val="1"/>
        </dgm:presLayoutVars>
      </dgm:prSet>
      <dgm:spPr>
        <a:prstGeom prst="round2DiagRect">
          <a:avLst/>
        </a:prstGeom>
      </dgm:spPr>
      <dgm:t>
        <a:bodyPr/>
        <a:lstStyle/>
        <a:p>
          <a:endParaRPr lang="ru-RU"/>
        </a:p>
      </dgm:t>
    </dgm:pt>
  </dgm:ptLst>
  <dgm:cxnLst>
    <dgm:cxn modelId="{D1A48C34-D0FC-4607-9910-3AF1C6F32E2A}" srcId="{6E9B3B57-538C-43B6-8D78-07B8B53931C1}" destId="{BB3C221F-B52C-4B2F-8D4F-E2B4AED316BB}" srcOrd="1" destOrd="0" parTransId="{514D7BD8-F9BB-4654-80DF-0420BC6A5618}" sibTransId="{C7AB73E2-BF79-49BA-93CF-919FCDE3B315}"/>
    <dgm:cxn modelId="{2983A226-65DB-47BA-AE86-8AF2D604FB9C}" type="presOf" srcId="{56CDBD82-FCE6-4063-BA25-00A24A153F1E}" destId="{67F41C75-3231-4AE3-AEBF-9C2AA9AFE781}" srcOrd="0" destOrd="0" presId="urn:microsoft.com/office/officeart/2005/8/layout/default"/>
    <dgm:cxn modelId="{C0D6FBEE-0C9D-439D-8C83-F54B56673B9F}" srcId="{6E9B3B57-538C-43B6-8D78-07B8B53931C1}" destId="{F813FC8E-6213-4CDD-ACF4-71D155881298}" srcOrd="0" destOrd="0" parTransId="{44B0DFE4-CCAF-4756-8F7D-811154D46F55}" sibTransId="{2E37D903-8B5D-4FC5-B600-82744616343A}"/>
    <dgm:cxn modelId="{92D895E6-7B5D-4FBD-B16C-7D23848E2A29}" type="presOf" srcId="{1345E90D-8725-49FB-A55E-DC270DAA8EAB}" destId="{2F837844-9658-419D-AF66-F1AF94F8B29F}" srcOrd="0" destOrd="0" presId="urn:microsoft.com/office/officeart/2005/8/layout/default"/>
    <dgm:cxn modelId="{C4BB7234-1383-438D-9ABA-AA2A42AC5F58}" type="presOf" srcId="{BF1A2A6B-2E75-4663-9A23-B599F3A24A72}" destId="{12076105-4BD8-46EF-B4CE-98E317CAC81B}" srcOrd="0" destOrd="0" presId="urn:microsoft.com/office/officeart/2005/8/layout/default"/>
    <dgm:cxn modelId="{F1649DEA-C2FE-4B19-AFF1-568AB1C2C7B4}" srcId="{6E9B3B57-538C-43B6-8D78-07B8B53931C1}" destId="{BF1A2A6B-2E75-4663-9A23-B599F3A24A72}" srcOrd="4" destOrd="0" parTransId="{7341E3DE-7DBD-4CB9-8229-447DC3517A9F}" sibTransId="{53AD93E9-F7C2-4E2E-9CA8-D8ABCD14FACF}"/>
    <dgm:cxn modelId="{DA7AFB63-C501-4F78-96D2-83A34A01C1DF}" type="presOf" srcId="{BB3C221F-B52C-4B2F-8D4F-E2B4AED316BB}" destId="{67DA35ED-EAE2-489B-B373-905D9225039B}" srcOrd="0" destOrd="0" presId="urn:microsoft.com/office/officeart/2005/8/layout/default"/>
    <dgm:cxn modelId="{2701F903-285B-43DB-BA97-F3247C641711}" srcId="{6E9B3B57-538C-43B6-8D78-07B8B53931C1}" destId="{56CDBD82-FCE6-4063-BA25-00A24A153F1E}" srcOrd="2" destOrd="0" parTransId="{956CF0CC-6B2B-4FC2-AD92-FB9CC56EED23}" sibTransId="{CD5A1D77-7A91-4F09-893C-61BACC4E9657}"/>
    <dgm:cxn modelId="{CDC6086A-FA6D-49C0-92B1-1B8D14E1E335}" type="presOf" srcId="{F813FC8E-6213-4CDD-ACF4-71D155881298}" destId="{262563B4-6704-4E67-A742-7033DE5CCADF}" srcOrd="0" destOrd="0" presId="urn:microsoft.com/office/officeart/2005/8/layout/default"/>
    <dgm:cxn modelId="{5CBB2935-9C12-441C-BD97-3E43F88035EF}" type="presOf" srcId="{6E9B3B57-538C-43B6-8D78-07B8B53931C1}" destId="{A2238A54-0AFF-4BBE-B680-97A7FE86C702}" srcOrd="0" destOrd="0" presId="urn:microsoft.com/office/officeart/2005/8/layout/default"/>
    <dgm:cxn modelId="{33E75A44-D2E7-4C62-AB95-83D82933C4A6}" srcId="{6E9B3B57-538C-43B6-8D78-07B8B53931C1}" destId="{1345E90D-8725-49FB-A55E-DC270DAA8EAB}" srcOrd="3" destOrd="0" parTransId="{02B602D7-73CA-42FB-B7DE-2F1CBF4590C9}" sibTransId="{9BD5E865-5253-42C3-820A-FCFDADC6569F}"/>
    <dgm:cxn modelId="{E107A6FA-31F9-48D0-954E-C8FBB473CE63}" type="presParOf" srcId="{A2238A54-0AFF-4BBE-B680-97A7FE86C702}" destId="{262563B4-6704-4E67-A742-7033DE5CCADF}" srcOrd="0" destOrd="0" presId="urn:microsoft.com/office/officeart/2005/8/layout/default"/>
    <dgm:cxn modelId="{97A5973D-C16C-47C6-B4A9-A012AFDF6544}" type="presParOf" srcId="{A2238A54-0AFF-4BBE-B680-97A7FE86C702}" destId="{AA76DA9D-AD5F-4555-9D77-C198A881CCEE}" srcOrd="1" destOrd="0" presId="urn:microsoft.com/office/officeart/2005/8/layout/default"/>
    <dgm:cxn modelId="{5ECD3AB3-03AE-4B02-B12A-72E6C58BB0DA}" type="presParOf" srcId="{A2238A54-0AFF-4BBE-B680-97A7FE86C702}" destId="{67DA35ED-EAE2-489B-B373-905D9225039B}" srcOrd="2" destOrd="0" presId="urn:microsoft.com/office/officeart/2005/8/layout/default"/>
    <dgm:cxn modelId="{16671659-EC0F-4616-AAA1-477F14C10930}" type="presParOf" srcId="{A2238A54-0AFF-4BBE-B680-97A7FE86C702}" destId="{C492E372-391C-4BE0-9160-6D4C64A9993B}" srcOrd="3" destOrd="0" presId="urn:microsoft.com/office/officeart/2005/8/layout/default"/>
    <dgm:cxn modelId="{6029CC0E-7692-4EE9-B23C-C5481165F46A}" type="presParOf" srcId="{A2238A54-0AFF-4BBE-B680-97A7FE86C702}" destId="{67F41C75-3231-4AE3-AEBF-9C2AA9AFE781}" srcOrd="4" destOrd="0" presId="urn:microsoft.com/office/officeart/2005/8/layout/default"/>
    <dgm:cxn modelId="{32B2EDB1-E2CB-4ABC-85AA-114153868CA8}" type="presParOf" srcId="{A2238A54-0AFF-4BBE-B680-97A7FE86C702}" destId="{DF81BCFC-5DFE-4135-AB84-8DDF7DFE5A81}" srcOrd="5" destOrd="0" presId="urn:microsoft.com/office/officeart/2005/8/layout/default"/>
    <dgm:cxn modelId="{F1BD67BE-E091-42F0-8480-894B6201D813}" type="presParOf" srcId="{A2238A54-0AFF-4BBE-B680-97A7FE86C702}" destId="{2F837844-9658-419D-AF66-F1AF94F8B29F}" srcOrd="6" destOrd="0" presId="urn:microsoft.com/office/officeart/2005/8/layout/default"/>
    <dgm:cxn modelId="{AE1DA3AA-84B3-4CEF-B66F-342E6A6E0EE1}" type="presParOf" srcId="{A2238A54-0AFF-4BBE-B680-97A7FE86C702}" destId="{D5287563-C6EA-425E-BB6F-7342BAAB8E7B}" srcOrd="7" destOrd="0" presId="urn:microsoft.com/office/officeart/2005/8/layout/default"/>
    <dgm:cxn modelId="{34EA69F5-B6ED-47AA-AE96-9F2A77D24A41}" type="presParOf" srcId="{A2238A54-0AFF-4BBE-B680-97A7FE86C702}" destId="{12076105-4BD8-46EF-B4CE-98E317CAC81B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A94726-D0FB-40C4-8F17-7F2973526E85}" type="datetimeFigureOut">
              <a:rPr lang="ru-RU" smtClean="0"/>
              <a:pPr/>
              <a:t>03.06.2017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6E2E34-0C83-4F58-BCB8-595A453094F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03.06.2017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10" Type="http://schemas.openxmlformats.org/officeDocument/2006/relationships/image" Target="../media/image44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Вертикальный свиток 9"/>
          <p:cNvSpPr/>
          <p:nvPr/>
        </p:nvSpPr>
        <p:spPr>
          <a:xfrm>
            <a:off x="0" y="1714488"/>
            <a:ext cx="4000496" cy="4857784"/>
          </a:xfrm>
          <a:prstGeom prst="vertic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3929058" y="1857364"/>
            <a:ext cx="4929222" cy="4714908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714348" y="285728"/>
            <a:ext cx="7858180" cy="1285884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7" descr="Scan0013"/>
          <p:cNvPicPr>
            <a:picLocks noChangeAspect="1" noChangeArrowheads="1"/>
          </p:cNvPicPr>
          <p:nvPr/>
        </p:nvPicPr>
        <p:blipFill>
          <a:blip r:embed="rId2" cstate="print"/>
          <a:srcRect l="3961" t="1395"/>
          <a:stretch>
            <a:fillRect/>
          </a:stretch>
        </p:blipFill>
        <p:spPr bwMode="auto">
          <a:xfrm>
            <a:off x="500034" y="2214554"/>
            <a:ext cx="3071834" cy="4225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6"/>
          <p:cNvSpPr txBox="1">
            <a:spLocks noGrp="1" noChangeArrowheads="1"/>
          </p:cNvSpPr>
          <p:nvPr>
            <p:ph type="title"/>
          </p:nvPr>
        </p:nvSpPr>
        <p:spPr bwMode="auto">
          <a:xfrm rot="10800000" flipV="1">
            <a:off x="285720" y="428604"/>
            <a:ext cx="8858280" cy="969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0" i="1" dirty="0" smtClean="0">
                <a:solidFill>
                  <a:srgbClr val="C00000"/>
                </a:solidFill>
              </a:rPr>
              <a:t>Управление образования  </a:t>
            </a:r>
            <a:r>
              <a:rPr lang="ru-RU" sz="2000" i="1" dirty="0" smtClean="0">
                <a:solidFill>
                  <a:srgbClr val="C00000"/>
                </a:solidFill>
              </a:rPr>
              <a:t>о</a:t>
            </a:r>
            <a:r>
              <a:rPr lang="ru-RU" sz="2000" b="0" i="1" dirty="0" smtClean="0">
                <a:solidFill>
                  <a:srgbClr val="C00000"/>
                </a:solidFill>
              </a:rPr>
              <a:t>кружной  </a:t>
            </a:r>
            <a:r>
              <a:rPr lang="ru-RU" sz="2000" i="1" dirty="0" smtClean="0">
                <a:solidFill>
                  <a:srgbClr val="C00000"/>
                </a:solidFill>
              </a:rPr>
              <a:t>а</a:t>
            </a:r>
            <a:r>
              <a:rPr lang="ru-RU" sz="2000" b="0" i="1" dirty="0" smtClean="0">
                <a:solidFill>
                  <a:srgbClr val="C00000"/>
                </a:solidFill>
              </a:rPr>
              <a:t>дминистрации г.Якутска</a:t>
            </a:r>
            <a:br>
              <a:rPr lang="ru-RU" sz="2000" b="0" i="1" dirty="0" smtClean="0">
                <a:solidFill>
                  <a:srgbClr val="C00000"/>
                </a:solidFill>
              </a:rPr>
            </a:br>
            <a:r>
              <a:rPr lang="ru-RU" sz="2000" i="1" dirty="0" smtClean="0">
                <a:solidFill>
                  <a:srgbClr val="C00000"/>
                </a:solidFill>
              </a:rPr>
              <a:t>Муниципальное - дошкольное образовательное учреждение</a:t>
            </a:r>
            <a:br>
              <a:rPr lang="ru-RU" sz="2000" i="1" dirty="0" smtClean="0">
                <a:solidFill>
                  <a:srgbClr val="C00000"/>
                </a:solidFill>
              </a:rPr>
            </a:br>
            <a:r>
              <a:rPr lang="ru-RU" sz="2000" i="1" dirty="0" smtClean="0">
                <a:solidFill>
                  <a:srgbClr val="C00000"/>
                </a:solidFill>
              </a:rPr>
              <a:t>Центр развития ребенка – детский сад №105 «Умка»</a:t>
            </a:r>
            <a:endParaRPr lang="ru-RU" sz="2000" b="0" i="1" dirty="0">
              <a:solidFill>
                <a:srgbClr val="C00000"/>
              </a:solidFill>
            </a:endParaRPr>
          </a:p>
        </p:txBody>
      </p:sp>
      <p:sp>
        <p:nvSpPr>
          <p:cNvPr id="8" name="Подзаголовок 7"/>
          <p:cNvSpPr txBox="1">
            <a:spLocks noGrp="1" noChangeArrowheads="1"/>
          </p:cNvSpPr>
          <p:nvPr>
            <p:ph idx="1"/>
          </p:nvPr>
        </p:nvSpPr>
        <p:spPr bwMode="auto">
          <a:xfrm>
            <a:off x="4529134" y="2714620"/>
            <a:ext cx="4329146" cy="3120854"/>
          </a:xfrm>
          <a:prstGeom prst="rect">
            <a:avLst/>
          </a:prstGeom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ru-RU" sz="2400" i="1" dirty="0" smtClean="0">
                <a:solidFill>
                  <a:srgbClr val="FF0000"/>
                </a:solidFill>
              </a:rPr>
              <a:t>                             </a:t>
            </a:r>
            <a:r>
              <a:rPr lang="ru-RU" sz="2400" i="1" dirty="0" smtClean="0">
                <a:solidFill>
                  <a:srgbClr val="C00000"/>
                </a:solidFill>
              </a:rPr>
              <a:t>Потапова </a:t>
            </a:r>
          </a:p>
          <a:p>
            <a:pPr>
              <a:buNone/>
            </a:pPr>
            <a:r>
              <a:rPr lang="ru-RU" sz="2400" i="1" dirty="0" smtClean="0">
                <a:solidFill>
                  <a:srgbClr val="C00000"/>
                </a:solidFill>
              </a:rPr>
              <a:t>                              Марина </a:t>
            </a:r>
          </a:p>
          <a:p>
            <a:pPr>
              <a:buNone/>
            </a:pPr>
            <a:r>
              <a:rPr lang="ru-RU" sz="2400" i="1" dirty="0" smtClean="0">
                <a:solidFill>
                  <a:srgbClr val="C00000"/>
                </a:solidFill>
              </a:rPr>
              <a:t>                              Михайловна</a:t>
            </a:r>
          </a:p>
          <a:p>
            <a:pPr>
              <a:buNone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 </a:t>
            </a:r>
            <a:endParaRPr lang="ru-RU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None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Высшей квалификационной</a:t>
            </a:r>
          </a:p>
          <a:p>
            <a:pPr algn="l">
              <a:buNone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категории </a:t>
            </a:r>
            <a:endParaRPr lang="ru-RU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None/>
            </a:pP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Педагогический стаж 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19 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лет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Горизонтальный свиток 4"/>
          <p:cNvSpPr/>
          <p:nvPr/>
        </p:nvSpPr>
        <p:spPr>
          <a:xfrm>
            <a:off x="928662" y="1214422"/>
            <a:ext cx="7143800" cy="4572032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14480" y="2071678"/>
            <a:ext cx="6143668" cy="2554545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i="1" dirty="0" smtClean="0">
                <a:solidFill>
                  <a:srgbClr val="C00000"/>
                </a:solidFill>
              </a:rPr>
              <a:t>Тема:</a:t>
            </a:r>
            <a:br>
              <a:rPr lang="ru-RU" sz="3200" i="1" dirty="0" smtClean="0">
                <a:solidFill>
                  <a:srgbClr val="C00000"/>
                </a:solidFill>
              </a:rPr>
            </a:br>
            <a:r>
              <a:rPr lang="ru-RU" sz="3200" i="1" dirty="0" smtClean="0">
                <a:solidFill>
                  <a:srgbClr val="FF0000"/>
                </a:solidFill>
              </a:rPr>
              <a:t>«Совместная художественная деятельность с бумагой,</a:t>
            </a:r>
            <a:br>
              <a:rPr lang="ru-RU" sz="3200" i="1" dirty="0" smtClean="0">
                <a:solidFill>
                  <a:srgbClr val="FF0000"/>
                </a:solidFill>
              </a:rPr>
            </a:br>
            <a:r>
              <a:rPr lang="ru-RU" sz="3200" i="1" dirty="0" smtClean="0">
                <a:solidFill>
                  <a:srgbClr val="FF0000"/>
                </a:solidFill>
              </a:rPr>
              <a:t>детей старшего дошкольного возраста и воспитателя</a:t>
            </a:r>
            <a:r>
              <a:rPr lang="ru-RU" sz="3200" dirty="0" smtClean="0">
                <a:solidFill>
                  <a:srgbClr val="FF0000"/>
                </a:solidFill>
              </a:rPr>
              <a:t>»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ертикальный свиток 4"/>
          <p:cNvSpPr/>
          <p:nvPr/>
        </p:nvSpPr>
        <p:spPr>
          <a:xfrm>
            <a:off x="0" y="1357298"/>
            <a:ext cx="5572132" cy="5072098"/>
          </a:xfrm>
          <a:prstGeom prst="vertic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smtClean="0">
                <a:solidFill>
                  <a:srgbClr val="C00000"/>
                </a:solidFill>
                <a:latin typeface="+mn-lt"/>
              </a:rPr>
              <a:t>Проблема</a:t>
            </a:r>
            <a:endParaRPr lang="ru-RU" sz="4000" i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2071678"/>
            <a:ext cx="4329114" cy="4500594"/>
          </a:xfrm>
          <a:ln>
            <a:noFill/>
          </a:ln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Преобразования во всех сферах</a:t>
            </a:r>
          </a:p>
          <a:p>
            <a:pPr>
              <a:buNone/>
            </a:pP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российского общества, ускорение</a:t>
            </a:r>
          </a:p>
          <a:p>
            <a:pPr>
              <a:buNone/>
            </a:pP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темпов научно-технического и</a:t>
            </a:r>
          </a:p>
          <a:p>
            <a:pPr>
              <a:buNone/>
            </a:pP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социального прогресса</a:t>
            </a:r>
          </a:p>
          <a:p>
            <a:pPr>
              <a:buNone/>
            </a:pP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актуализируют потребность в людях</a:t>
            </a:r>
          </a:p>
          <a:p>
            <a:pPr>
              <a:buNone/>
            </a:pP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инициативных, творческих,</a:t>
            </a:r>
          </a:p>
          <a:p>
            <a:pPr>
              <a:buNone/>
            </a:pP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независимых от штампов и</a:t>
            </a:r>
          </a:p>
          <a:p>
            <a:pPr>
              <a:buNone/>
            </a:pP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стереотипов мышления. Вместе с</a:t>
            </a:r>
          </a:p>
          <a:p>
            <a:pPr>
              <a:buNone/>
            </a:pP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тем, </a:t>
            </a:r>
            <a:r>
              <a:rPr lang="ru-RU" sz="2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креативный</a:t>
            </a: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потенциал личности</a:t>
            </a:r>
          </a:p>
          <a:p>
            <a:pPr>
              <a:buNone/>
            </a:pP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формируется сам по себе,</a:t>
            </a:r>
          </a:p>
          <a:p>
            <a:pPr>
              <a:buNone/>
            </a:pP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спонтанно; развитие его должно быть</a:t>
            </a:r>
          </a:p>
          <a:p>
            <a:pPr>
              <a:buNone/>
            </a:pP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перманентным и начинаться уже с</a:t>
            </a:r>
          </a:p>
          <a:p>
            <a:pPr>
              <a:buNone/>
            </a:pP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первых дней жизни ребенка.</a:t>
            </a:r>
          </a:p>
          <a:p>
            <a:endParaRPr lang="ru-RU" dirty="0"/>
          </a:p>
        </p:txBody>
      </p:sp>
      <p:pic>
        <p:nvPicPr>
          <p:cNvPr id="4" name="Picture 2" descr="J:\детский сад\DSC04453.JPG"/>
          <p:cNvPicPr>
            <a:picLocks noChangeAspect="1" noChangeArrowheads="1"/>
          </p:cNvPicPr>
          <p:nvPr/>
        </p:nvPicPr>
        <p:blipFill>
          <a:blip r:embed="rId2" cstate="print"/>
          <a:srcRect t="29001"/>
          <a:stretch>
            <a:fillRect/>
          </a:stretch>
        </p:blipFill>
        <p:spPr bwMode="auto">
          <a:xfrm>
            <a:off x="5580112" y="2636912"/>
            <a:ext cx="3325416" cy="31480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0" y="-1143032"/>
            <a:ext cx="9144000" cy="9572692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i="1" dirty="0" smtClean="0">
                <a:solidFill>
                  <a:srgbClr val="C00000"/>
                </a:solidFill>
                <a:latin typeface="+mn-lt"/>
              </a:rPr>
              <a:t>Актуальность темы</a:t>
            </a:r>
            <a:endParaRPr lang="ru-RU" sz="4400" i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500174"/>
            <a:ext cx="7572428" cy="50006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Актуальность проблемы обусловлена тем, что</a:t>
            </a:r>
          </a:p>
          <a:p>
            <a:pPr>
              <a:buNone/>
            </a:pP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- требования государства к уровню интеллектуальных и творческих способностей очень высоки, что связано с развитием техники, технологии производства, производственных и общественных отношений</a:t>
            </a:r>
          </a:p>
          <a:p>
            <a:pPr>
              <a:buNone/>
            </a:pP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 - развитие творческих способностей тесно связано с уровнем развития интеллекта, и в частности, знакового мышления, формированию которого способствует обучение детей  бумажному моделированию;</a:t>
            </a:r>
          </a:p>
          <a:p>
            <a:pPr>
              <a:buNone/>
            </a:pP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- дошкольный возраст является сенситивным периодом формирования всех познавательных процессов и соответственно, творческих способностей детей.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Горизонтальный свиток 2"/>
          <p:cNvSpPr/>
          <p:nvPr/>
        </p:nvSpPr>
        <p:spPr>
          <a:xfrm>
            <a:off x="0" y="-1143032"/>
            <a:ext cx="9144000" cy="9501254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1214414" y="285728"/>
            <a:ext cx="7686700" cy="65722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Развитие творческих способностей детей в совместной художественной</a:t>
            </a:r>
          </a:p>
          <a:p>
            <a:pPr>
              <a:buNone/>
            </a:pP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деятельности детей старшего дошкольного возраста и воспитателя.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1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None/>
            </a:pP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1.Создать предметно-развивающую среду для решения задач развития творческих  способностей ребенка посредством  художественной деятельности.</a:t>
            </a:r>
          </a:p>
          <a:p>
            <a:pPr marL="342900" indent="-342900">
              <a:buNone/>
            </a:pP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2. Разработать перспективный план работы обучения детей бумажному моделированию в  художественной деятельности. </a:t>
            </a:r>
          </a:p>
          <a:p>
            <a:pPr>
              <a:buNone/>
            </a:pP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Определить  уровень развития творческих способностей в совместной  </a:t>
            </a:r>
          </a:p>
          <a:p>
            <a:pPr>
              <a:buNone/>
            </a:pP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художественной деятельности. (констатирующий эксперимент)</a:t>
            </a:r>
          </a:p>
          <a:p>
            <a:pPr>
              <a:buNone/>
            </a:pP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 Провести систему работы по перспективному плану обучения в совместной художественной деятельности воспитателя и детей.( формирующий эксперимент)</a:t>
            </a:r>
          </a:p>
          <a:p>
            <a:pPr>
              <a:buNone/>
            </a:pP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5. Выявить влияние совместной художественной деятельности детей и воспитателя на развитие  творческих способностей (контрольный эксперимент).</a:t>
            </a:r>
          </a:p>
          <a:p>
            <a:pPr>
              <a:buNone/>
            </a:pP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6.Составить методическое пособие по развитию творческих способностей детей посредством  совместного обучения в художественной деятельности.</a:t>
            </a:r>
          </a:p>
          <a:p>
            <a:endParaRPr lang="ru-RU" sz="1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0" y="-1143032"/>
            <a:ext cx="9144000" cy="9501254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1285860"/>
            <a:ext cx="7215238" cy="518809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Научный аппарат</a:t>
            </a:r>
            <a:endParaRPr lang="ru-RU" sz="29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Предмет исследования: </a:t>
            </a:r>
            <a:r>
              <a:rPr lang="ru-RU" sz="2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развитие творческих способностей   детей.</a:t>
            </a:r>
          </a:p>
          <a:p>
            <a:pPr>
              <a:buNone/>
            </a:pPr>
            <a:r>
              <a:rPr lang="ru-RU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Объект исследования: </a:t>
            </a:r>
            <a:r>
              <a:rPr lang="ru-RU" sz="2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система работы по обучению детей с бумагой  в совместной художественной деятельности по развитию творческих способностей детей.</a:t>
            </a:r>
          </a:p>
          <a:p>
            <a:pPr>
              <a:buNone/>
            </a:pPr>
            <a:r>
              <a:rPr lang="ru-RU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Гипотеза:  </a:t>
            </a:r>
            <a:r>
              <a:rPr lang="ru-RU" sz="2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если  целенаправленно, планомерно, систематически обучать детей работе с бумагой в совместной художественной деятельности, то можно развить творческие способности детей. </a:t>
            </a:r>
          </a:p>
          <a:p>
            <a:pPr>
              <a:buNone/>
            </a:pPr>
            <a:r>
              <a:rPr lang="ru-RU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Новизна:</a:t>
            </a:r>
            <a:r>
              <a:rPr lang="ru-RU" sz="2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для развития у детей творческих способностей используется обучение работы с бумагой в совместной художественной деятельности  .</a:t>
            </a:r>
          </a:p>
          <a:p>
            <a:pPr>
              <a:buNone/>
            </a:pPr>
            <a:r>
              <a:rPr lang="ru-RU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Практическая значимость:</a:t>
            </a:r>
            <a:r>
              <a:rPr lang="ru-RU" sz="2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данная работа имеет практическую значимость для воспитателей ДОУ в решении задач развития творческих способностей  детей.</a:t>
            </a:r>
          </a:p>
          <a:p>
            <a:pPr>
              <a:buNone/>
            </a:pPr>
            <a:r>
              <a:rPr lang="ru-RU" sz="2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2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0" y="-1285908"/>
            <a:ext cx="9144000" cy="9572692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solidFill>
                  <a:srgbClr val="C00000"/>
                </a:solidFill>
                <a:latin typeface="+mn-lt"/>
                <a:cs typeface="Times New Roman" pitchFamily="18" charset="0"/>
              </a:rPr>
              <a:t>Этапы работы</a:t>
            </a:r>
            <a:br>
              <a:rPr lang="ru-RU" sz="4400" b="1" i="1" dirty="0" smtClean="0">
                <a:solidFill>
                  <a:srgbClr val="C00000"/>
                </a:solidFill>
                <a:latin typeface="+mn-lt"/>
                <a:cs typeface="Times New Roman" pitchFamily="18" charset="0"/>
              </a:rPr>
            </a:br>
            <a:endParaRPr lang="ru-RU" sz="4400" i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000108"/>
            <a:ext cx="7472386" cy="557216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этап.</a:t>
            </a:r>
          </a:p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Теоретическое обоснование совместной художественной деятельности с бумагой детей старшего дошкольного возраста и воспитателя,.</a:t>
            </a:r>
          </a:p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1.1 современные требования к организации совместной художественно-творческой деятельности дошкольников в старших группах.</a:t>
            </a:r>
          </a:p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1.2 обеспечение условий для полноценного развития творчества у детей в старших группах.</a:t>
            </a:r>
          </a:p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роль воспитателя в развитии у детей творческих способностей через совместную художественную деятельность.</a:t>
            </a:r>
          </a:p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 этап.</a:t>
            </a:r>
          </a:p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Практический. Выявление  влияния совместной художественной деятельности детей и воспитателя на  развитие творческих способностей.</a:t>
            </a:r>
          </a:p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2.1 Констатирующий эксперимент . Определение уровня развития творческих способностей детей в работе с бумагой</a:t>
            </a:r>
          </a:p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2.2 Формирующий эксперимент..Развитие творческих способностей детей в совместной художественной деятельности, детей старшего дошкольного возраста и воспитателя.</a:t>
            </a:r>
          </a:p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2.3 Контрольный эксперимент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Определение уровня развития творческих способностей после проведенной системы работы и сравнение его с уровнем развития до формирующего эксперимента. (контрольный срез). </a:t>
            </a:r>
          </a:p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 этап. </a:t>
            </a:r>
          </a:p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</a:p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Горизонтальный свиток 6"/>
          <p:cNvSpPr/>
          <p:nvPr/>
        </p:nvSpPr>
        <p:spPr>
          <a:xfrm>
            <a:off x="428596" y="1142984"/>
            <a:ext cx="8143932" cy="3714776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1"/>
          <p:cNvSpPr txBox="1">
            <a:spLocks noGrp="1" noChangeArrowheads="1"/>
          </p:cNvSpPr>
          <p:nvPr>
            <p:ph idx="1"/>
          </p:nvPr>
        </p:nvSpPr>
        <p:spPr bwMode="auto">
          <a:xfrm>
            <a:off x="928662" y="1785926"/>
            <a:ext cx="7467600" cy="2579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1этап констатирующий</a:t>
            </a:r>
            <a:r>
              <a:rPr lang="ru-RU" sz="4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диагностический </a:t>
            </a:r>
          </a:p>
          <a:p>
            <a:pPr algn="ctr">
              <a:buNone/>
            </a:pP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Определение уровня развития творческих способностей детей в работе с бумагой</a:t>
            </a:r>
            <a:endParaRPr lang="ru-RU" sz="28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357158" y="4643446"/>
            <a:ext cx="8247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  <p:pic>
        <p:nvPicPr>
          <p:cNvPr id="6" name="Picture 3" descr="C:\Users\Марина\Desktop\шаблоны\i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428" y="4214818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857224" y="428604"/>
            <a:ext cx="7500990" cy="1533338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2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714348" y="663671"/>
            <a:ext cx="7467600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 </a:t>
            </a:r>
            <a:r>
              <a:rPr lang="ru-RU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Критерии оценки уровня развития          творческого моделирования детей</a:t>
            </a:r>
          </a:p>
        </p:txBody>
      </p:sp>
      <p:graphicFrame>
        <p:nvGraphicFramePr>
          <p:cNvPr id="24" name="Схема 23"/>
          <p:cNvGraphicFramePr/>
          <p:nvPr/>
        </p:nvGraphicFramePr>
        <p:xfrm>
          <a:off x="1500166" y="2143116"/>
          <a:ext cx="6096000" cy="3817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Горизонтальный свиток 5"/>
          <p:cNvSpPr/>
          <p:nvPr/>
        </p:nvSpPr>
        <p:spPr>
          <a:xfrm flipV="1">
            <a:off x="785786" y="500042"/>
            <a:ext cx="7500990" cy="1357322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928662" y="714356"/>
            <a:ext cx="7467600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Констатирующий эксперимент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2016-2017гг</a:t>
            </a:r>
            <a:r>
              <a:rPr lang="ru-RU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00034" y="1857364"/>
          <a:ext cx="4329114" cy="3143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3657600" y="3838575"/>
          <a:ext cx="5200680" cy="3019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500034" y="428604"/>
            <a:ext cx="8215370" cy="3676478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428596" y="500042"/>
            <a:ext cx="8229600" cy="4000528"/>
          </a:xfrm>
        </p:spPr>
        <p:txBody>
          <a:bodyPr>
            <a:normAutofit fontScale="97500"/>
          </a:bodyPr>
          <a:lstStyle/>
          <a:p>
            <a:pPr algn="ctr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5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 Этап</a:t>
            </a:r>
          </a:p>
          <a:p>
            <a:pPr algn="ctr">
              <a:buNone/>
            </a:pPr>
            <a:r>
              <a:rPr lang="ru-RU" sz="45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Формирующий эксперимент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1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1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развитие творческих способностей детей в совместной художественной деятельности, детей старшего дошкольного возраста и воспитателя.</a:t>
            </a:r>
            <a:br>
              <a:rPr lang="ru-RU" sz="21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1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Марина\Desktop\шаблоны\i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4357694"/>
            <a:ext cx="3071834" cy="1857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785786" y="428604"/>
            <a:ext cx="735808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dirty="0"/>
              <a:t>      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 работы по развитию творческого моделирования</a:t>
            </a:r>
          </a:p>
        </p:txBody>
      </p:sp>
      <p:graphicFrame>
        <p:nvGraphicFramePr>
          <p:cNvPr id="3" name="Схема 2"/>
          <p:cNvGraphicFramePr/>
          <p:nvPr/>
        </p:nvGraphicFramePr>
        <p:xfrm>
          <a:off x="1000100" y="1214422"/>
          <a:ext cx="7072362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14348" y="3643314"/>
            <a:ext cx="928688" cy="25003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Система занятий по творческому  моделированию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071670" y="3643314"/>
            <a:ext cx="928687" cy="25003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Экскурсия в музеи и выставки художеств</a:t>
            </a:r>
          </a:p>
          <a:p>
            <a:pPr algn="ctr">
              <a:defRPr/>
            </a:pP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венного </a:t>
            </a:r>
            <a:r>
              <a:rPr lang="ru-RU" sz="1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творче</a:t>
            </a:r>
            <a:endParaRPr lang="ru-RU" sz="1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ства</a:t>
            </a:r>
            <a:endParaRPr lang="ru-RU" sz="1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28992" y="3643314"/>
            <a:ext cx="928688" cy="250031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Выставки детских работ</a:t>
            </a:r>
          </a:p>
        </p:txBody>
      </p:sp>
      <p:sp>
        <p:nvSpPr>
          <p:cNvPr id="7" name="Прямоугольник 6"/>
          <p:cNvSpPr/>
          <p:nvPr/>
        </p:nvSpPr>
        <p:spPr>
          <a:xfrm flipH="1">
            <a:off x="4786314" y="3714752"/>
            <a:ext cx="928687" cy="24288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Участие в городских и республи</a:t>
            </a:r>
          </a:p>
          <a:p>
            <a:pPr algn="ctr">
              <a:defRPr/>
            </a:pP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канских конкурсах</a:t>
            </a: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6143636" y="3714752"/>
            <a:ext cx="928687" cy="24288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Работа с </a:t>
            </a: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родителя</a:t>
            </a:r>
          </a:p>
          <a:p>
            <a:pPr algn="ctr">
              <a:defRPr/>
            </a:pP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ми</a:t>
            </a:r>
            <a:endParaRPr lang="ru-RU" sz="1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7500958" y="3714752"/>
            <a:ext cx="928688" cy="24288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Методическое просвещение педагогов: педсовет,</a:t>
            </a:r>
          </a:p>
          <a:p>
            <a:pPr algn="ctr">
              <a:defRPr/>
            </a:pP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круглый стол, открытые занятия, </a:t>
            </a: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конкурсы, выставки.</a:t>
            </a:r>
            <a:endParaRPr lang="ru-RU" sz="1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1187450" y="2924175"/>
            <a:ext cx="431800" cy="719138"/>
          </a:xfrm>
          <a:prstGeom prst="downArrow">
            <a:avLst>
              <a:gd name="adj1" fmla="val 50000"/>
              <a:gd name="adj2" fmla="val 60930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2555875" y="2924175"/>
            <a:ext cx="431800" cy="719138"/>
          </a:xfrm>
          <a:prstGeom prst="downArrow">
            <a:avLst>
              <a:gd name="adj1" fmla="val 50000"/>
              <a:gd name="adj2" fmla="val 6124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3851275" y="2924175"/>
            <a:ext cx="433388" cy="719138"/>
          </a:xfrm>
          <a:prstGeom prst="downArrow">
            <a:avLst>
              <a:gd name="adj1" fmla="val 50000"/>
              <a:gd name="adj2" fmla="val 5870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5148263" y="2924174"/>
            <a:ext cx="431800" cy="790577"/>
          </a:xfrm>
          <a:prstGeom prst="downArrow">
            <a:avLst>
              <a:gd name="adj1" fmla="val 50000"/>
              <a:gd name="adj2" fmla="val 5870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6443663" y="2924174"/>
            <a:ext cx="433387" cy="790577"/>
          </a:xfrm>
          <a:prstGeom prst="downArrow">
            <a:avLst>
              <a:gd name="adj1" fmla="val 50000"/>
              <a:gd name="adj2" fmla="val 5870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7667625" y="2924175"/>
            <a:ext cx="433388" cy="790577"/>
          </a:xfrm>
          <a:prstGeom prst="downArrow">
            <a:avLst>
              <a:gd name="adj1" fmla="val 50000"/>
              <a:gd name="adj2" fmla="val 65854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wheel spokes="8"/>
    <p:sndAc>
      <p:stSnd>
        <p:snd r:embed="rId2" name="chimes.wav"/>
      </p:stSnd>
    </p:sndAc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1475656" y="1484784"/>
          <a:ext cx="6168008" cy="4280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363" name="TextBox 4"/>
          <p:cNvSpPr txBox="1">
            <a:spLocks noChangeArrowheads="1"/>
          </p:cNvSpPr>
          <p:nvPr/>
        </p:nvSpPr>
        <p:spPr bwMode="auto">
          <a:xfrm>
            <a:off x="1000125" y="333375"/>
            <a:ext cx="707231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Занятия по творческому моделированию квалифицировались на:</a:t>
            </a:r>
          </a:p>
        </p:txBody>
      </p:sp>
    </p:spTree>
  </p:cSld>
  <p:clrMapOvr>
    <a:masterClrMapping/>
  </p:clrMapOvr>
  <p:transition>
    <p:newsflash/>
    <p:sndAc>
      <p:stSnd>
        <p:snd r:embed="rId3" name="chimes.wav"/>
      </p:stSnd>
    </p:sndAc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357158" y="1000108"/>
            <a:ext cx="8286808" cy="4643470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143404"/>
          </a:xfrm>
        </p:spPr>
        <p:txBody>
          <a:bodyPr/>
          <a:lstStyle/>
          <a:p>
            <a:pPr algn="ctr">
              <a:buNone/>
            </a:pPr>
            <a:r>
              <a:rPr lang="ru-RU" sz="4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 Этап </a:t>
            </a:r>
          </a:p>
          <a:p>
            <a:pPr algn="ctr">
              <a:buNone/>
            </a:pPr>
            <a:r>
              <a:rPr lang="ru-RU" sz="4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Контрольный эксперимент - диагностический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Цель: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определение уровня развития творческих способностей после       проведенной системы работы и сравнение его с уровнем развития до формирующего эксперимента.</a:t>
            </a:r>
          </a:p>
          <a:p>
            <a:pPr>
              <a:buNone/>
            </a:pPr>
            <a:endParaRPr lang="ru-RU" sz="2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857232"/>
          <a:ext cx="4929222" cy="31146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3500430" y="3571876"/>
          <a:ext cx="4929222" cy="30718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0" y="-1143032"/>
            <a:ext cx="9144000" cy="9215502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642918"/>
            <a:ext cx="7358114" cy="564360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завершения формирующего эксперимента был проведен заключительный эксперимент, целью которого было определение уровня развития творческих способностей  после проведенной системы работы и сравнение его с уровнем развития до формирующего эксперимента. Проведен контрольный срез творческих способностей в экспериментальной и контрольной группах по критериям уровня развития детей.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контрольной группе 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низкий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показатель уменьшился до 17 %, средний увеличился до 38%, появился  высокий показатель 45 %.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данным показателям можно сделать вывод о том, что в контрольной группе незначительный прирост творческих способностей  произошел за счет естественного роста и системы воспитания. В экспериментальной группе значительное повышение уровня развития творческих способностей произошел в процессе совместного обучения детей и воспитателя, бумажному моделированию  на занятиях .</a:t>
            </a:r>
          </a:p>
          <a:p>
            <a:pPr>
              <a:buNone/>
            </a:pPr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Горизонтальный свиток 2"/>
          <p:cNvSpPr/>
          <p:nvPr/>
        </p:nvSpPr>
        <p:spPr>
          <a:xfrm>
            <a:off x="0" y="-1357346"/>
            <a:ext cx="9144000" cy="9858444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6"/>
          <p:cNvSpPr>
            <a:spLocks noGrp="1" noChangeArrowheads="1"/>
          </p:cNvSpPr>
          <p:nvPr>
            <p:ph idx="1"/>
          </p:nvPr>
        </p:nvSpPr>
        <p:spPr bwMode="auto">
          <a:xfrm>
            <a:off x="1214414" y="285728"/>
            <a:ext cx="7643866" cy="669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buNone/>
            </a:pPr>
            <a:r>
              <a:rPr lang="ru-RU" sz="15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Выводы: </a:t>
            </a:r>
          </a:p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Совместная деятельность с детьми по художественной деятельности при правильном руководстве и при использовании соответствующих возрасту методов и приёмов даёт большой эффект. А именно:</a:t>
            </a:r>
          </a:p>
          <a:p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Дети успешно овладевают техническими навыками работы с бумагой;</a:t>
            </a:r>
          </a:p>
          <a:p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Приобретают первоначальные навыки поисковой деятельности;</a:t>
            </a:r>
          </a:p>
          <a:p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Усваивают простейшие навыки совместной работы;</a:t>
            </a:r>
          </a:p>
          <a:p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Активно общаются друг с другом и воспитателем.</a:t>
            </a:r>
          </a:p>
          <a:p>
            <a:pPr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Необходимо поощрять любое стремление к совместным действиям и создавать условия к накоплению детьми первого опыта совместной работы.</a:t>
            </a:r>
          </a:p>
          <a:p>
            <a:pPr eaLnBrk="0" hangingPunct="0"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Совместная художественная деятельность обладает большими возможностями для осуществления многих воспитательных задач, развития таких качеств личности, как инициативность, самостоятельность, творческая активность.</a:t>
            </a:r>
            <a:endParaRPr lang="ru-RU" sz="1600" dirty="0" smtClean="0">
              <a:solidFill>
                <a:srgbClr val="C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buNone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Заключение</a:t>
            </a:r>
          </a:p>
          <a:p>
            <a:pPr eaLnBrk="0" hangingPunct="0"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Таким образом, нами была организована опытно-экспериментальная работа по исследованию эффективности совместных занятий по  бумажному моделированию для развития творческих способностей детей. Результаты показали значительные повышения творческих способностей детей экспериментальной группы. Количественные данные позволили сделать заключение о том, что работа организованная нами по развитию творческих способностей в процессе системы совместных занятий по  бумажному моделированию оказалась эффективной. Конечные результаты исследования подтвердили, что выдвинутая нами гипотеза: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если  целенаправленно, планомерно, систематически обучать детей работе с бумагой в совместной художественной деятельности, то можно развить творческие способности детей.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1600" dirty="0">
              <a:solidFill>
                <a:srgbClr val="C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84784"/>
            <a:ext cx="3384376" cy="201317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05064"/>
            <a:ext cx="2771800" cy="25922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149080"/>
            <a:ext cx="3744416" cy="24708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1412776"/>
            <a:ext cx="2592288" cy="24136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547664" y="332656"/>
            <a:ext cx="66247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 smtClean="0">
                <a:solidFill>
                  <a:srgbClr val="C00000"/>
                </a:solidFill>
              </a:rPr>
              <a:t>Достижения детей</a:t>
            </a:r>
            <a:endParaRPr lang="ru-RU" sz="4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Марина\Desktop\WefLU5K9ZQ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72140"/>
          </a:xfrm>
          <a:prstGeom prst="rect">
            <a:avLst/>
          </a:prstGeom>
          <a:noFill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28596" y="4857760"/>
            <a:ext cx="8286808" cy="1643074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</a:rPr>
              <a:t>От детей гр. «Теремок» </a:t>
            </a:r>
            <a:br>
              <a:rPr lang="ru-RU" sz="3600" b="1" i="1" dirty="0" smtClean="0">
                <a:solidFill>
                  <a:srgbClr val="FF0000"/>
                </a:solidFill>
              </a:rPr>
            </a:br>
            <a:r>
              <a:rPr lang="ru-RU" sz="3600" b="1" i="1" dirty="0" smtClean="0">
                <a:solidFill>
                  <a:srgbClr val="FF0000"/>
                </a:solidFill>
              </a:rPr>
              <a:t>д.с № 105 «Умка»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Марина\Desktop\78188622_large_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2858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i="1" dirty="0">
                <a:solidFill>
                  <a:srgbClr val="0070C0"/>
                </a:solidFill>
              </a:rPr>
              <a:t>«Зимушка зима – в гости к нам пришла»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Picture 2" descr="C:\Users\Марина\Desktop\212790-2-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5143512"/>
            <a:ext cx="2500330" cy="1393041"/>
          </a:xfrm>
          <a:prstGeom prst="rect">
            <a:avLst/>
          </a:prstGeom>
          <a:noFill/>
        </p:spPr>
      </p:pic>
      <p:pic>
        <p:nvPicPr>
          <p:cNvPr id="6" name="Рисунок 5" descr="C:\Users\Admin\Desktop\Документы\детские работы\P1060678.JPG"/>
          <p:cNvPicPr/>
          <p:nvPr/>
        </p:nvPicPr>
        <p:blipFill>
          <a:blip r:embed="rId4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a14="http://schemas.microsoft.com/office/drawing/2010/main" xmlns:w="http://schemas.openxmlformats.org/wordprocessingml/2006/main" xmlns:w10="urn:schemas-microsoft-com:office:word" xmlns:v="urn:schemas-microsoft-com:vml" xmlns:o="urn:schemas-microsoft-com:office:office" xmlns:pic="http://schemas.openxmlformats.org/drawingml/2006/picture" xmlns:lc="http://schemas.openxmlformats.org/drawingml/2006/lockedCanvas" val="0"/>
              </a:ext>
            </a:extLst>
          </a:blip>
          <a:srcRect l="15629" t="17932" r="22404" b="14045"/>
          <a:stretch>
            <a:fillRect/>
          </a:stretch>
        </p:blipFill>
        <p:spPr bwMode="auto">
          <a:xfrm>
            <a:off x="3428992" y="1446596"/>
            <a:ext cx="2190765" cy="13930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a14="http://schemas.microsoft.com/office/drawing/2010/main" xmlns:w="http://schemas.openxmlformats.org/wordprocessingml/2006/main" xmlns:w10="urn:schemas-microsoft-com:office:word" xmlns:v="urn:schemas-microsoft-com:vml" xmlns:o="urn:schemas-microsoft-com:office:office" xmlns:pic="http://schemas.openxmlformats.org/drawingml/2006/picture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E:\фото сказки и детс.работы\DSCN0046.JPG"/>
          <p:cNvPicPr/>
          <p:nvPr/>
        </p:nvPicPr>
        <p:blipFill>
          <a:blip r:embed="rId5" cstate="print"/>
          <a:srcRect r="5405" b="6818"/>
          <a:stretch>
            <a:fillRect/>
          </a:stretch>
        </p:blipFill>
        <p:spPr bwMode="auto">
          <a:xfrm>
            <a:off x="571472" y="1553753"/>
            <a:ext cx="2163285" cy="14086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Рисунок 7" descr="E:\фото сказки и детс.работы\DSCN0048.JPG"/>
          <p:cNvPicPr/>
          <p:nvPr/>
        </p:nvPicPr>
        <p:blipFill>
          <a:blip r:embed="rId6" cstate="print"/>
          <a:srcRect l="7142" r="4763" b="4698"/>
          <a:stretch>
            <a:fillRect/>
          </a:stretch>
        </p:blipFill>
        <p:spPr bwMode="auto">
          <a:xfrm rot="16200000">
            <a:off x="6684921" y="887452"/>
            <a:ext cx="1393040" cy="21898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Рисунок 8" descr="C:\Users\Admin\Desktop\Документы\детские работы\P1060705.JPG"/>
          <p:cNvPicPr/>
          <p:nvPr/>
        </p:nvPicPr>
        <p:blipFill>
          <a:blip r:embed="rId7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a14="http://schemas.microsoft.com/office/drawing/2010/main" xmlns:w="http://schemas.openxmlformats.org/wordprocessingml/2006/main" xmlns:w10="urn:schemas-microsoft-com:office:word" xmlns:v="urn:schemas-microsoft-com:vml" xmlns:o="urn:schemas-microsoft-com:office:office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857752" y="5089934"/>
            <a:ext cx="3333773" cy="13930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a14="http://schemas.microsoft.com/office/drawing/2010/main" xmlns:w="http://schemas.openxmlformats.org/wordprocessingml/2006/main" xmlns:w10="urn:schemas-microsoft-com:office:word" xmlns:v="urn:schemas-microsoft-com:vml" xmlns:o="urn:schemas-microsoft-com:office:office" xmlns:pic="http://schemas.openxmlformats.org/drawingml/2006/picture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C:\Users\Admin\Desktop\Desktop\Документы\детские работы\P1060658.JPG"/>
          <p:cNvPicPr/>
          <p:nvPr/>
        </p:nvPicPr>
        <p:blipFill>
          <a:blip r:embed="rId8" cstate="print"/>
          <a:srcRect t="11905" r="4761" b="7143"/>
          <a:stretch>
            <a:fillRect/>
          </a:stretch>
        </p:blipFill>
        <p:spPr bwMode="auto">
          <a:xfrm>
            <a:off x="3619494" y="3268264"/>
            <a:ext cx="2190765" cy="14466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Рисунок 10" descr="P1060653.JPG"/>
          <p:cNvPicPr/>
          <p:nvPr/>
        </p:nvPicPr>
        <p:blipFill>
          <a:blip r:embed="rId9" cstate="print"/>
          <a:stretch>
            <a:fillRect/>
          </a:stretch>
        </p:blipFill>
        <p:spPr bwMode="auto">
          <a:xfrm>
            <a:off x="761974" y="3375422"/>
            <a:ext cx="2190765" cy="14466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2" name="Рисунок 11" descr="P1060656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81763" y="3107529"/>
            <a:ext cx="2190765" cy="14466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арина\Desktop\img283145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285728"/>
            <a:ext cx="7043758" cy="785818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</a:rPr>
              <a:t>Эй, просыпайтесь птицы и звери. </a:t>
            </a:r>
            <a:br>
              <a:rPr lang="ru-RU" sz="2800" b="1" i="1" dirty="0" smtClean="0">
                <a:solidFill>
                  <a:srgbClr val="FF0000"/>
                </a:solidFill>
              </a:rPr>
            </a:br>
            <a:r>
              <a:rPr lang="ru-RU" sz="2800" b="1" i="1" dirty="0" smtClean="0">
                <a:solidFill>
                  <a:srgbClr val="FF0000"/>
                </a:solidFill>
              </a:rPr>
              <a:t>Гостья весна стучится к нам в двери! 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C:\Users\Марина\Desktop\аппликация\DSCN0186.JPG"/>
          <p:cNvPicPr/>
          <p:nvPr/>
        </p:nvPicPr>
        <p:blipFill>
          <a:blip r:embed="rId3" cstate="print"/>
          <a:srcRect l="1818" t="7692" r="2727"/>
          <a:stretch>
            <a:fillRect/>
          </a:stretch>
        </p:blipFill>
        <p:spPr bwMode="auto">
          <a:xfrm>
            <a:off x="1857356" y="1714488"/>
            <a:ext cx="2500330" cy="12858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 descr="E:\фото сказки и детс.работы\DSCN004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1285860"/>
            <a:ext cx="2840567" cy="12501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Рисунок 6" descr="J:\потапова\P101032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3286124"/>
            <a:ext cx="1952639" cy="112514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Рисунок 7" descr="C:\Users\Марина\Desktop\аппликация\DSCN010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0430" y="4714884"/>
            <a:ext cx="2381267" cy="12323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098" name="Picture 2" descr="J:\фотки\DSC02506.JPG"/>
          <p:cNvPicPr>
            <a:picLocks noChangeAspect="1" noChangeArrowheads="1"/>
          </p:cNvPicPr>
          <p:nvPr/>
        </p:nvPicPr>
        <p:blipFill>
          <a:blip r:embed="rId7" cstate="print"/>
          <a:srcRect l="16916" t="5083" r="11897" b="5082"/>
          <a:stretch>
            <a:fillRect/>
          </a:stretch>
        </p:blipFill>
        <p:spPr bwMode="auto">
          <a:xfrm rot="16200000">
            <a:off x="6572276" y="3714740"/>
            <a:ext cx="2428869" cy="14287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099" name="Picture 3" descr="J:\фотки\DSC02512.JPG"/>
          <p:cNvPicPr>
            <a:picLocks noChangeAspect="1" noChangeArrowheads="1"/>
          </p:cNvPicPr>
          <p:nvPr/>
        </p:nvPicPr>
        <p:blipFill>
          <a:blip r:embed="rId8" cstate="print"/>
          <a:srcRect l="13636" r="13636" b="5305"/>
          <a:stretch>
            <a:fillRect/>
          </a:stretch>
        </p:blipFill>
        <p:spPr bwMode="auto">
          <a:xfrm rot="16200000">
            <a:off x="5000628" y="2857497"/>
            <a:ext cx="1928827" cy="16430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Марина\Desktop\e7441d6fd8e8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8926" y="0"/>
            <a:ext cx="6215074" cy="1142984"/>
          </a:xfrm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rgbClr val="7030A0"/>
                </a:solidFill>
              </a:rPr>
              <a:t>Вот  оно какое наше  лето!</a:t>
            </a:r>
            <a:endParaRPr lang="ru-RU" sz="4000" b="1" i="1" dirty="0">
              <a:solidFill>
                <a:srgbClr val="7030A0"/>
              </a:solidFill>
            </a:endParaRPr>
          </a:p>
        </p:txBody>
      </p:sp>
      <p:pic>
        <p:nvPicPr>
          <p:cNvPr id="5122" name="Picture 2" descr="J:\фотки\DSC02507.JPG"/>
          <p:cNvPicPr>
            <a:picLocks noChangeAspect="1" noChangeArrowheads="1"/>
          </p:cNvPicPr>
          <p:nvPr/>
        </p:nvPicPr>
        <p:blipFill>
          <a:blip r:embed="rId3" cstate="print"/>
          <a:srcRect l="16667" t="4167" r="12500" b="4167"/>
          <a:stretch>
            <a:fillRect/>
          </a:stretch>
        </p:blipFill>
        <p:spPr bwMode="auto">
          <a:xfrm rot="16200000">
            <a:off x="6215075" y="3786189"/>
            <a:ext cx="2428892" cy="185739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123" name="Picture 3" descr="J:\фотки\DSC02508.JPG"/>
          <p:cNvPicPr>
            <a:picLocks noChangeAspect="1" noChangeArrowheads="1"/>
          </p:cNvPicPr>
          <p:nvPr/>
        </p:nvPicPr>
        <p:blipFill>
          <a:blip r:embed="rId4" cstate="print"/>
          <a:srcRect l="17495" t="3797" r="9987"/>
          <a:stretch>
            <a:fillRect/>
          </a:stretch>
        </p:blipFill>
        <p:spPr bwMode="auto">
          <a:xfrm rot="16200000">
            <a:off x="4865693" y="1126210"/>
            <a:ext cx="1648117" cy="22435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124" name="Picture 4" descr="J:\фотки\DSC02510.JPG"/>
          <p:cNvPicPr>
            <a:picLocks noChangeAspect="1" noChangeArrowheads="1"/>
          </p:cNvPicPr>
          <p:nvPr/>
        </p:nvPicPr>
        <p:blipFill>
          <a:blip r:embed="rId5" cstate="print"/>
          <a:srcRect l="13158" r="11111"/>
          <a:stretch>
            <a:fillRect/>
          </a:stretch>
        </p:blipFill>
        <p:spPr bwMode="auto">
          <a:xfrm>
            <a:off x="3143240" y="4643446"/>
            <a:ext cx="2643206" cy="164307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125" name="Picture 5" descr="J:\фотки\DSC0251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2428860" y="2500306"/>
            <a:ext cx="1928826" cy="164307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Марина\Desktop\1287472226_2010-10-19_1108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rgbClr val="FFFF00"/>
                </a:solidFill>
              </a:rPr>
              <a:t>Вот и осень наступила!</a:t>
            </a:r>
            <a:endParaRPr lang="ru-RU" sz="4400" dirty="0">
              <a:solidFill>
                <a:srgbClr val="FFFF00"/>
              </a:solidFill>
            </a:endParaRPr>
          </a:p>
        </p:txBody>
      </p:sp>
      <p:pic>
        <p:nvPicPr>
          <p:cNvPr id="6" name="Рисунок 5" descr="P1060638.JPG"/>
          <p:cNvPicPr/>
          <p:nvPr/>
        </p:nvPicPr>
        <p:blipFill>
          <a:blip r:embed="rId3" cstate="print"/>
          <a:srcRect l="20635" t="4022" r="49206" b="43693"/>
          <a:stretch>
            <a:fillRect/>
          </a:stretch>
        </p:blipFill>
        <p:spPr bwMode="auto">
          <a:xfrm>
            <a:off x="571472" y="4714884"/>
            <a:ext cx="1809763" cy="185738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146" name="Picture 2" descr="J:\фотки\DSC02511.JPG"/>
          <p:cNvPicPr>
            <a:picLocks noChangeAspect="1" noChangeArrowheads="1"/>
          </p:cNvPicPr>
          <p:nvPr/>
        </p:nvPicPr>
        <p:blipFill>
          <a:blip r:embed="rId4" cstate="print"/>
          <a:srcRect l="17096" t="3706" r="8576" b="7341"/>
          <a:stretch>
            <a:fillRect/>
          </a:stretch>
        </p:blipFill>
        <p:spPr bwMode="auto">
          <a:xfrm rot="16200000">
            <a:off x="3214678" y="4286256"/>
            <a:ext cx="2714644" cy="171451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147" name="Picture 3" descr="J:\фотки\DSC02513.JPG"/>
          <p:cNvPicPr>
            <a:picLocks noChangeAspect="1" noChangeArrowheads="1"/>
          </p:cNvPicPr>
          <p:nvPr/>
        </p:nvPicPr>
        <p:blipFill>
          <a:blip r:embed="rId5" cstate="print"/>
          <a:srcRect l="12114" r="9145"/>
          <a:stretch>
            <a:fillRect/>
          </a:stretch>
        </p:blipFill>
        <p:spPr bwMode="auto">
          <a:xfrm>
            <a:off x="5214942" y="1428737"/>
            <a:ext cx="2357454" cy="178595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148" name="Picture 4" descr="J:\фотки\DSC02517.JPG"/>
          <p:cNvPicPr>
            <a:picLocks noChangeAspect="1" noChangeArrowheads="1"/>
          </p:cNvPicPr>
          <p:nvPr/>
        </p:nvPicPr>
        <p:blipFill>
          <a:blip r:embed="rId6" cstate="print"/>
          <a:srcRect l="27273" r="24242"/>
          <a:stretch>
            <a:fillRect/>
          </a:stretch>
        </p:blipFill>
        <p:spPr bwMode="auto">
          <a:xfrm>
            <a:off x="6858016" y="3857628"/>
            <a:ext cx="1857388" cy="185738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Марина\Desktop\1963067_attachment1118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Выноска-облако 4"/>
          <p:cNvSpPr/>
          <p:nvPr/>
        </p:nvSpPr>
        <p:spPr>
          <a:xfrm>
            <a:off x="857224" y="0"/>
            <a:ext cx="7905805" cy="83453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i="1" dirty="0" smtClean="0">
                <a:solidFill>
                  <a:srgbClr val="FF0000"/>
                </a:solidFill>
              </a:rPr>
              <a:t>А вот, что мы умеем!</a:t>
            </a:r>
            <a:endParaRPr lang="ru-RU" sz="2800" i="1" dirty="0">
              <a:solidFill>
                <a:srgbClr val="FF0000"/>
              </a:solidFill>
            </a:endParaRPr>
          </a:p>
        </p:txBody>
      </p:sp>
      <p:pic>
        <p:nvPicPr>
          <p:cNvPr id="7" name="Рисунок 6" descr="E:\фото сказки и детс.работы\DSCN00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01238" y="4827994"/>
            <a:ext cx="1607355" cy="15240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Рисунок 7" descr="E:\фото сказки и детс.работы\DSCN004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33741" y="1339439"/>
            <a:ext cx="1238259" cy="16073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Рисунок 8" descr="C:\Users\Admin\Desktop\Документы\детские работы\P1060692.JPG"/>
          <p:cNvPicPr/>
          <p:nvPr/>
        </p:nvPicPr>
        <p:blipFill>
          <a:blip r:embed="rId5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a14="http://schemas.microsoft.com/office/drawing/2010/main" xmlns:w="http://schemas.openxmlformats.org/wordprocessingml/2006/main" xmlns:w10="urn:schemas-microsoft-com:office:word" xmlns:v="urn:schemas-microsoft-com:vml" xmlns:o="urn:schemas-microsoft-com:office:office" xmlns:pic="http://schemas.openxmlformats.org/drawingml/2006/picture" xmlns:lc="http://schemas.openxmlformats.org/drawingml/2006/lockedCanvas" val="0"/>
              </a:ext>
            </a:extLst>
          </a:blip>
          <a:srcRect t="9375" r="8333"/>
          <a:stretch>
            <a:fillRect/>
          </a:stretch>
        </p:blipFill>
        <p:spPr bwMode="auto">
          <a:xfrm>
            <a:off x="6858016" y="3000372"/>
            <a:ext cx="1714544" cy="12858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a14="http://schemas.microsoft.com/office/drawing/2010/main" xmlns:w="http://schemas.openxmlformats.org/wordprocessingml/2006/main" xmlns:w10="urn:schemas-microsoft-com:office:word" xmlns:v="urn:schemas-microsoft-com:vml" xmlns:o="urn:schemas-microsoft-com:office:office" xmlns:pic="http://schemas.openxmlformats.org/drawingml/2006/picture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C:\Users\Марина\Desktop\аппликация\DSCN017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72396" y="1142984"/>
            <a:ext cx="1340891" cy="14823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7030A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Рисунок 10" descr="C:\Users\Марина\Desktop\Марина\юбилей\DSC01975.JPG"/>
          <p:cNvPicPr/>
          <p:nvPr/>
        </p:nvPicPr>
        <p:blipFill>
          <a:blip r:embed="rId7" cstate="print"/>
          <a:srcRect l="14286" r="5714"/>
          <a:stretch>
            <a:fillRect/>
          </a:stretch>
        </p:blipFill>
        <p:spPr bwMode="auto">
          <a:xfrm>
            <a:off x="428596" y="3143248"/>
            <a:ext cx="2452705" cy="12506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206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2" name="Рисунок 11" descr="C:\Users\Марина\Desktop\аппликация\DSCN0099.JPG"/>
          <p:cNvPicPr/>
          <p:nvPr/>
        </p:nvPicPr>
        <p:blipFill>
          <a:blip r:embed="rId8" cstate="print"/>
          <a:srcRect l="6885" t="3310" r="8209" b="4008"/>
          <a:stretch>
            <a:fillRect/>
          </a:stretch>
        </p:blipFill>
        <p:spPr bwMode="auto">
          <a:xfrm>
            <a:off x="6500826" y="4875595"/>
            <a:ext cx="2190765" cy="19824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3" name="Picture 5" descr="C:\Users\Марина\Desktop\фото\DSC00115.JPG"/>
          <p:cNvPicPr>
            <a:picLocks noChangeAspect="1" noChangeArrowheads="1"/>
          </p:cNvPicPr>
          <p:nvPr/>
        </p:nvPicPr>
        <p:blipFill>
          <a:blip r:embed="rId9" cstate="print"/>
          <a:srcRect l="14666" t="14927" r="9333" b="10439"/>
          <a:stretch>
            <a:fillRect/>
          </a:stretch>
        </p:blipFill>
        <p:spPr bwMode="auto">
          <a:xfrm>
            <a:off x="3047989" y="5250669"/>
            <a:ext cx="2857520" cy="12858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4" name="Рисунок 13" descr="E:\фото сказки и детс.работы\DSCN0053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400000">
            <a:off x="458361" y="1327532"/>
            <a:ext cx="1607355" cy="15240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B05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Марина\Desktop\0_1bf45_12fb98c6_X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Выноска-облако 4"/>
          <p:cNvSpPr/>
          <p:nvPr/>
        </p:nvSpPr>
        <p:spPr>
          <a:xfrm>
            <a:off x="0" y="375025"/>
            <a:ext cx="9144000" cy="941693"/>
          </a:xfrm>
          <a:prstGeom prst="cloud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71472" y="375026"/>
            <a:ext cx="8229600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Наши выставки для родителей!</a:t>
            </a:r>
          </a:p>
        </p:txBody>
      </p:sp>
      <p:pic>
        <p:nvPicPr>
          <p:cNvPr id="7" name="Содержимое 3" descr="C:\Users\Марина\Desktop\Марина\юбилей\DSC01974.JPG"/>
          <p:cNvPicPr>
            <a:picLocks/>
          </p:cNvPicPr>
          <p:nvPr/>
        </p:nvPicPr>
        <p:blipFill>
          <a:blip r:embed="rId3" cstate="print"/>
          <a:srcRect l="7558"/>
          <a:stretch>
            <a:fillRect/>
          </a:stretch>
        </p:blipFill>
        <p:spPr bwMode="auto">
          <a:xfrm>
            <a:off x="4500562" y="3214686"/>
            <a:ext cx="3786214" cy="133946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Рисунок 7" descr="C:\Users\Марина\Desktop\аппликация\DSCN0106.JPG"/>
          <p:cNvPicPr/>
          <p:nvPr/>
        </p:nvPicPr>
        <p:blipFill>
          <a:blip r:embed="rId4" cstate="print"/>
          <a:srcRect l="6580" t="4878" b="4878"/>
          <a:stretch>
            <a:fillRect/>
          </a:stretch>
        </p:blipFill>
        <p:spPr bwMode="auto">
          <a:xfrm>
            <a:off x="2857489" y="1607331"/>
            <a:ext cx="4071966" cy="139304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Содержимое 4" descr="P1010437.JPG"/>
          <p:cNvPicPr>
            <a:picLocks noChangeAspect="1"/>
          </p:cNvPicPr>
          <p:nvPr/>
        </p:nvPicPr>
        <p:blipFill>
          <a:blip r:embed="rId5" cstate="print">
            <a:lum bright="-20000" contrast="40000"/>
          </a:blip>
          <a:stretch>
            <a:fillRect/>
          </a:stretch>
        </p:blipFill>
        <p:spPr>
          <a:xfrm>
            <a:off x="666723" y="4554148"/>
            <a:ext cx="2952771" cy="208956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/>
          <a:srcRect l="5172" t="18182"/>
          <a:stretch>
            <a:fillRect/>
          </a:stretch>
        </p:blipFill>
        <p:spPr bwMode="auto">
          <a:xfrm>
            <a:off x="5214942" y="4768462"/>
            <a:ext cx="3929058" cy="14466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ыноска-облако 4"/>
          <p:cNvSpPr/>
          <p:nvPr/>
        </p:nvSpPr>
        <p:spPr>
          <a:xfrm>
            <a:off x="285720" y="375026"/>
            <a:ext cx="8286808" cy="1071570"/>
          </a:xfrm>
          <a:prstGeom prst="cloud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285728"/>
            <a:ext cx="7048549" cy="857256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</a:rPr>
              <a:t>Родители  любят, когда мы творим!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098" name="Picture 2" descr="C:\Users\Марина\Desktop\шаблоны\i (10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60909"/>
            <a:ext cx="9144000" cy="1482339"/>
          </a:xfrm>
          <a:prstGeom prst="rect">
            <a:avLst/>
          </a:prstGeom>
          <a:noFill/>
        </p:spPr>
      </p:pic>
      <p:pic>
        <p:nvPicPr>
          <p:cNvPr id="7" name="Picture 3" descr="C:\Users\Марина\Desktop\фото\DSC00116.JPG"/>
          <p:cNvPicPr>
            <a:picLocks noChangeAspect="1" noChangeArrowheads="1"/>
          </p:cNvPicPr>
          <p:nvPr/>
        </p:nvPicPr>
        <p:blipFill>
          <a:blip r:embed="rId3" cstate="print"/>
          <a:srcRect l="10635" t="8889" r="4287"/>
          <a:stretch>
            <a:fillRect/>
          </a:stretch>
        </p:blipFill>
        <p:spPr bwMode="auto">
          <a:xfrm>
            <a:off x="428596" y="3357562"/>
            <a:ext cx="2786082" cy="135732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100" name="Picture 4" descr="C:\Users\Марина\Desktop\фото\DSC00113.JPG"/>
          <p:cNvPicPr>
            <a:picLocks noChangeAspect="1" noChangeArrowheads="1"/>
          </p:cNvPicPr>
          <p:nvPr/>
        </p:nvPicPr>
        <p:blipFill>
          <a:blip r:embed="rId4" cstate="print"/>
          <a:srcRect l="11111" t="13073" r="2469" b="15805"/>
          <a:stretch>
            <a:fillRect/>
          </a:stretch>
        </p:blipFill>
        <p:spPr bwMode="auto">
          <a:xfrm>
            <a:off x="3500430" y="3357562"/>
            <a:ext cx="2786082" cy="135732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050" name="Picture 2" descr="J:\фотки\DSC02316.JPG"/>
          <p:cNvPicPr>
            <a:picLocks noChangeAspect="1" noChangeArrowheads="1"/>
          </p:cNvPicPr>
          <p:nvPr/>
        </p:nvPicPr>
        <p:blipFill>
          <a:blip r:embed="rId5" cstate="print"/>
          <a:srcRect l="6000" t="3576"/>
          <a:stretch>
            <a:fillRect/>
          </a:stretch>
        </p:blipFill>
        <p:spPr bwMode="auto">
          <a:xfrm>
            <a:off x="3500430" y="4929198"/>
            <a:ext cx="2786114" cy="149741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051" name="Picture 3" descr="J:\фотки\DSC02417.JPG"/>
          <p:cNvPicPr>
            <a:picLocks noChangeAspect="1" noChangeArrowheads="1"/>
          </p:cNvPicPr>
          <p:nvPr/>
        </p:nvPicPr>
        <p:blipFill>
          <a:blip r:embed="rId6" cstate="print"/>
          <a:srcRect l="24074" t="27624"/>
          <a:stretch>
            <a:fillRect/>
          </a:stretch>
        </p:blipFill>
        <p:spPr bwMode="auto">
          <a:xfrm>
            <a:off x="428596" y="5000636"/>
            <a:ext cx="2786082" cy="149738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" name="Picture 2" descr="J:\фотки\DSC02247.JPG"/>
          <p:cNvPicPr>
            <a:picLocks noChangeAspect="1" noChangeArrowheads="1"/>
          </p:cNvPicPr>
          <p:nvPr/>
        </p:nvPicPr>
        <p:blipFill>
          <a:blip r:embed="rId7" cstate="print">
            <a:lum bright="20000"/>
          </a:blip>
          <a:srcRect t="15000"/>
          <a:stretch>
            <a:fillRect/>
          </a:stretch>
        </p:blipFill>
        <p:spPr bwMode="auto">
          <a:xfrm>
            <a:off x="6643702" y="4000504"/>
            <a:ext cx="1857388" cy="24288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рина\Desktop\svetofor_v_kepk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7" y="500042"/>
            <a:ext cx="2214577" cy="214314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4243" y="535761"/>
            <a:ext cx="4953035" cy="910835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Мы знаем  ПДД!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6" name="Содержимое 5" descr="J:\фото пдд\ПДД для УМКИ\DSC02589.JPG"/>
          <p:cNvPicPr>
            <a:picLocks noGrp="1"/>
          </p:cNvPicPr>
          <p:nvPr>
            <p:ph idx="1"/>
          </p:nvPr>
        </p:nvPicPr>
        <p:blipFill>
          <a:blip r:embed="rId3" cstate="print"/>
          <a:srcRect l="1489" t="19240" r="3189" b="10214"/>
          <a:stretch>
            <a:fillRect/>
          </a:stretch>
        </p:blipFill>
        <p:spPr bwMode="auto">
          <a:xfrm>
            <a:off x="1115616" y="4869160"/>
            <a:ext cx="4191029" cy="18001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/>
          <p:nvPr/>
        </p:nvPicPr>
        <p:blipFill>
          <a:blip r:embed="rId4" cstate="print">
            <a:lum contrast="40000"/>
          </a:blip>
          <a:srcRect r="9477"/>
          <a:stretch>
            <a:fillRect/>
          </a:stretch>
        </p:blipFill>
        <p:spPr bwMode="auto">
          <a:xfrm>
            <a:off x="5786445" y="3804050"/>
            <a:ext cx="2595581" cy="24822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36912"/>
            <a:ext cx="2786082" cy="20002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6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807" t="7886" r="4560" b="14222"/>
          <a:stretch>
            <a:fillRect/>
          </a:stretch>
        </p:blipFill>
        <p:spPr bwMode="auto">
          <a:xfrm>
            <a:off x="4095747" y="1821644"/>
            <a:ext cx="3833839" cy="16787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8229600" cy="1428760"/>
          </a:xfrm>
        </p:spPr>
        <p:txBody>
          <a:bodyPr>
            <a:noAutofit/>
          </a:bodyPr>
          <a:lstStyle/>
          <a:p>
            <a:pPr algn="ctr"/>
            <a:r>
              <a:rPr lang="ru-RU" sz="6000" b="1" i="1" dirty="0" smtClean="0">
                <a:solidFill>
                  <a:srgbClr val="FF0000"/>
                </a:solidFill>
              </a:rPr>
              <a:t>Спасибо за внимание!</a:t>
            </a:r>
            <a:br>
              <a:rPr lang="ru-RU" sz="6000" b="1" i="1" dirty="0" smtClean="0">
                <a:solidFill>
                  <a:srgbClr val="FF0000"/>
                </a:solidFill>
              </a:rPr>
            </a:br>
            <a:endParaRPr lang="ru-RU" sz="6000" b="1" i="1" dirty="0">
              <a:solidFill>
                <a:srgbClr val="FF0000"/>
              </a:solidFill>
            </a:endParaRPr>
          </a:p>
        </p:txBody>
      </p:sp>
      <p:pic>
        <p:nvPicPr>
          <p:cNvPr id="1027" name="Picture 3" descr="J:\фотки\DSC02522.JPG"/>
          <p:cNvPicPr>
            <a:picLocks noChangeAspect="1" noChangeArrowheads="1"/>
          </p:cNvPicPr>
          <p:nvPr/>
        </p:nvPicPr>
        <p:blipFill>
          <a:blip r:embed="rId2" cstate="print"/>
          <a:srcRect l="10714" r="14286"/>
          <a:stretch>
            <a:fillRect/>
          </a:stretch>
        </p:blipFill>
        <p:spPr bwMode="auto">
          <a:xfrm>
            <a:off x="2143108" y="2571744"/>
            <a:ext cx="4500594" cy="371477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1106</TotalTime>
  <Words>1080</Words>
  <Application>Microsoft Office PowerPoint</Application>
  <PresentationFormat>Экран (4:3)</PresentationFormat>
  <Paragraphs>128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Поток</vt:lpstr>
      <vt:lpstr>Управление образования  окружной  администрации г.Якутска Муниципальное - дошкольное образовательное учреждение Центр развития ребенка – детский сад №105 «Умка»</vt:lpstr>
      <vt:lpstr>       </vt:lpstr>
      <vt:lpstr>Проблема</vt:lpstr>
      <vt:lpstr>Актуальность темы</vt:lpstr>
      <vt:lpstr>Слайд 5</vt:lpstr>
      <vt:lpstr>Слайд 6</vt:lpstr>
      <vt:lpstr>Этапы работы </vt:lpstr>
      <vt:lpstr>Слайд 8</vt:lpstr>
      <vt:lpstr> Критерии оценки уровня развития          творческого моделирования детей</vt:lpstr>
      <vt:lpstr>      Констатирующий эксперимент  2016-2017гг.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От детей гр. «Теремок»  д.с № 105 «Умка»</vt:lpstr>
      <vt:lpstr>«Зимушка зима – в гости к нам пришла» </vt:lpstr>
      <vt:lpstr>Эй, просыпайтесь птицы и звери.  Гостья весна стучится к нам в двери! </vt:lpstr>
      <vt:lpstr>Вот  оно какое наше  лето!</vt:lpstr>
      <vt:lpstr>Вот и осень наступила!</vt:lpstr>
      <vt:lpstr>Слайд 24</vt:lpstr>
      <vt:lpstr>Слайд 25</vt:lpstr>
      <vt:lpstr>Родители  любят, когда мы творим!</vt:lpstr>
      <vt:lpstr>Мы знаем  ПДД!</vt:lpstr>
      <vt:lpstr>Спасибо за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Марина</dc:creator>
  <cp:lastModifiedBy>марина</cp:lastModifiedBy>
  <cp:revision>126</cp:revision>
  <dcterms:created xsi:type="dcterms:W3CDTF">2013-03-06T22:42:52Z</dcterms:created>
  <dcterms:modified xsi:type="dcterms:W3CDTF">2017-06-03T09:49:36Z</dcterms:modified>
</cp:coreProperties>
</file>