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2" r:id="rId4"/>
    <p:sldId id="279" r:id="rId5"/>
    <p:sldId id="263" r:id="rId6"/>
    <p:sldId id="264" r:id="rId7"/>
    <p:sldId id="267" r:id="rId8"/>
    <p:sldId id="266" r:id="rId9"/>
    <p:sldId id="268" r:id="rId10"/>
    <p:sldId id="269" r:id="rId11"/>
    <p:sldId id="274" r:id="rId12"/>
    <p:sldId id="270" r:id="rId13"/>
    <p:sldId id="271" r:id="rId14"/>
    <p:sldId id="272" r:id="rId15"/>
    <p:sldId id="275" r:id="rId16"/>
    <p:sldId id="27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09E7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7430B-1867-48C7-A0B6-8C313E41B939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9BF48-F101-48B4-A5FA-AEDCAAEFB5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7430B-1867-48C7-A0B6-8C313E41B939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9BF48-F101-48B4-A5FA-AEDCAAEFB5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7430B-1867-48C7-A0B6-8C313E41B939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9BF48-F101-48B4-A5FA-AEDCAAEFB5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7430B-1867-48C7-A0B6-8C313E41B939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9BF48-F101-48B4-A5FA-AEDCAAEFB5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7430B-1867-48C7-A0B6-8C313E41B939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9BF48-F101-48B4-A5FA-AEDCAAEFB5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7430B-1867-48C7-A0B6-8C313E41B939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9BF48-F101-48B4-A5FA-AEDCAAEFB5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7430B-1867-48C7-A0B6-8C313E41B939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9BF48-F101-48B4-A5FA-AEDCAAEFB5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7430B-1867-48C7-A0B6-8C313E41B939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9BF48-F101-48B4-A5FA-AEDCAAEFB5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7430B-1867-48C7-A0B6-8C313E41B939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9BF48-F101-48B4-A5FA-AEDCAAEFB5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7430B-1867-48C7-A0B6-8C313E41B939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9BF48-F101-48B4-A5FA-AEDCAAEFB5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7430B-1867-48C7-A0B6-8C313E41B939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9BF48-F101-48B4-A5FA-AEDCAAEFB55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7430B-1867-48C7-A0B6-8C313E41B939}" type="datetimeFigureOut">
              <a:rPr lang="ru-RU" smtClean="0"/>
              <a:pPr/>
              <a:t>25.08.2022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9BF48-F101-48B4-A5FA-AEDCAAEFB5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57158" y="714356"/>
            <a:ext cx="664371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rgbClr val="2909E7"/>
                </a:solidFill>
                <a:latin typeface="Times New Roman" pitchFamily="18" charset="0"/>
                <a:cs typeface="Times New Roman" pitchFamily="18" charset="0"/>
              </a:rPr>
              <a:t>«Как развить познавательный интерес младших школьников на уроках литературного чтения»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143372" y="4143380"/>
            <a:ext cx="44291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Из опыта работы  </a:t>
            </a:r>
          </a:p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учителя начальных классов </a:t>
            </a:r>
          </a:p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МАОУ «СОШ № </a:t>
            </a:r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24»,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Красновой Т.О.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00298" y="6143644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2909E7"/>
                </a:solidFill>
                <a:latin typeface="Times New Roman" pitchFamily="18" charset="0"/>
                <a:cs typeface="Times New Roman" pitchFamily="18" charset="0"/>
              </a:rPr>
              <a:t>         ГМО, 2022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CCECFF"/>
          </a:solidFill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2909E7"/>
                </a:solidFill>
                <a:latin typeface="Times New Roman" pitchFamily="18" charset="0"/>
                <a:cs typeface="Times New Roman" pitchFamily="18" charset="0"/>
              </a:rPr>
              <a:t>Настрой на работу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«Знаете ли вы, что…?»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- эффективный прием, помогающий настроить учащихся на работу, заинтересовать изучаемой темой.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 “Оратор”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За 1 минуту учащийся (по желанию) должен убедить своих одноклассников  в том, что изучение этой темы просто необходимо.</a:t>
            </a:r>
          </a:p>
          <a:p>
            <a:pPr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357166"/>
            <a:ext cx="7772400" cy="928693"/>
          </a:xfrm>
          <a:solidFill>
            <a:srgbClr val="CCECFF"/>
          </a:solidFill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2909E7"/>
                </a:solidFill>
                <a:latin typeface="Times New Roman" pitchFamily="18" charset="0"/>
                <a:cs typeface="Times New Roman" pitchFamily="18" charset="0"/>
              </a:rPr>
              <a:t>«Слова спрятались»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1357298"/>
            <a:ext cx="8286808" cy="5072098"/>
          </a:xfrm>
        </p:spPr>
        <p:txBody>
          <a:bodyPr>
            <a:normAutofit/>
          </a:bodyPr>
          <a:lstStyle/>
          <a:p>
            <a:pPr algn="l"/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Сева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Барт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себе ничего не рассказывал.</a:t>
            </a:r>
          </a:p>
          <a:p>
            <a:pPr algn="l"/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57158" y="1873611"/>
          <a:ext cx="8215370" cy="4888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436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17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75558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Предложения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«Спрятавшиеся слова»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6770">
                <a:tc>
                  <a:txBody>
                    <a:bodyPr/>
                    <a:lstStyle/>
                    <a:p>
                      <a:pPr algn="l"/>
                      <a:r>
                        <a:rPr lang="ru-RU" sz="2400" b="0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Ловить рыбу Нина никогда не любила.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0581">
                <a:tc>
                  <a:txBody>
                    <a:bodyPr/>
                    <a:lstStyle/>
                    <a:p>
                      <a:r>
                        <a:rPr lang="ru-RU" sz="2400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Вдруг видит богатырь: лежит кованый меч.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0581">
                <a:tc>
                  <a:txBody>
                    <a:bodyPr/>
                    <a:lstStyle/>
                    <a:p>
                      <a:r>
                        <a:rPr lang="ru-RU" sz="2400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Снегом укрыло все деревья и кусты.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b="1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3046">
                <a:tc>
                  <a:txBody>
                    <a:bodyPr/>
                    <a:lstStyle/>
                    <a:p>
                      <a:r>
                        <a:rPr lang="ru-RU" sz="2400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Доброму старику принцесса подарила прекрасную розу.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93046">
                <a:tc>
                  <a:txBody>
                    <a:bodyPr/>
                    <a:lstStyle/>
                    <a:p>
                      <a:r>
                        <a:rPr lang="ru-RU" sz="2400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Мы долго сидели в полной темноте, но сова  так и не появилась.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10516">
                <a:tc>
                  <a:txBody>
                    <a:bodyPr/>
                    <a:lstStyle/>
                    <a:p>
                      <a:r>
                        <a:rPr lang="ru-RU" sz="2400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Сейчас оркестр играет марш, а кадриль уже исполняли.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572264" y="2643182"/>
            <a:ext cx="1571636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Бунин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00826" y="3143248"/>
            <a:ext cx="1428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Житков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6572264" y="3571876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Крылов</a:t>
            </a:r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6500826" y="4286256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Куприн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00826" y="5072074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Носов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00826" y="6000768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Маршак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500043"/>
            <a:ext cx="7772400" cy="785818"/>
          </a:xfrm>
          <a:solidFill>
            <a:srgbClr val="CCECFF"/>
          </a:solidFill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2909E7"/>
                </a:solidFill>
                <a:latin typeface="Times New Roman" pitchFamily="18" charset="0"/>
                <a:cs typeface="Times New Roman" pitchFamily="18" charset="0"/>
              </a:rPr>
              <a:t>«Кубик </a:t>
            </a:r>
            <a:r>
              <a:rPr lang="ru-RU" sz="3200" b="1" dirty="0" err="1">
                <a:solidFill>
                  <a:srgbClr val="2909E7"/>
                </a:solidFill>
                <a:latin typeface="Times New Roman" pitchFamily="18" charset="0"/>
                <a:cs typeface="Times New Roman" pitchFamily="18" charset="0"/>
              </a:rPr>
              <a:t>Блума</a:t>
            </a:r>
            <a:r>
              <a:rPr lang="ru-RU" sz="3200" b="1" dirty="0">
                <a:solidFill>
                  <a:srgbClr val="2909E7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1357298"/>
            <a:ext cx="8715436" cy="4929222"/>
          </a:xfrm>
        </p:spPr>
        <p:txBody>
          <a:bodyPr>
            <a:normAutofit/>
          </a:bodyPr>
          <a:lstStyle/>
          <a:p>
            <a:pPr algn="l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Один из популярных приёмов технологии критического мышления. Разработан американским учёным и психологом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Бенджамином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Блумом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Понадобится обычный кубик, на гранях которого написано:</a:t>
            </a:r>
          </a:p>
          <a:p>
            <a:pPr algn="l">
              <a:buFont typeface="Arial" charset="0"/>
              <a:buChar char="•"/>
            </a:pP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Назови …</a:t>
            </a:r>
          </a:p>
          <a:p>
            <a:pPr algn="l">
              <a:buFont typeface="Arial" charset="0"/>
              <a:buChar char="•"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Почему …</a:t>
            </a:r>
          </a:p>
          <a:p>
            <a:pPr algn="l">
              <a:buFont typeface="Arial" charset="0"/>
              <a:buChar char="•"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Объясни …</a:t>
            </a:r>
          </a:p>
          <a:p>
            <a:pPr algn="l">
              <a:buFont typeface="Arial" charset="0"/>
              <a:buChar char="•"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Предложи …</a:t>
            </a:r>
          </a:p>
          <a:p>
            <a:pPr algn="l">
              <a:buFont typeface="Arial" charset="0"/>
              <a:buChar char="•"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Придумай …</a:t>
            </a:r>
          </a:p>
          <a:p>
            <a:pPr algn="l">
              <a:buFont typeface="Arial" charset="0"/>
              <a:buChar char="•"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Поделись …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357167"/>
            <a:ext cx="7772400" cy="857256"/>
          </a:xfrm>
          <a:solidFill>
            <a:srgbClr val="CCECFF"/>
          </a:solidFill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2909E7"/>
                </a:solidFill>
                <a:latin typeface="Times New Roman" pitchFamily="18" charset="0"/>
                <a:cs typeface="Times New Roman" pitchFamily="18" charset="0"/>
              </a:rPr>
              <a:t>Работа с пословицами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1214422"/>
            <a:ext cx="8429684" cy="5000660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*  Расшифруй пословицу</a:t>
            </a: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И           Т           Ь            Д          Л         Ш       Е        А</a:t>
            </a: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</a:t>
            </a: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42910" y="1857364"/>
            <a:ext cx="785818" cy="5715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1643042" y="1785926"/>
            <a:ext cx="857256" cy="642942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Ромб 5"/>
          <p:cNvSpPr/>
          <p:nvPr/>
        </p:nvSpPr>
        <p:spPr>
          <a:xfrm>
            <a:off x="2643174" y="1714488"/>
            <a:ext cx="928694" cy="785818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Крест 6"/>
          <p:cNvSpPr/>
          <p:nvPr/>
        </p:nvSpPr>
        <p:spPr>
          <a:xfrm>
            <a:off x="3857620" y="1785926"/>
            <a:ext cx="714380" cy="642942"/>
          </a:xfrm>
          <a:prstGeom prst="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магнитный диск 7"/>
          <p:cNvSpPr/>
          <p:nvPr/>
        </p:nvSpPr>
        <p:spPr>
          <a:xfrm>
            <a:off x="4929190" y="1714488"/>
            <a:ext cx="571504" cy="785818"/>
          </a:xfrm>
          <a:prstGeom prst="flowChartMagneticDis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уб 8"/>
          <p:cNvSpPr/>
          <p:nvPr/>
        </p:nvSpPr>
        <p:spPr>
          <a:xfrm>
            <a:off x="5857884" y="1714488"/>
            <a:ext cx="642942" cy="714380"/>
          </a:xfrm>
          <a:prstGeom prst="cub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верх 9"/>
          <p:cNvSpPr/>
          <p:nvPr/>
        </p:nvSpPr>
        <p:spPr>
          <a:xfrm>
            <a:off x="4500562" y="3286124"/>
            <a:ext cx="571504" cy="714380"/>
          </a:xfrm>
          <a:prstGeom prst="up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араллелограмм 10"/>
          <p:cNvSpPr/>
          <p:nvPr/>
        </p:nvSpPr>
        <p:spPr>
          <a:xfrm>
            <a:off x="7500958" y="1785926"/>
            <a:ext cx="571504" cy="642942"/>
          </a:xfrm>
          <a:prstGeom prst="parallelogram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Равнобедренный треугольник 11"/>
          <p:cNvSpPr/>
          <p:nvPr/>
        </p:nvSpPr>
        <p:spPr>
          <a:xfrm>
            <a:off x="500034" y="3429000"/>
            <a:ext cx="857256" cy="642942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500166" y="3500438"/>
            <a:ext cx="785818" cy="5715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Куб 13"/>
          <p:cNvSpPr/>
          <p:nvPr/>
        </p:nvSpPr>
        <p:spPr>
          <a:xfrm>
            <a:off x="2428860" y="3357562"/>
            <a:ext cx="714380" cy="714380"/>
          </a:xfrm>
          <a:prstGeom prst="cub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верх 14"/>
          <p:cNvSpPr/>
          <p:nvPr/>
        </p:nvSpPr>
        <p:spPr>
          <a:xfrm>
            <a:off x="3286116" y="3286124"/>
            <a:ext cx="571504" cy="714380"/>
          </a:xfrm>
          <a:prstGeom prst="up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верх 15"/>
          <p:cNvSpPr/>
          <p:nvPr/>
        </p:nvSpPr>
        <p:spPr>
          <a:xfrm>
            <a:off x="6072198" y="3286124"/>
            <a:ext cx="571504" cy="714380"/>
          </a:xfrm>
          <a:prstGeom prst="up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Крест 16"/>
          <p:cNvSpPr/>
          <p:nvPr/>
        </p:nvSpPr>
        <p:spPr>
          <a:xfrm>
            <a:off x="5214942" y="3286124"/>
            <a:ext cx="714380" cy="714380"/>
          </a:xfrm>
          <a:prstGeom prst="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Крест 17"/>
          <p:cNvSpPr/>
          <p:nvPr/>
        </p:nvSpPr>
        <p:spPr>
          <a:xfrm>
            <a:off x="500034" y="4643446"/>
            <a:ext cx="714380" cy="714380"/>
          </a:xfrm>
          <a:prstGeom prst="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верх 18"/>
          <p:cNvSpPr/>
          <p:nvPr/>
        </p:nvSpPr>
        <p:spPr>
          <a:xfrm>
            <a:off x="6715140" y="1714488"/>
            <a:ext cx="571504" cy="714380"/>
          </a:xfrm>
          <a:prstGeom prst="up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Куб 19"/>
          <p:cNvSpPr/>
          <p:nvPr/>
        </p:nvSpPr>
        <p:spPr>
          <a:xfrm>
            <a:off x="6858016" y="3286124"/>
            <a:ext cx="714380" cy="714380"/>
          </a:xfrm>
          <a:prstGeom prst="cub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Ромб 20"/>
          <p:cNvSpPr/>
          <p:nvPr/>
        </p:nvSpPr>
        <p:spPr>
          <a:xfrm>
            <a:off x="7715272" y="3143248"/>
            <a:ext cx="928694" cy="785818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араллелограмм 21"/>
          <p:cNvSpPr/>
          <p:nvPr/>
        </p:nvSpPr>
        <p:spPr>
          <a:xfrm>
            <a:off x="1357290" y="4714884"/>
            <a:ext cx="571504" cy="642942"/>
          </a:xfrm>
          <a:prstGeom prst="parallelogram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Блок-схема: магнитный диск 22"/>
          <p:cNvSpPr/>
          <p:nvPr/>
        </p:nvSpPr>
        <p:spPr>
          <a:xfrm>
            <a:off x="2143108" y="4643446"/>
            <a:ext cx="571504" cy="785818"/>
          </a:xfrm>
          <a:prstGeom prst="flowChartMagneticDis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Ромб 23"/>
          <p:cNvSpPr/>
          <p:nvPr/>
        </p:nvSpPr>
        <p:spPr>
          <a:xfrm>
            <a:off x="2857488" y="4643446"/>
            <a:ext cx="928694" cy="785818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Куб 24"/>
          <p:cNvSpPr/>
          <p:nvPr/>
        </p:nvSpPr>
        <p:spPr>
          <a:xfrm>
            <a:off x="3929058" y="4572008"/>
            <a:ext cx="714380" cy="714380"/>
          </a:xfrm>
          <a:prstGeom prst="cub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верх 25"/>
          <p:cNvSpPr/>
          <p:nvPr/>
        </p:nvSpPr>
        <p:spPr>
          <a:xfrm>
            <a:off x="4786314" y="4500570"/>
            <a:ext cx="571504" cy="714380"/>
          </a:xfrm>
          <a:prstGeom prst="up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Трапеция 26"/>
          <p:cNvSpPr/>
          <p:nvPr/>
        </p:nvSpPr>
        <p:spPr>
          <a:xfrm>
            <a:off x="4000496" y="5643578"/>
            <a:ext cx="642942" cy="500066"/>
          </a:xfrm>
          <a:prstGeom prst="trapezoi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4786314" y="5643578"/>
            <a:ext cx="642942" cy="57150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Крест 28"/>
          <p:cNvSpPr/>
          <p:nvPr/>
        </p:nvSpPr>
        <p:spPr>
          <a:xfrm>
            <a:off x="5643570" y="5500702"/>
            <a:ext cx="714380" cy="642942"/>
          </a:xfrm>
          <a:prstGeom prst="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трелка вверх 29"/>
          <p:cNvSpPr/>
          <p:nvPr/>
        </p:nvSpPr>
        <p:spPr>
          <a:xfrm>
            <a:off x="6572264" y="5429264"/>
            <a:ext cx="571504" cy="714380"/>
          </a:xfrm>
          <a:prstGeom prst="up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Куб 30"/>
          <p:cNvSpPr/>
          <p:nvPr/>
        </p:nvSpPr>
        <p:spPr>
          <a:xfrm>
            <a:off x="7286644" y="5500702"/>
            <a:ext cx="642942" cy="642942"/>
          </a:xfrm>
          <a:prstGeom prst="cub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Ромб 31"/>
          <p:cNvSpPr/>
          <p:nvPr/>
        </p:nvSpPr>
        <p:spPr>
          <a:xfrm>
            <a:off x="8001024" y="5357826"/>
            <a:ext cx="928694" cy="785818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TextBox 32"/>
          <p:cNvSpPr txBox="1"/>
          <p:nvPr/>
        </p:nvSpPr>
        <p:spPr>
          <a:xfrm>
            <a:off x="500034" y="6286520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Тише едешь – дальше будешь.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357167"/>
            <a:ext cx="8572560" cy="3243284"/>
          </a:xfrm>
        </p:spPr>
        <p:txBody>
          <a:bodyPr>
            <a:normAutofit fontScale="90000"/>
          </a:bodyPr>
          <a:lstStyle/>
          <a:p>
            <a:pPr algn="l">
              <a:lnSpc>
                <a:spcPct val="150000"/>
              </a:lnSpc>
            </a:pP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Собери пословицу</a:t>
            </a:r>
            <a:br>
              <a:rPr lang="ru-RU" sz="27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27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Где ум,                                              </a:t>
            </a:r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что можно сделать сегодня.</a:t>
            </a:r>
            <a:b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 страха                                           </a:t>
            </a:r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есть доля правды.</a:t>
            </a:r>
            <a:b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Кто вчера солгал,                           </a:t>
            </a:r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тень страшит.</a:t>
            </a:r>
            <a:b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Мир освещается солнцем,            </a:t>
            </a:r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там и толк.</a:t>
            </a:r>
            <a:b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Робкого                                             </a:t>
            </a:r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тому и завтра не поверят.</a:t>
            </a:r>
            <a:b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 откладывай на завтра  то,       </a:t>
            </a:r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 человек  знанием.</a:t>
            </a:r>
            <a:b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каждой шутке                               </a:t>
            </a:r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глаза велики.</a:t>
            </a:r>
            <a:br>
              <a:rPr lang="ru-RU" sz="27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428604"/>
            <a:ext cx="8643998" cy="5572163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* Подбери  пословицу к сказке 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«Гуси – лебеди» :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1) Друзья познаются в беде.</a:t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2) Сам погибай, а товарища выручай.</a:t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3) По работе и награда.</a:t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«Каша из топора»: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Скупой платит дважды.</a:t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 Сивка Бурка»: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Наше счастье в наших руках.</a:t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«Лиса и журавль»: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аукнется, так и откликнется.</a:t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«Репка»: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Без труда не вытащишь и рыбку из пруда.</a:t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* Найди пословицу в тексте сказки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«Иван царевич и Серый волк»: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Взялся за гуж, не говори, что</a:t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не дюж.</a:t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«У страха глаза велики»: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 страха глаза велики.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357167"/>
            <a:ext cx="7772400" cy="857256"/>
          </a:xfrm>
          <a:solidFill>
            <a:srgbClr val="CCECFF"/>
          </a:solidFill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2909E7"/>
                </a:solidFill>
                <a:latin typeface="Times New Roman" pitchFamily="18" charset="0"/>
                <a:cs typeface="Times New Roman" pitchFamily="18" charset="0"/>
              </a:rPr>
              <a:t>Соедини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1428736"/>
            <a:ext cx="8715436" cy="5000660"/>
          </a:xfrm>
        </p:spPr>
        <p:txBody>
          <a:bodyPr>
            <a:normAutofit/>
          </a:bodyPr>
          <a:lstStyle/>
          <a:p>
            <a:pPr algn="l">
              <a:buFont typeface="Arial" charset="0"/>
              <a:buChar char="•"/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Прочитайте строфу. Сопоставьте название произведения и автора. Соедините стрелками.</a:t>
            </a: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1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«Детство»       «Мама, глянь-ка из окошка…»       «Зима»       «Встреча зимы»</a:t>
            </a:r>
          </a:p>
          <a:p>
            <a:pPr algn="l"/>
            <a:endParaRPr lang="ru-RU" sz="19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Белый снег, пушистый</a:t>
            </a:r>
          </a:p>
          <a:p>
            <a:pPr algn="l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В воздухе кружится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l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И на землю тихо </a:t>
            </a:r>
          </a:p>
          <a:p>
            <a:pPr algn="l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Падает, ложится.</a:t>
            </a:r>
          </a:p>
          <a:p>
            <a:pPr algn="l"/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1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А.А. Фет               И.З. Суриков                   И.С. Никитин                  Ф.И. Тютчев</a:t>
            </a:r>
          </a:p>
          <a:p>
            <a:pPr algn="l"/>
            <a:endParaRPr lang="ru-RU" sz="19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9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9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4786314" y="3000372"/>
            <a:ext cx="1143008" cy="50006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rot="5400000">
            <a:off x="2893207" y="5107793"/>
            <a:ext cx="571504" cy="50006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357166"/>
            <a:ext cx="8429684" cy="6143668"/>
          </a:xfrm>
        </p:spPr>
        <p:txBody>
          <a:bodyPr>
            <a:normAutofit/>
          </a:bodyPr>
          <a:lstStyle/>
          <a:p>
            <a:pPr algn="l"/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* Конкурс на лучшее выразительное чтение любого стихотворения (личное первенство, парами, по рядам).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* Анаграммы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* Викторины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* Кроссворды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* Ребусы 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* Загадки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404664"/>
            <a:ext cx="8208912" cy="936104"/>
          </a:xfrm>
          <a:prstGeom prst="rect">
            <a:avLst/>
          </a:prstGeom>
          <a:solidFill>
            <a:srgbClr val="CCEC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909E7"/>
                </a:solidFill>
                <a:latin typeface="Times New Roman" pitchFamily="18" charset="0"/>
                <a:cs typeface="Times New Roman" pitchFamily="18" charset="0"/>
              </a:rPr>
              <a:t>Конкурсы, игры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CCECFF"/>
          </a:solidFill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2909E7"/>
                </a:solidFill>
                <a:latin typeface="Times New Roman" pitchFamily="18" charset="0"/>
                <a:cs typeface="Times New Roman" pitchFamily="18" charset="0"/>
              </a:rPr>
              <a:t>Игра «Вставь словечко»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А.С. Пушкин «Сказка о мёртвой царевне и семи богатырях»</a:t>
            </a: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Вставьте нужные по смыслу слова:</a:t>
            </a:r>
          </a:p>
          <a:p>
            <a:pPr algn="l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Между тем царица злая,</a:t>
            </a:r>
          </a:p>
          <a:p>
            <a:pPr algn="l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 царевну                          ,</a:t>
            </a:r>
          </a:p>
          <a:p>
            <a:pPr algn="l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 могла её                             ,</a:t>
            </a:r>
          </a:p>
          <a:p>
            <a:pPr algn="l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 на зеркальце своё</a:t>
            </a:r>
          </a:p>
          <a:p>
            <a:pPr algn="l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Долго                     и                        ,</a:t>
            </a:r>
          </a:p>
          <a:p>
            <a:pPr algn="l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Наконец об нём                      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00760" y="2214554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714612" y="3714752"/>
            <a:ext cx="1857388" cy="4616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вспоминая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786050" y="4214818"/>
            <a:ext cx="1857388" cy="4616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простить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28794" y="5000636"/>
            <a:ext cx="1357322" cy="4616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дулась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71868" y="5000636"/>
            <a:ext cx="1643074" cy="4616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сердилась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71802" y="5500702"/>
            <a:ext cx="1643074" cy="4616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хватилась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548680"/>
            <a:ext cx="8496944" cy="5760639"/>
          </a:xfrm>
        </p:spPr>
        <p:txBody>
          <a:bodyPr>
            <a:normAutofit/>
          </a:bodyPr>
          <a:lstStyle/>
          <a:p>
            <a:pPr algn="l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Учитель читает стихотворение, намеренно не договаривая последнее слово в строке. Учащиеся самостоятельно подбирают рифму.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Д. Хармс «Очень страшная история»</a:t>
            </a:r>
            <a:b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Доедая с маслом булку, братья </a:t>
            </a:r>
            <a:r>
              <a:rPr lang="ru-RU" sz="24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шли по </a:t>
            </a:r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переулку.</a:t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Вдруг на них из закоулка пёс большой залаял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гулко.</a:t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Сказал младший: «Вот напасть, хочет он на нас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напасть.</a:t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Чтоб в беду нам не попасть, псу мы бросим булку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пасть.</a:t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Всё закончилось прекрасно. Братьям сразу стало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ясно.</a:t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Что на каждую прогулку надо брать с собою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булку.</a:t>
            </a:r>
            <a:b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endParaRPr lang="ru-RU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357167"/>
            <a:ext cx="7772400" cy="785818"/>
          </a:xfrm>
          <a:solidFill>
            <a:srgbClr val="CCECFF"/>
          </a:solidFill>
        </p:spPr>
        <p:txBody>
          <a:bodyPr>
            <a:normAutofit fontScale="90000"/>
          </a:bodyPr>
          <a:lstStyle/>
          <a:p>
            <a:br>
              <a:rPr lang="ru-RU" b="1" dirty="0">
                <a:solidFill>
                  <a:srgbClr val="2909E7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rgbClr val="2909E7"/>
                </a:solidFill>
                <a:latin typeface="Times New Roman" pitchFamily="18" charset="0"/>
                <a:cs typeface="Times New Roman" pitchFamily="18" charset="0"/>
              </a:rPr>
              <a:t>Игра «Восстанови строки»</a:t>
            </a:r>
            <a:b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700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1340768"/>
            <a:ext cx="8429684" cy="4298032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А.С. Пушкин «Сказка  о царе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Салтане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</a:p>
          <a:p>
            <a:pPr algn="l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Мимо города большого.</a:t>
            </a:r>
          </a:p>
          <a:p>
            <a:pPr algn="l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Он бежит себе в волнах</a:t>
            </a:r>
          </a:p>
          <a:p>
            <a:pPr algn="l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Пушки с пристани палят,</a:t>
            </a:r>
          </a:p>
          <a:p>
            <a:pPr algn="l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Ветер по морю гуляет</a:t>
            </a:r>
          </a:p>
          <a:p>
            <a:pPr algn="l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Мимо острова крутого,</a:t>
            </a:r>
          </a:p>
          <a:p>
            <a:pPr algn="l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И кораблик подгоняет;</a:t>
            </a:r>
          </a:p>
          <a:p>
            <a:pPr algn="l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Кораблю пристать велят.</a:t>
            </a:r>
          </a:p>
          <a:p>
            <a:pPr algn="l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На поднятых парусах</a:t>
            </a:r>
          </a:p>
          <a:p>
            <a:pPr algn="l"/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1844824"/>
            <a:ext cx="324700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2276872"/>
            <a:ext cx="324700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2780928"/>
            <a:ext cx="324700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4077072"/>
            <a:ext cx="324700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3645024"/>
            <a:ext cx="324700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3212976"/>
            <a:ext cx="324700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4509120"/>
            <a:ext cx="324700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8596" y="4929198"/>
            <a:ext cx="324700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357167"/>
            <a:ext cx="7772400" cy="928694"/>
          </a:xfrm>
          <a:solidFill>
            <a:srgbClr val="CCECFF"/>
          </a:solidFill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2909E7"/>
                </a:solidFill>
                <a:latin typeface="Times New Roman" pitchFamily="18" charset="0"/>
                <a:cs typeface="Times New Roman" pitchFamily="18" charset="0"/>
              </a:rPr>
              <a:t>Творческий пересказ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484784"/>
            <a:ext cx="8574270" cy="5184576"/>
          </a:xfrm>
        </p:spPr>
        <p:txBody>
          <a:bodyPr>
            <a:normAutofit lnSpcReduction="10000"/>
          </a:bodyPr>
          <a:lstStyle/>
          <a:p>
            <a:pPr algn="l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Расскажи о произошедших событиях в рассказах К.Г. Паустовского от имени кота «Кот – ворюга», от имени сковороды «Барсучий нос».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*          Измени сюжет: «А что было бы, если …»</a:t>
            </a:r>
          </a:p>
          <a:p>
            <a:pPr algn="l"/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AutoNum type="arabicParenR"/>
            </a:pP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AutoNum type="arabicParenR"/>
            </a:pP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AutoNum type="arabicParenR"/>
            </a:pP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Скрипка, ручей, щепка, музыка, медведь .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(В. Бианки «Музыкант»)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AutoNum type="arabicParenR"/>
            </a:pP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Старик, мыши, клевер, корова.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(В. Бианки «Сова»)</a:t>
            </a:r>
          </a:p>
          <a:p>
            <a:pPr marL="457200" indent="-457200" algn="l">
              <a:buAutoNum type="arabicParenR"/>
            </a:pP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Хозяйка, стрекоза, Алёша, утята.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(Б. Житков «Храбрый утёнок»)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3356992"/>
            <a:ext cx="7848872" cy="1008112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2909E7"/>
                </a:solidFill>
                <a:latin typeface="Times New Roman" pitchFamily="18" charset="0"/>
                <a:cs typeface="Times New Roman" pitchFamily="18" charset="0"/>
              </a:rPr>
              <a:t>По опорным словам отгадай название рассказа и его автора</a:t>
            </a:r>
            <a:endParaRPr lang="ru-RU" sz="3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500042"/>
            <a:ext cx="8501122" cy="5138758"/>
          </a:xfrm>
        </p:spPr>
        <p:txBody>
          <a:bodyPr/>
          <a:lstStyle/>
          <a:p>
            <a:pPr marL="457200" indent="-457200" algn="l">
              <a:buFont typeface="Arial" charset="0"/>
              <a:buChar char="•"/>
            </a:pP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charset="0"/>
              <a:buChar char="•"/>
            </a:pP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Arial" charset="0"/>
              <a:buChar char="•"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Даны вперемешку слова из нескольких названий</a:t>
            </a:r>
          </a:p>
          <a:p>
            <a:pPr marL="457200" indent="-457200" algn="l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произведений. Вспомните и скажите эти названия.</a:t>
            </a:r>
          </a:p>
          <a:p>
            <a:pPr marL="457200" indent="-457200" algn="l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Щенок, утята, рассказ, храбрый, </a:t>
            </a:r>
            <a:r>
              <a:rPr lang="ru-RU" sz="24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кошкин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ребята,</a:t>
            </a:r>
          </a:p>
          <a:p>
            <a:pPr marL="457200" indent="-457200" algn="l"/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страшный, утёнок.</a:t>
            </a:r>
          </a:p>
          <a:p>
            <a:pPr marL="457200" indent="-457200" algn="l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(«Кошкин щенок», «Ребята и утята», «Страшный рассказ»,</a:t>
            </a:r>
          </a:p>
          <a:p>
            <a:pPr marL="457200" indent="-457200" algn="l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«Храбрый утёнок)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А кто авторы этих произведений?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357166"/>
            <a:ext cx="8072494" cy="785818"/>
          </a:xfrm>
          <a:prstGeom prst="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ctr"/>
            <a:r>
              <a:rPr lang="ru-RU" sz="3200" b="1" dirty="0">
                <a:solidFill>
                  <a:srgbClr val="2909E7"/>
                </a:solidFill>
                <a:latin typeface="Times New Roman" pitchFamily="18" charset="0"/>
                <a:cs typeface="Times New Roman" pitchFamily="18" charset="0"/>
              </a:rPr>
              <a:t>Игра «Путаница»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42853"/>
            <a:ext cx="7772400" cy="714380"/>
          </a:xfrm>
          <a:solidFill>
            <a:srgbClr val="CCECFF"/>
          </a:solidFill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2909E7"/>
                </a:solidFill>
                <a:latin typeface="Times New Roman" pitchFamily="18" charset="0"/>
                <a:cs typeface="Times New Roman" pitchFamily="18" charset="0"/>
              </a:rPr>
              <a:t>Сочиняем сами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1000108"/>
            <a:ext cx="8501122" cy="5643602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* Игра «Буриме»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Продолжи стихотворную строку.</a:t>
            </a:r>
          </a:p>
          <a:p>
            <a:pPr algn="l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Что такое осень?</a:t>
            </a:r>
          </a:p>
          <a:p>
            <a:pPr algn="l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 деревьев спросим.</a:t>
            </a:r>
          </a:p>
          <a:p>
            <a:pPr algn="l"/>
            <a:r>
              <a:rPr lang="ru-RU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Осень – это листопад.</a:t>
            </a:r>
          </a:p>
          <a:p>
            <a:pPr algn="l"/>
            <a:r>
              <a:rPr lang="ru-RU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Листья падают, летят. 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Полдороги, </a:t>
            </a:r>
          </a:p>
          <a:p>
            <a:pPr algn="l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Полпути</a:t>
            </a:r>
          </a:p>
          <a:p>
            <a:pPr algn="l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Мы уже смогли пройти.</a:t>
            </a:r>
          </a:p>
          <a:p>
            <a:pPr algn="l"/>
            <a:r>
              <a:rPr lang="ru-RU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А теперь отдохнём,</a:t>
            </a:r>
          </a:p>
          <a:p>
            <a:pPr algn="l"/>
            <a:r>
              <a:rPr lang="ru-RU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Дружно спляшем и споём. 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43306" y="3214686"/>
            <a:ext cx="4929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(Коровина Дарья, 3 класс)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4143372" y="5786454"/>
            <a:ext cx="5214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(Лисицына Алёна, 3 класс)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 b="3194"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57018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57158" y="2285992"/>
            <a:ext cx="81439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>
                <a:latin typeface="Times New Roman" pitchFamily="18" charset="0"/>
                <a:cs typeface="Times New Roman" pitchFamily="18" charset="0"/>
              </a:rPr>
              <a:t> 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796</TotalTime>
  <Words>1001</Words>
  <Application>Microsoft Office PowerPoint</Application>
  <PresentationFormat>Экран (4:3)</PresentationFormat>
  <Paragraphs>154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Тема Office</vt:lpstr>
      <vt:lpstr>Презентация PowerPoint</vt:lpstr>
      <vt:lpstr>Настрой на работу</vt:lpstr>
      <vt:lpstr>«Слова спрятались»</vt:lpstr>
      <vt:lpstr>«Кубик Блума»</vt:lpstr>
      <vt:lpstr>Работа с пословицами</vt:lpstr>
      <vt:lpstr>        * Собери пословицу  Где ум,                                              что можно сделать сегодня. У страха                                           есть доля правды. Кто вчера солгал,                           и тень страшит. Мир освещается солнцем,            там и толк. Робкого                                             тому и завтра не поверят. Не откладывай на завтра  то,       а человек  знанием. В каждой шутке                               глаза велики.    </vt:lpstr>
      <vt:lpstr>* Подбери  пословицу к сказке  «Гуси – лебеди» : 1) Друзья познаются в беде.                                 2) Сам погибай, а товарища выручай.                                 3) По работе и награда. «Каша из топора»: Скупой платит дважды. « Сивка Бурка»: Наше счастье в наших руках. «Лиса и журавль»: Как аукнется, так и откликнется. «Репка»: Без труда не вытащишь и рыбку из пруда.  * Найди пословицу в тексте сказки «Иван царевич и Серый волк»: Взялся за гуж, не говори, что                                                            не дюж. «У страха глаза велики»: У страха глаза велики.</vt:lpstr>
      <vt:lpstr>Соедини</vt:lpstr>
      <vt:lpstr>  * Конкурс на лучшее выразительное чтение любого стихотворения (личное первенство, парами, по рядам).  * Анаграммы  * Викторины  * Кроссворды  * Ребусы   * Загадки </vt:lpstr>
      <vt:lpstr>Игра «Вставь словечко»</vt:lpstr>
      <vt:lpstr>Учитель читает стихотворение, намеренно не договаривая последнее слово в строке. Учащиеся самостоятельно подбирают рифму.                      Д. Хармс «Очень страшная история» Доедая с маслом булку, братья шли по переулку. Вдруг на них из закоулка пёс большой залаял гулко. Сказал младший: «Вот напасть, хочет он на нас напасть. Чтоб в беду нам не попасть, псу мы бросим булку в пасть. Всё закончилось прекрасно. Братьям сразу стало ясно. Что на каждую прогулку надо брать с собою булку.  </vt:lpstr>
      <vt:lpstr>  Игра «Восстанови строки» </vt:lpstr>
      <vt:lpstr>Творческий пересказ</vt:lpstr>
      <vt:lpstr>Презентация PowerPoint</vt:lpstr>
      <vt:lpstr>Сочиняем сами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Никита Краснов</cp:lastModifiedBy>
  <cp:revision>81</cp:revision>
  <dcterms:created xsi:type="dcterms:W3CDTF">2017-10-28T14:04:47Z</dcterms:created>
  <dcterms:modified xsi:type="dcterms:W3CDTF">2022-08-25T17:38:20Z</dcterms:modified>
</cp:coreProperties>
</file>