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7" r:id="rId2"/>
    <p:sldId id="270" r:id="rId3"/>
    <p:sldId id="271" r:id="rId4"/>
    <p:sldId id="272" r:id="rId5"/>
    <p:sldId id="274" r:id="rId6"/>
    <p:sldId id="275" r:id="rId7"/>
    <p:sldId id="279" r:id="rId8"/>
    <p:sldId id="277" r:id="rId9"/>
    <p:sldId id="278" r:id="rId10"/>
    <p:sldId id="276" r:id="rId11"/>
    <p:sldId id="280" r:id="rId12"/>
    <p:sldId id="281" r:id="rId13"/>
    <p:sldId id="282" r:id="rId14"/>
    <p:sldId id="283" r:id="rId15"/>
    <p:sldId id="268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237" autoAdjust="0"/>
    <p:restoredTop sz="94660"/>
  </p:normalViewPr>
  <p:slideViewPr>
    <p:cSldViewPr snapToGrid="0">
      <p:cViewPr varScale="1">
        <p:scale>
          <a:sx n="90" d="100"/>
          <a:sy n="90" d="100"/>
        </p:scale>
        <p:origin x="-654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58129" y="434162"/>
            <a:ext cx="11075745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963168" y="1820206"/>
            <a:ext cx="103632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963168" y="3685032"/>
            <a:ext cx="103632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47723F-4D72-47F7-B599-F8D1B6D7B111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72E3B0-DD75-4904-8674-C0F68348B9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0560" y="530352"/>
            <a:ext cx="1091184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47723F-4D72-47F7-B599-F8D1B6D7B111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72E3B0-DD75-4904-8674-C0F68348B9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58129" y="434163"/>
            <a:ext cx="11075745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4459" y="4928616"/>
            <a:ext cx="1091184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4459" y="5624484"/>
            <a:ext cx="1091184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47723F-4D72-47F7-B599-F8D1B6D7B111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72E3B0-DD75-4904-8674-C0F68348B9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3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340480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47723F-4D72-47F7-B599-F8D1B6D7B111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72E3B0-DD75-4904-8674-C0F68348B9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9632" y="579438"/>
            <a:ext cx="524256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202892" y="579438"/>
            <a:ext cx="524256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80963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20289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47723F-4D72-47F7-B599-F8D1B6D7B111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72E3B0-DD75-4904-8674-C0F68348B9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47723F-4D72-47F7-B599-F8D1B6D7B111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72E3B0-DD75-4904-8674-C0F68348B9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47723F-4D72-47F7-B599-F8D1B6D7B111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72E3B0-DD75-4904-8674-C0F68348B9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85045" y="533400"/>
            <a:ext cx="39624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7385129" y="1447802"/>
            <a:ext cx="39624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015163" y="930144"/>
            <a:ext cx="6168212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47723F-4D72-47F7-B599-F8D1B6D7B111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72E3B0-DD75-4904-8674-C0F68348B9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8534401" y="434162"/>
            <a:ext cx="3099473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012056"/>
            <a:ext cx="109728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8616949" y="533400"/>
            <a:ext cx="298704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47723F-4D72-47F7-B599-F8D1B6D7B111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72E3B0-DD75-4904-8674-C0F68348B90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61973" y="435768"/>
            <a:ext cx="7900416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70560" y="530352"/>
            <a:ext cx="1091184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47723F-4D72-47F7-B599-F8D1B6D7B111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72E3B0-DD75-4904-8674-C0F68348B9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533405"/>
            <a:ext cx="26416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11200" y="533403"/>
            <a:ext cx="79248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47723F-4D72-47F7-B599-F8D1B6D7B111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72E3B0-DD75-4904-8674-C0F68348B9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8129" y="434162"/>
            <a:ext cx="11075745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670560" y="4985590"/>
            <a:ext cx="1091184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670560" y="530352"/>
            <a:ext cx="1091184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5035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4647723F-4D72-47F7-B599-F8D1B6D7B111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8083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1131104" y="6111876"/>
            <a:ext cx="609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4772E3B0-DD75-4904-8674-C0F68348B90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738647"/>
            <a:ext cx="9144000" cy="2498502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/>
              <a:t>«</a:t>
            </a:r>
            <a:r>
              <a:rPr lang="ru-RU" sz="4000" dirty="0" err="1" smtClean="0"/>
              <a:t>Тьюторское</a:t>
            </a:r>
            <a:r>
              <a:rPr lang="ru-RU" sz="4000" dirty="0" smtClean="0"/>
              <a:t> сопровождение в образовательной организации»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63980" y="4732640"/>
            <a:ext cx="4568275" cy="1966551"/>
          </a:xfrm>
        </p:spPr>
        <p:txBody>
          <a:bodyPr/>
          <a:lstStyle/>
          <a:p>
            <a:pPr lvl="0" algn="just">
              <a:lnSpc>
                <a:spcPct val="107000"/>
              </a:lnSpc>
              <a:buClr>
                <a:srgbClr val="5B9BD5">
                  <a:lumMod val="75000"/>
                </a:srgbClr>
              </a:buClr>
              <a:defRPr/>
            </a:pPr>
            <a:r>
              <a:rPr lang="ru-RU" sz="18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Выполнила:   Федосеева Елла Иосифовна </a:t>
            </a:r>
            <a:endParaRPr lang="ru-RU" sz="18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7000"/>
              </a:lnSpc>
              <a:buClr>
                <a:srgbClr val="5B9BD5">
                  <a:lumMod val="75000"/>
                </a:srgbClr>
              </a:buClr>
              <a:defRPr/>
            </a:pPr>
            <a:r>
              <a:rPr lang="ru-RU" sz="18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</a:t>
            </a:r>
            <a:r>
              <a:rPr lang="ru-RU" sz="1800" dirty="0" err="1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тъютор</a:t>
            </a:r>
            <a:endParaRPr lang="ru-RU" sz="1800" dirty="0" smtClean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7000"/>
              </a:lnSpc>
              <a:buClr>
                <a:srgbClr val="5B9BD5">
                  <a:lumMod val="75000"/>
                </a:srgbClr>
              </a:buClr>
              <a:defRPr/>
            </a:pPr>
            <a:r>
              <a:rPr lang="ru-RU" sz="1800" dirty="0">
                <a:solidFill>
                  <a:prstClr val="black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prstClr val="black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                        МБОУСОШ № 4  г. Советский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060621" y="681644"/>
            <a:ext cx="757277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prstClr val="black"/>
                </a:solidFill>
              </a:rPr>
              <a:t>Муниципальное бюджетное общеобразовательное учреждение</a:t>
            </a:r>
            <a:br>
              <a:rPr lang="ru-RU" b="1" dirty="0">
                <a:solidFill>
                  <a:prstClr val="black"/>
                </a:solidFill>
              </a:rPr>
            </a:br>
            <a:r>
              <a:rPr lang="ru-RU" b="1" dirty="0">
                <a:solidFill>
                  <a:prstClr val="black"/>
                </a:solidFill>
              </a:rPr>
              <a:t> «Средняя общеобразовательная школа № 4 </a:t>
            </a:r>
            <a:r>
              <a:rPr lang="ru-RU" sz="1200" b="1" dirty="0">
                <a:solidFill>
                  <a:prstClr val="black"/>
                </a:solidFill>
              </a:rPr>
              <a:t>Г</a:t>
            </a:r>
            <a:r>
              <a:rPr lang="ru-RU" b="1" dirty="0">
                <a:solidFill>
                  <a:prstClr val="black"/>
                </a:solidFill>
              </a:rPr>
              <a:t>. Советский»</a:t>
            </a:r>
          </a:p>
        </p:txBody>
      </p:sp>
    </p:spTree>
    <p:extLst>
      <p:ext uri="{BB962C8B-B14F-4D97-AF65-F5344CB8AC3E}">
        <p14:creationId xmlns="" xmlns:p14="http://schemas.microsoft.com/office/powerpoint/2010/main" val="3888490947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1218" y="783364"/>
            <a:ext cx="10515600" cy="1853513"/>
          </a:xfrm>
        </p:spPr>
        <p:txBody>
          <a:bodyPr>
            <a:noAutofit/>
          </a:bodyPr>
          <a:lstStyle/>
          <a:p>
            <a:pPr algn="ctr"/>
            <a:r>
              <a:rPr lang="ru-RU" sz="4400" dirty="0">
                <a:solidFill>
                  <a:srgbClr val="C00000"/>
                </a:solidFill>
                <a:ea typeface="Times New Roman" panose="02020603050405020304" pitchFamily="18" charset="0"/>
              </a:rPr>
              <a:t>Проблема</a:t>
            </a:r>
            <a:r>
              <a:rPr lang="ru-RU" dirty="0">
                <a:solidFill>
                  <a:srgbClr val="C00000"/>
                </a:solidFill>
                <a:ea typeface="Times New Roman" panose="02020603050405020304" pitchFamily="18" charset="0"/>
              </a:rPr>
              <a:t> - рост численности обучающихся с нарушениями </a:t>
            </a:r>
            <a:r>
              <a:rPr lang="ru-RU" dirty="0" smtClean="0">
                <a:solidFill>
                  <a:srgbClr val="C00000"/>
                </a:solidFill>
                <a:ea typeface="Times New Roman" panose="02020603050405020304" pitchFamily="18" charset="0"/>
              </a:rPr>
              <a:t>интеллекта, сложными дефектами и </a:t>
            </a:r>
            <a:r>
              <a:rPr lang="ru-RU" dirty="0" smtClean="0">
                <a:solidFill>
                  <a:srgbClr val="C00000"/>
                </a:solidFill>
              </a:rPr>
              <a:t>с расстройствами аутистического спектра (</a:t>
            </a:r>
            <a:r>
              <a:rPr lang="ru-RU" dirty="0" smtClean="0">
                <a:solidFill>
                  <a:srgbClr val="C00000"/>
                </a:solidFill>
                <a:ea typeface="Times New Roman" panose="02020603050405020304" pitchFamily="18" charset="0"/>
              </a:rPr>
              <a:t>РАС). 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4662" y="2986601"/>
            <a:ext cx="10515600" cy="3731741"/>
          </a:xfrm>
        </p:spPr>
        <p:txBody>
          <a:bodyPr>
            <a:normAutofit/>
          </a:bodyPr>
          <a:lstStyle/>
          <a:p>
            <a:pPr lvl="0" algn="ctr" defTabSz="457200">
              <a:lnSpc>
                <a:spcPct val="100000"/>
              </a:lnSpc>
              <a:buClr>
                <a:srgbClr val="A53010"/>
              </a:buClr>
            </a:pPr>
            <a:r>
              <a:rPr lang="ru-RU" sz="4800" dirty="0">
                <a:solidFill>
                  <a:prstClr val="black">
                    <a:lumMod val="65000"/>
                    <a:lumOff val="35000"/>
                  </a:prstClr>
                </a:solidFill>
                <a:latin typeface="Century Gothic"/>
              </a:rPr>
              <a:t>МБОУСОШ № 4</a:t>
            </a:r>
          </a:p>
          <a:p>
            <a:pPr lvl="0" defTabSz="457200">
              <a:lnSpc>
                <a:spcPct val="100000"/>
              </a:lnSpc>
              <a:buClr>
                <a:srgbClr val="A53010"/>
              </a:buClr>
            </a:pPr>
            <a:r>
              <a:rPr lang="ru-RU" sz="3600" dirty="0">
                <a:solidFill>
                  <a:prstClr val="black">
                    <a:lumMod val="65000"/>
                    <a:lumOff val="35000"/>
                  </a:prstClr>
                </a:solidFill>
                <a:latin typeface="Century Gothic"/>
              </a:rPr>
              <a:t>Численность обучающихся с нарушениями интеллекта – 141.</a:t>
            </a:r>
          </a:p>
          <a:p>
            <a:pPr lvl="0" algn="just" defTabSz="457200">
              <a:lnSpc>
                <a:spcPct val="100000"/>
              </a:lnSpc>
              <a:buClr>
                <a:srgbClr val="A53010"/>
              </a:buClr>
            </a:pPr>
            <a:r>
              <a:rPr lang="ru-RU" sz="3600" dirty="0">
                <a:solidFill>
                  <a:prstClr val="black">
                    <a:lumMod val="65000"/>
                    <a:lumOff val="35000"/>
                  </a:prstClr>
                </a:solidFill>
                <a:latin typeface="Century Gothic"/>
              </a:rPr>
              <a:t>Численность обучающихся со сложными дефектами - </a:t>
            </a:r>
            <a:r>
              <a:rPr lang="ru-RU" sz="36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entury Gothic"/>
              </a:rPr>
              <a:t>14 </a:t>
            </a:r>
            <a:r>
              <a:rPr lang="ru-RU" sz="3600" dirty="0">
                <a:solidFill>
                  <a:prstClr val="black">
                    <a:lumMod val="65000"/>
                    <a:lumOff val="35000"/>
                  </a:prstClr>
                </a:solidFill>
                <a:latin typeface="Century Gothic"/>
              </a:rPr>
              <a:t>, что составляет </a:t>
            </a:r>
            <a:r>
              <a:rPr lang="ru-RU" sz="36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Century Gothic"/>
              </a:rPr>
              <a:t>10%</a:t>
            </a:r>
            <a:endParaRPr lang="ru-RU" sz="3600" dirty="0">
              <a:solidFill>
                <a:prstClr val="black">
                  <a:lumMod val="65000"/>
                  <a:lumOff val="35000"/>
                </a:prstClr>
              </a:solidFill>
              <a:latin typeface="Century Gothic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290395915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457203"/>
            <a:ext cx="10515600" cy="60682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Создание ресурсного  класса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1230284"/>
            <a:ext cx="10515600" cy="4859367"/>
          </a:xfrm>
        </p:spPr>
        <p:txBody>
          <a:bodyPr/>
          <a:lstStyle/>
          <a:p>
            <a:r>
              <a:rPr lang="ru-RU" sz="2400" dirty="0" smtClean="0"/>
              <a:t>Ресурсный класс — это отдельное помещение (класс, кабинет) в общеобразовательной школе, в котором дети с ограниченными возможностями здоровья могут получить дополнительную поддержку необходимых специалистов</a:t>
            </a:r>
            <a:r>
              <a:rPr lang="ru-RU" dirty="0" smtClean="0"/>
              <a:t>.</a:t>
            </a:r>
          </a:p>
        </p:txBody>
      </p:sp>
      <p:pic>
        <p:nvPicPr>
          <p:cNvPr id="1026" name="Picture 2" descr="C:\Users\марина\Desktop\1г\0-02-05-21c478f668613f3fdddecd29bbe78d58415c1daefb3e417fa6ba060d0ad96f33_26038ea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55126" y="2859579"/>
            <a:ext cx="3507971" cy="34414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705214766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308920"/>
            <a:ext cx="10515600" cy="771735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Появление новой </a:t>
            </a:r>
            <a:r>
              <a:rPr lang="ru-RU" dirty="0" err="1" smtClean="0">
                <a:solidFill>
                  <a:srgbClr val="FF0000"/>
                </a:solidFill>
              </a:rPr>
              <a:t>профессии-тьютор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906276" y="2395998"/>
            <a:ext cx="6433475" cy="4172989"/>
          </a:xfrm>
        </p:spPr>
        <p:txBody>
          <a:bodyPr>
            <a:noAutofit/>
          </a:bodyPr>
          <a:lstStyle/>
          <a:p>
            <a:r>
              <a:rPr lang="ru-RU" sz="3200" b="1" dirty="0" err="1" smtClean="0"/>
              <a:t>Тьютор</a:t>
            </a:r>
            <a:r>
              <a:rPr lang="ru-RU" sz="3200" b="1" dirty="0" smtClean="0"/>
              <a:t> </a:t>
            </a:r>
            <a:r>
              <a:rPr lang="ru-RU" sz="3200" b="1" dirty="0" smtClean="0"/>
              <a:t>– </a:t>
            </a:r>
            <a:r>
              <a:rPr lang="ru-RU" sz="3200" b="1" dirty="0" smtClean="0"/>
              <a:t>это</a:t>
            </a:r>
            <a:r>
              <a:rPr lang="ru-RU" sz="3200" b="1" dirty="0" smtClean="0"/>
              <a:t>:</a:t>
            </a:r>
          </a:p>
          <a:p>
            <a:endParaRPr lang="ru-RU" sz="3200" b="1" dirty="0" smtClean="0"/>
          </a:p>
          <a:p>
            <a:r>
              <a:rPr lang="ru-RU" sz="3200" b="1" dirty="0" smtClean="0"/>
              <a:t>· </a:t>
            </a:r>
            <a:r>
              <a:rPr lang="ru-RU" sz="3200" b="1" dirty="0" smtClean="0"/>
              <a:t>наставник</a:t>
            </a:r>
            <a:endParaRPr lang="ru-RU" sz="3200" b="1" dirty="0" smtClean="0"/>
          </a:p>
          <a:p>
            <a:r>
              <a:rPr lang="ru-RU" sz="3200" b="1" dirty="0" smtClean="0"/>
              <a:t>· </a:t>
            </a:r>
            <a:r>
              <a:rPr lang="ru-RU" sz="3200" b="1" dirty="0" smtClean="0"/>
              <a:t>п</a:t>
            </a:r>
            <a:r>
              <a:rPr lang="ru-RU" sz="3200" b="1" dirty="0" smtClean="0"/>
              <a:t>осредник</a:t>
            </a:r>
            <a:endParaRPr lang="ru-RU" sz="3200" b="1" dirty="0" smtClean="0"/>
          </a:p>
          <a:p>
            <a:r>
              <a:rPr lang="ru-RU" sz="3200" b="1" dirty="0" smtClean="0"/>
              <a:t>· </a:t>
            </a:r>
            <a:r>
              <a:rPr lang="ru-RU" sz="3200" b="1" dirty="0" smtClean="0"/>
              <a:t>человек</a:t>
            </a:r>
            <a:r>
              <a:rPr lang="ru-RU" sz="3200" b="1" dirty="0" smtClean="0"/>
              <a:t>, который научит самостоятельно решать </a:t>
            </a:r>
            <a:r>
              <a:rPr lang="ru-RU" sz="3200" b="1" dirty="0" smtClean="0"/>
              <a:t>проблемы</a:t>
            </a:r>
            <a:endParaRPr lang="ru-RU" sz="3200" b="1" dirty="0" smtClean="0"/>
          </a:p>
          <a:p>
            <a:r>
              <a:rPr lang="ru-RU" sz="2800" dirty="0" smtClean="0"/>
              <a:t> 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31521" y="1197033"/>
            <a:ext cx="10706792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Безусловно, детей с ограниченными возможностями здоровья нужно </a:t>
            </a:r>
            <a:r>
              <a:rPr lang="ru-RU" sz="2400" dirty="0" smtClean="0"/>
              <a:t>курировать, и </a:t>
            </a:r>
            <a:r>
              <a:rPr lang="ru-RU" sz="2400" dirty="0" smtClean="0"/>
              <a:t>эту функцию часто выполняют </a:t>
            </a:r>
            <a:r>
              <a:rPr lang="ru-RU" sz="2400" dirty="0" err="1" smtClean="0"/>
              <a:t>тьюторы</a:t>
            </a:r>
            <a:r>
              <a:rPr lang="ru-RU" sz="2400" dirty="0" smtClean="0"/>
              <a:t>.</a:t>
            </a:r>
          </a:p>
          <a:p>
            <a:endParaRPr lang="ru-RU" sz="2000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2050" name="Picture 2" descr="C:\Users\марина\Desktop\1г\IMG-0b200fa62bd5c4838391ce49aba9c1c5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30589" y="2194560"/>
            <a:ext cx="3680114" cy="423949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09945337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543698"/>
            <a:ext cx="10515600" cy="58683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Цели и задачи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1230284"/>
            <a:ext cx="6812957" cy="5087390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Цель – </a:t>
            </a:r>
            <a:r>
              <a:rPr lang="ru-RU" sz="2400" dirty="0" smtClean="0"/>
              <a:t>помощь в организации условий для успешного обучения, а также социализации ребёнка </a:t>
            </a:r>
            <a:r>
              <a:rPr lang="ru-RU" sz="2400" dirty="0" smtClean="0"/>
              <a:t>с расстройствами аутистического спектра (РАС) </a:t>
            </a:r>
            <a:r>
              <a:rPr lang="ru-RU" sz="2400" dirty="0" smtClean="0"/>
              <a:t>и максимального раскрытия его возможностей</a:t>
            </a:r>
            <a:r>
              <a:rPr lang="ru-RU" sz="2400" b="1" dirty="0" smtClean="0"/>
              <a:t>.</a:t>
            </a:r>
          </a:p>
          <a:p>
            <a:r>
              <a:rPr lang="ru-RU" sz="2400" b="1" dirty="0" smtClean="0"/>
              <a:t> </a:t>
            </a:r>
          </a:p>
          <a:p>
            <a:r>
              <a:rPr lang="ru-RU" sz="2400" b="1" dirty="0" smtClean="0"/>
              <a:t>Задачи</a:t>
            </a:r>
            <a:r>
              <a:rPr lang="ru-RU" sz="2400" dirty="0" smtClean="0"/>
              <a:t> деятельности </a:t>
            </a:r>
            <a:r>
              <a:rPr lang="ru-RU" sz="2400" dirty="0" err="1" smtClean="0"/>
              <a:t>тьютора</a:t>
            </a:r>
            <a:r>
              <a:rPr lang="ru-RU" sz="2400" dirty="0" smtClean="0"/>
              <a:t>: </a:t>
            </a:r>
          </a:p>
          <a:p>
            <a:r>
              <a:rPr lang="ru-RU" sz="2400" dirty="0" smtClean="0"/>
              <a:t> сопровождать ребёнка </a:t>
            </a:r>
            <a:r>
              <a:rPr lang="ru-RU" sz="2400" dirty="0" smtClean="0"/>
              <a:t> на групповых </a:t>
            </a:r>
            <a:r>
              <a:rPr lang="ru-RU" sz="2400" dirty="0" smtClean="0"/>
              <a:t>занятиях в «ресурсном классе» </a:t>
            </a:r>
          </a:p>
          <a:p>
            <a:r>
              <a:rPr lang="ru-RU" sz="2400" dirty="0" smtClean="0"/>
              <a:t> осуществлять </a:t>
            </a:r>
            <a:r>
              <a:rPr lang="ru-RU" sz="2400" dirty="0" smtClean="0"/>
              <a:t>сопровождение </a:t>
            </a:r>
            <a:r>
              <a:rPr lang="ru-RU" sz="2400" dirty="0" smtClean="0"/>
              <a:t>ребёнка в режимных моментах школьной жизни </a:t>
            </a:r>
          </a:p>
          <a:p>
            <a:endParaRPr lang="ru-RU" sz="2400" dirty="0" smtClean="0"/>
          </a:p>
        </p:txBody>
      </p:sp>
      <p:pic>
        <p:nvPicPr>
          <p:cNvPr id="1026" name="Picture 2" descr="C:\Users\марина\Desktop\1г\IMG-4141851a441523c5084fd5a5a0c1ccab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82443" y="665018"/>
            <a:ext cx="4138007" cy="57690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240644436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2097" y="588579"/>
            <a:ext cx="10515600" cy="42557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Организационные моменты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72359" y="1113905"/>
            <a:ext cx="10475092" cy="862040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>Встречаю,  приветствую, провожаю в класс.</a:t>
            </a:r>
            <a:endParaRPr lang="ru-RU" sz="2800" dirty="0"/>
          </a:p>
        </p:txBody>
      </p:sp>
      <p:pic>
        <p:nvPicPr>
          <p:cNvPr id="3074" name="Picture 2" descr="C:\Users\марина\Desktop\1г\IMG-0f6091a1705a53b6c9dc95327d7df5ae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33556" y="1744717"/>
            <a:ext cx="4621877" cy="4439952"/>
          </a:xfrm>
          <a:prstGeom prst="rect">
            <a:avLst/>
          </a:prstGeom>
          <a:noFill/>
        </p:spPr>
      </p:pic>
      <p:pic>
        <p:nvPicPr>
          <p:cNvPr id="3075" name="Picture 3" descr="C:\Users\марина\Desktop\1г\IMG-6a2c20502c3480dff3112ae2a3387b98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63781" y="1762297"/>
            <a:ext cx="4555375" cy="4522123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631769"/>
            <a:ext cx="10515600" cy="766108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Функционал </a:t>
            </a:r>
            <a:r>
              <a:rPr lang="ru-RU" b="1" dirty="0" err="1" smtClean="0"/>
              <a:t>тьютора</a:t>
            </a:r>
            <a:r>
              <a:rPr lang="ru-RU" b="1" dirty="0" smtClean="0"/>
              <a:t> на уроке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382385"/>
            <a:ext cx="10515600" cy="510401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099" name="Picture 3" descr="C:\Users\марина\Desktop\1г\0-02-0a-c2d8fba03ec5bae5aade267838a35ae145a6944feb1003bfd0bbd4b77f980c62_ce559c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5020" y="1496291"/>
            <a:ext cx="3408218" cy="3991639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 rot="10800000" flipV="1">
            <a:off x="814647" y="5738183"/>
            <a:ext cx="6134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Помогаю    адаптировать   дидактический </a:t>
            </a:r>
            <a:r>
              <a:rPr lang="ru-RU" sz="2400" dirty="0" smtClean="0"/>
              <a:t>материал.</a:t>
            </a:r>
            <a:endParaRPr lang="ru-RU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6653048" y="5765545"/>
            <a:ext cx="410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Даю   </a:t>
            </a:r>
            <a:r>
              <a:rPr lang="ru-RU" sz="2800" dirty="0" smtClean="0"/>
              <a:t>подсказку.</a:t>
            </a:r>
            <a:endParaRPr lang="ru-RU" sz="2800" dirty="0"/>
          </a:p>
        </p:txBody>
      </p:sp>
      <p:pic>
        <p:nvPicPr>
          <p:cNvPr id="2050" name="Picture 2" descr="C:\Users\марина\Desktop\1г\0-02-0a-a72fe53735b03b9f4820daba8563290acd70cca9a2d2eb5bbd362891e6e9e5b3_b825429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9477" y="1512915"/>
            <a:ext cx="3164724" cy="3973485"/>
          </a:xfrm>
          <a:prstGeom prst="rect">
            <a:avLst/>
          </a:prstGeom>
          <a:noFill/>
        </p:spPr>
      </p:pic>
      <p:pic>
        <p:nvPicPr>
          <p:cNvPr id="2051" name="Picture 3" descr="C:\Users\марина\Desktop\1г\IMG-12fcbe76633f0321d432bc4366a64367-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88626" y="1479665"/>
            <a:ext cx="3308466" cy="4123112"/>
          </a:xfrm>
          <a:prstGeom prst="rect">
            <a:avLst/>
          </a:prstGeom>
          <a:noFill/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марина\Desktop\1г\IMG-5f5a15ae9e14ff6756f61f933b9d7bf9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1645" y="382385"/>
            <a:ext cx="3458094" cy="5087390"/>
          </a:xfrm>
          <a:prstGeom prst="rect">
            <a:avLst/>
          </a:prstGeom>
          <a:noFill/>
        </p:spPr>
      </p:pic>
      <p:pic>
        <p:nvPicPr>
          <p:cNvPr id="5123" name="Picture 3" descr="C:\Users\марина\Desktop\1г\IMG-338014ec1ef34b5e87d6815992585277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13114" y="509394"/>
            <a:ext cx="3137052" cy="493776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 rot="10800000" flipV="1">
            <a:off x="852539" y="5535083"/>
            <a:ext cx="52619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Внимательно слежу  за состоянием </a:t>
            </a:r>
            <a:r>
              <a:rPr lang="ru-RU" sz="2400" dirty="0" smtClean="0"/>
              <a:t>детей.</a:t>
            </a:r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5941278" y="5523131"/>
            <a:ext cx="50662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Направляю деятельность   </a:t>
            </a:r>
            <a:r>
              <a:rPr lang="ru-RU" sz="2400" dirty="0" smtClean="0"/>
              <a:t>ребёнка.</a:t>
            </a:r>
            <a:endParaRPr lang="ru-RU" sz="2400" dirty="0"/>
          </a:p>
        </p:txBody>
      </p:sp>
      <p:pic>
        <p:nvPicPr>
          <p:cNvPr id="3074" name="Picture 2" descr="C:\Users\марина\Desktop\1г\0-02-05-b3ccc478b5c28899d86169f32790d217bb5096eb098ad33fbc1e511b3ed762a9_9db256c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96550" y="427620"/>
            <a:ext cx="3225337" cy="5004263"/>
          </a:xfrm>
          <a:prstGeom prst="rect">
            <a:avLst/>
          </a:prstGeom>
          <a:noFill/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8177" y="503033"/>
            <a:ext cx="10515600" cy="450031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err="1" smtClean="0"/>
              <a:t>Тьютор</a:t>
            </a:r>
            <a:r>
              <a:rPr lang="ru-RU" dirty="0" smtClean="0"/>
              <a:t> на перемене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1702676"/>
            <a:ext cx="10515600" cy="4831127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146" name="Picture 2" descr="C:\Users\марина\Desktop\1г\0-02-0a-6c026d4c0f396724470a5f6d44cbea53934f4e074f3571b56ae7075595b34543_69240e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5130" y="1077944"/>
            <a:ext cx="4781250" cy="4141075"/>
          </a:xfrm>
          <a:prstGeom prst="rect">
            <a:avLst/>
          </a:prstGeom>
          <a:noFill/>
        </p:spPr>
      </p:pic>
      <p:pic>
        <p:nvPicPr>
          <p:cNvPr id="6147" name="Picture 3" descr="C:\Users\марина\Desktop\1г\IMG-0ff5ed49ee4172710cda0c2d1e8aefb3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01496" y="1116418"/>
            <a:ext cx="4212000" cy="414418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62777" y="5318212"/>
            <a:ext cx="54179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Работаю над навыками социального взаимодействия и </a:t>
            </a:r>
            <a:r>
              <a:rPr lang="ru-RU" sz="2400" dirty="0" smtClean="0"/>
              <a:t>коммуникации.</a:t>
            </a:r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6712773" y="5419899"/>
            <a:ext cx="4776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Помогаю взаимодействовать с </a:t>
            </a:r>
            <a:r>
              <a:rPr lang="ru-RU" sz="2400" dirty="0" smtClean="0"/>
              <a:t>одноклассниками.</a:t>
            </a:r>
            <a:endParaRPr lang="ru-RU" sz="2400" dirty="0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марина\Desktop\1г\IMG-1d2eddba69168e1cb1d925736bbb7083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6909" y="1353781"/>
            <a:ext cx="4472248" cy="5121165"/>
          </a:xfrm>
          <a:prstGeom prst="rect">
            <a:avLst/>
          </a:prstGeom>
          <a:noFill/>
        </p:spPr>
      </p:pic>
      <p:pic>
        <p:nvPicPr>
          <p:cNvPr id="7171" name="Picture 3" descr="C:\Users\марина\Desktop\1г\IMG-dd2dedd85ea361fc7852d0d67e99899f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66065" y="1395774"/>
            <a:ext cx="4422752" cy="5038277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78373" y="399393"/>
            <a:ext cx="1103586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 dirty="0" smtClean="0"/>
              <a:t>В столовой вкусно кормят нас</a:t>
            </a:r>
            <a:endParaRPr lang="ru-RU" sz="2400" dirty="0" smtClean="0"/>
          </a:p>
          <a:p>
            <a:pPr algn="ctr"/>
            <a:r>
              <a:rPr lang="ru-RU" sz="2400" i="1" dirty="0" smtClean="0"/>
              <a:t>И я приду туда сейчас</a:t>
            </a:r>
            <a:r>
              <a:rPr lang="ru-RU" i="1" dirty="0" smtClean="0"/>
              <a:t>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82565" y="304800"/>
            <a:ext cx="104998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Внеклассная работа</a:t>
            </a:r>
            <a:endParaRPr lang="ru-RU" sz="3600" b="1" dirty="0"/>
          </a:p>
        </p:txBody>
      </p:sp>
      <p:pic>
        <p:nvPicPr>
          <p:cNvPr id="4099" name="Picture 3" descr="C:\Users\марина\Desktop\1г\IMG-57dbd313ed52e2036252af486cbc22a3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7528" y="864523"/>
            <a:ext cx="5037512" cy="4788132"/>
          </a:xfrm>
          <a:prstGeom prst="rect">
            <a:avLst/>
          </a:prstGeom>
          <a:noFill/>
        </p:spPr>
      </p:pic>
      <p:pic>
        <p:nvPicPr>
          <p:cNvPr id="8" name="Picture 2" descr="C:\Users\марина\Desktop\1г\IMG-001fef4e5b56ca8751b54ec0d4011988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16189" y="855823"/>
            <a:ext cx="4331276" cy="488788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999460" y="5752214"/>
            <a:ext cx="47314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«</a:t>
            </a:r>
            <a:r>
              <a:rPr lang="ru-RU" sz="2800" dirty="0" smtClean="0"/>
              <a:t>День знаний</a:t>
            </a:r>
            <a:r>
              <a:rPr lang="ru-RU" sz="3200" dirty="0" smtClean="0"/>
              <a:t>»</a:t>
            </a:r>
            <a:endParaRPr lang="ru-RU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6741042" y="5723140"/>
            <a:ext cx="4805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Экскурсия</a:t>
            </a:r>
            <a:r>
              <a:rPr lang="ru-RU" sz="2800" dirty="0" smtClean="0"/>
              <a:t> «Золотая осень»</a:t>
            </a:r>
            <a:endParaRPr lang="ru-RU" sz="2800" dirty="0"/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3" name="Picture 3" descr="C:\Users\марина\Desktop\1г\0-02-05-8c1cd32ee8e6cb5a661aadaa118d4ae4f5fb20c8a9250d62f91487add2dd16f1_34ce9b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2016" y="580508"/>
            <a:ext cx="4006733" cy="5055522"/>
          </a:xfrm>
          <a:prstGeom prst="rect">
            <a:avLst/>
          </a:prstGeom>
          <a:noFill/>
        </p:spPr>
      </p:pic>
      <p:pic>
        <p:nvPicPr>
          <p:cNvPr id="5124" name="Picture 4" descr="C:\Users\марина\Desktop\1г\0-02-0a-b7cac660ec0d7037aa352db1147eac83e7548247bc50e0b226a374c39f036a96_caa61a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2132" y="731520"/>
            <a:ext cx="3192435" cy="4738256"/>
          </a:xfrm>
          <a:prstGeom prst="rect">
            <a:avLst/>
          </a:prstGeom>
          <a:noFill/>
        </p:spPr>
      </p:pic>
      <p:pic>
        <p:nvPicPr>
          <p:cNvPr id="5125" name="Picture 5" descr="C:\Users\марина\Desktop\1г\0-02-05-356bf6e9e74b100777ba872f5dfa986b39d5435f9bf0a808a7c35ea9b0b13058_6edd828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71258" y="465512"/>
            <a:ext cx="3276000" cy="5134028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04038" y="5741581"/>
            <a:ext cx="43380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Акция </a:t>
            </a:r>
            <a:r>
              <a:rPr lang="ru-RU" sz="2800" dirty="0" smtClean="0"/>
              <a:t>«</a:t>
            </a:r>
            <a:r>
              <a:rPr lang="ru-RU" sz="2400" dirty="0" smtClean="0"/>
              <a:t>Покормите птиц»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954772" y="5773480"/>
            <a:ext cx="30940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«Новый год»</a:t>
            </a:r>
            <a:endParaRPr lang="ru-RU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8580475" y="5762847"/>
            <a:ext cx="29983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«8 марта»</a:t>
            </a:r>
            <a:endParaRPr lang="ru-RU" sz="3200" dirty="0"/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85848" y="547868"/>
            <a:ext cx="7367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Работа с родителями</a:t>
            </a:r>
            <a:endParaRPr lang="ru-RU" sz="3200" dirty="0"/>
          </a:p>
        </p:txBody>
      </p:sp>
      <p:pic>
        <p:nvPicPr>
          <p:cNvPr id="10243" name="Picture 3" descr="C:\Users\марина\Desktop\1г\0-02-05-c754856d953839b3984de6007e71c7ef719fd88e302f5f64eeb6044ffe299837_4670c9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82691" y="1297171"/>
            <a:ext cx="4299112" cy="4834755"/>
          </a:xfrm>
          <a:prstGeom prst="rect">
            <a:avLst/>
          </a:prstGeom>
          <a:noFill/>
        </p:spPr>
      </p:pic>
      <p:pic>
        <p:nvPicPr>
          <p:cNvPr id="6146" name="Picture 2" descr="C:\Users\марина\Desktop\1г\0-02-05-144165d1bba690745fba90bc6137193145457567e198943b7e78ed2d467fd528_4466b6f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3657" y="1201479"/>
            <a:ext cx="4857534" cy="4900061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 rot="10800000" flipV="1">
            <a:off x="1525344" y="932612"/>
            <a:ext cx="9291143" cy="4431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«Ребёнок становится счастливым, как только ощущает к себе искреннюю и бескорыстную любовь». </a:t>
            </a:r>
            <a:endParaRPr kumimoji="0" lang="ru-RU" sz="4800" b="0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sz="36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( Ш</a:t>
            </a:r>
            <a:r>
              <a:rPr lang="ru-RU" sz="36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 А. </a:t>
            </a:r>
            <a:r>
              <a:rPr lang="ru-RU" sz="3600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Амонашвили</a:t>
            </a:r>
            <a:r>
              <a:rPr lang="ru-RU" sz="36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)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58202" y="1767683"/>
            <a:ext cx="8139693" cy="3301859"/>
          </a:xfrm>
          <a:extLst/>
        </p:spPr>
        <p:txBody>
          <a:bodyPr rtlCol="0">
            <a:prstTxWarp prst="textWave1">
              <a:avLst/>
            </a:prstTxWarp>
            <a:normAutofit fontScale="92500" lnSpcReduction="20000"/>
          </a:bodyPr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None/>
              <a:defRPr/>
            </a:pPr>
            <a:r>
              <a:rPr lang="ru-RU" sz="8800" b="1" dirty="0" smtClean="0">
                <a:ln cap="rnd">
                  <a:solidFill>
                    <a:schemeClr val="accent1"/>
                  </a:solidFill>
                  <a:bevel/>
                </a:ln>
                <a:solidFill>
                  <a:srgbClr val="FF0000"/>
                </a:solidFill>
              </a:rPr>
              <a:t>СПАСИБО</a:t>
            </a:r>
          </a:p>
          <a:p>
            <a:pPr marL="0" indent="0" algn="ctr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None/>
              <a:defRPr/>
            </a:pPr>
            <a:r>
              <a:rPr lang="ru-RU" sz="8800" b="1" dirty="0" smtClean="0">
                <a:ln cap="rnd">
                  <a:solidFill>
                    <a:schemeClr val="accent1"/>
                  </a:solidFill>
                  <a:bevel/>
                </a:ln>
                <a:solidFill>
                  <a:srgbClr val="FF0000"/>
                </a:solidFill>
              </a:rPr>
              <a:t>ЗА</a:t>
            </a:r>
          </a:p>
          <a:p>
            <a:pPr marL="0" indent="0" algn="ctr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None/>
              <a:defRPr/>
            </a:pPr>
            <a:r>
              <a:rPr lang="ru-RU" sz="8800" b="1" dirty="0" smtClean="0">
                <a:ln cap="rnd">
                  <a:solidFill>
                    <a:schemeClr val="accent1"/>
                  </a:solidFill>
                  <a:bevel/>
                </a:ln>
                <a:solidFill>
                  <a:srgbClr val="FF0000"/>
                </a:solidFill>
              </a:rPr>
              <a:t>ВНИМАНИЕ!</a:t>
            </a:r>
            <a:endParaRPr lang="ru-RU" sz="8800" b="1" dirty="0">
              <a:ln cap="rnd">
                <a:solidFill>
                  <a:schemeClr val="accent1"/>
                </a:solidFill>
                <a:bevel/>
              </a:ln>
              <a:solidFill>
                <a:srgbClr val="FF0000"/>
              </a:solidFill>
            </a:endParaRPr>
          </a:p>
        </p:txBody>
      </p:sp>
      <p:sp>
        <p:nvSpPr>
          <p:cNvPr id="32772" name="TextBox 3"/>
          <p:cNvSpPr txBox="1">
            <a:spLocks noChangeArrowheads="1"/>
          </p:cNvSpPr>
          <p:nvPr/>
        </p:nvSpPr>
        <p:spPr bwMode="auto">
          <a:xfrm>
            <a:off x="7599365" y="7802564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Rockwell" panose="020606030202050204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Rockwell" panose="020606030202050204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Rockwell" panose="020606030202050204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Rockwell" panose="020606030202050204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Rockwell" panose="02060603020205020403" pitchFamily="18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panose="02060603020205020403" pitchFamily="18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panose="02060603020205020403" pitchFamily="18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panose="02060603020205020403" pitchFamily="18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panose="02060603020205020403" pitchFamily="18" charset="0"/>
              </a:defRPr>
            </a:lvl9pPr>
          </a:lstStyle>
          <a:p>
            <a:endParaRPr lang="ru-RU">
              <a:solidFill>
                <a:prstClr val="black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93599633"/>
      </p:ext>
    </p:extLst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1485</TotalTime>
  <Words>254</Words>
  <Application>Microsoft Office PowerPoint</Application>
  <PresentationFormat>Произвольный</PresentationFormat>
  <Paragraphs>61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Аспект</vt:lpstr>
      <vt:lpstr>«Тьюторское сопровождение в образовательной организации»</vt:lpstr>
      <vt:lpstr>Проблема - рост численности обучающихся с нарушениями интеллекта, сложными дефектами и с расстройствами аутистического спектра (РАС). </vt:lpstr>
      <vt:lpstr>Создание ресурсного  класса</vt:lpstr>
      <vt:lpstr>Появление новой профессии-тьютор</vt:lpstr>
      <vt:lpstr>Цели и задачи</vt:lpstr>
      <vt:lpstr>Организационные моменты</vt:lpstr>
      <vt:lpstr>Функционал тьютора на уроке</vt:lpstr>
      <vt:lpstr>Слайд 8</vt:lpstr>
      <vt:lpstr>Тьютор на перемене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Социальная адаптация обучающихся  с тяжёлыми нарушениями интеллектуального развития</dc:title>
  <dc:creator>Игорь</dc:creator>
  <cp:lastModifiedBy>марина</cp:lastModifiedBy>
  <cp:revision>92</cp:revision>
  <dcterms:created xsi:type="dcterms:W3CDTF">2018-01-26T16:29:17Z</dcterms:created>
  <dcterms:modified xsi:type="dcterms:W3CDTF">2021-03-14T10:30:28Z</dcterms:modified>
</cp:coreProperties>
</file>