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321" r:id="rId3"/>
    <p:sldId id="326" r:id="rId4"/>
    <p:sldId id="311" r:id="rId5"/>
    <p:sldId id="325" r:id="rId6"/>
    <p:sldId id="293" r:id="rId7"/>
    <p:sldId id="308" r:id="rId8"/>
    <p:sldId id="327" r:id="rId9"/>
    <p:sldId id="328" r:id="rId10"/>
    <p:sldId id="317" r:id="rId11"/>
    <p:sldId id="318" r:id="rId12"/>
  </p:sldIdLst>
  <p:sldSz cx="12192000" cy="6858000"/>
  <p:notesSz cx="6858000" cy="99472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2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CA21EA-83B4-464D-B071-57983002EA93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4BDC5A59-BA88-4F1F-959E-9A58EAE956D9}">
      <dgm:prSet phldrT="[Текст]"/>
      <dgm:spPr/>
      <dgm:t>
        <a:bodyPr/>
        <a:lstStyle/>
        <a:p>
          <a:r>
            <a:rPr lang="ru-RU" dirty="0" smtClean="0"/>
            <a:t>1 курс-11%</a:t>
          </a:r>
          <a:endParaRPr lang="ru-RU" dirty="0"/>
        </a:p>
      </dgm:t>
    </dgm:pt>
    <dgm:pt modelId="{D97B6D8E-4C75-4E27-A1CF-CB3488BFC90B}" type="parTrans" cxnId="{EB850950-79E6-440D-A75B-46D8E5AE35EB}">
      <dgm:prSet/>
      <dgm:spPr/>
      <dgm:t>
        <a:bodyPr/>
        <a:lstStyle/>
        <a:p>
          <a:endParaRPr lang="ru-RU"/>
        </a:p>
      </dgm:t>
    </dgm:pt>
    <dgm:pt modelId="{505EB86B-3524-4B4E-B6DF-F551D1CC7B66}" type="sibTrans" cxnId="{EB850950-79E6-440D-A75B-46D8E5AE35EB}">
      <dgm:prSet/>
      <dgm:spPr/>
      <dgm:t>
        <a:bodyPr/>
        <a:lstStyle/>
        <a:p>
          <a:endParaRPr lang="ru-RU"/>
        </a:p>
      </dgm:t>
    </dgm:pt>
    <dgm:pt modelId="{CE242DB0-0941-47E0-98B8-DEB83A520C48}">
      <dgm:prSet phldrT="[Текст]"/>
      <dgm:spPr/>
      <dgm:t>
        <a:bodyPr/>
        <a:lstStyle/>
        <a:p>
          <a:r>
            <a:rPr lang="ru-RU" dirty="0" smtClean="0"/>
            <a:t>2 курс -49%</a:t>
          </a:r>
          <a:endParaRPr lang="ru-RU" dirty="0"/>
        </a:p>
      </dgm:t>
    </dgm:pt>
    <dgm:pt modelId="{B28C00C6-B8C7-4DC0-B729-4CEB48AEDE7E}" type="parTrans" cxnId="{BFDF51C4-3396-4EEB-8315-52E9C2CFD7AB}">
      <dgm:prSet/>
      <dgm:spPr/>
      <dgm:t>
        <a:bodyPr/>
        <a:lstStyle/>
        <a:p>
          <a:endParaRPr lang="ru-RU"/>
        </a:p>
      </dgm:t>
    </dgm:pt>
    <dgm:pt modelId="{D8A8BE38-BD77-4BCC-BF08-DFD2B9DE48B3}" type="sibTrans" cxnId="{BFDF51C4-3396-4EEB-8315-52E9C2CFD7AB}">
      <dgm:prSet/>
      <dgm:spPr/>
      <dgm:t>
        <a:bodyPr/>
        <a:lstStyle/>
        <a:p>
          <a:endParaRPr lang="ru-RU"/>
        </a:p>
      </dgm:t>
    </dgm:pt>
    <dgm:pt modelId="{5AB7C383-80F9-424E-9411-442C6C4CBBC0}">
      <dgm:prSet phldrT="[Текст]"/>
      <dgm:spPr/>
      <dgm:t>
        <a:bodyPr/>
        <a:lstStyle/>
        <a:p>
          <a:r>
            <a:rPr lang="ru-RU" dirty="0" smtClean="0"/>
            <a:t>3 курс –до 68 %</a:t>
          </a:r>
          <a:endParaRPr lang="ru-RU" dirty="0"/>
        </a:p>
      </dgm:t>
    </dgm:pt>
    <dgm:pt modelId="{CC53C361-270F-4C91-8CB7-BD0D36315601}" type="parTrans" cxnId="{2D28CD49-AC99-46A7-AF4B-ED198F57F03F}">
      <dgm:prSet/>
      <dgm:spPr/>
      <dgm:t>
        <a:bodyPr/>
        <a:lstStyle/>
        <a:p>
          <a:endParaRPr lang="ru-RU"/>
        </a:p>
      </dgm:t>
    </dgm:pt>
    <dgm:pt modelId="{F88C550B-C031-42E0-A13C-0F36A94E20B4}" type="sibTrans" cxnId="{2D28CD49-AC99-46A7-AF4B-ED198F57F03F}">
      <dgm:prSet/>
      <dgm:spPr/>
      <dgm:t>
        <a:bodyPr/>
        <a:lstStyle/>
        <a:p>
          <a:endParaRPr lang="ru-RU"/>
        </a:p>
      </dgm:t>
    </dgm:pt>
    <dgm:pt modelId="{A2F3D356-0F98-4285-916B-41365710EF51}" type="pres">
      <dgm:prSet presAssocID="{FDCA21EA-83B4-464D-B071-57983002EA93}" presName="Name0" presStyleCnt="0">
        <dgm:presLayoutVars>
          <dgm:dir/>
          <dgm:animLvl val="lvl"/>
          <dgm:resizeHandles val="exact"/>
        </dgm:presLayoutVars>
      </dgm:prSet>
      <dgm:spPr/>
    </dgm:pt>
    <dgm:pt modelId="{EE3075AC-02B9-4AE5-8B54-6A11A3FFEAC5}" type="pres">
      <dgm:prSet presAssocID="{4BDC5A59-BA88-4F1F-959E-9A58EAE956D9}" presName="Name8" presStyleCnt="0"/>
      <dgm:spPr/>
    </dgm:pt>
    <dgm:pt modelId="{10085498-3BD2-46FE-82EA-D9C0092A5A81}" type="pres">
      <dgm:prSet presAssocID="{4BDC5A59-BA88-4F1F-959E-9A58EAE956D9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9CAE8F-2331-4FE5-8EB9-2E5923EA5FC3}" type="pres">
      <dgm:prSet presAssocID="{4BDC5A59-BA88-4F1F-959E-9A58EAE956D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64B705-171E-4150-BBFD-2680B712800B}" type="pres">
      <dgm:prSet presAssocID="{CE242DB0-0941-47E0-98B8-DEB83A520C48}" presName="Name8" presStyleCnt="0"/>
      <dgm:spPr/>
    </dgm:pt>
    <dgm:pt modelId="{7E887055-1759-42F6-8154-4F8D4C00A34B}" type="pres">
      <dgm:prSet presAssocID="{CE242DB0-0941-47E0-98B8-DEB83A520C48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1851CD-9348-4E2F-AD50-2286CA6BD8A5}" type="pres">
      <dgm:prSet presAssocID="{CE242DB0-0941-47E0-98B8-DEB83A520C4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E04D2A-75A5-4341-AA1E-CB813217BABA}" type="pres">
      <dgm:prSet presAssocID="{5AB7C383-80F9-424E-9411-442C6C4CBBC0}" presName="Name8" presStyleCnt="0"/>
      <dgm:spPr/>
    </dgm:pt>
    <dgm:pt modelId="{FB7E46CC-79E2-4C5B-9ABB-7E51C79B6DA8}" type="pres">
      <dgm:prSet presAssocID="{5AB7C383-80F9-424E-9411-442C6C4CBBC0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4555F6-253B-4FA4-9B1D-472C08380E3F}" type="pres">
      <dgm:prSet presAssocID="{5AB7C383-80F9-424E-9411-442C6C4CBBC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FDF51C4-3396-4EEB-8315-52E9C2CFD7AB}" srcId="{FDCA21EA-83B4-464D-B071-57983002EA93}" destId="{CE242DB0-0941-47E0-98B8-DEB83A520C48}" srcOrd="1" destOrd="0" parTransId="{B28C00C6-B8C7-4DC0-B729-4CEB48AEDE7E}" sibTransId="{D8A8BE38-BD77-4BCC-BF08-DFD2B9DE48B3}"/>
    <dgm:cxn modelId="{EB850950-79E6-440D-A75B-46D8E5AE35EB}" srcId="{FDCA21EA-83B4-464D-B071-57983002EA93}" destId="{4BDC5A59-BA88-4F1F-959E-9A58EAE956D9}" srcOrd="0" destOrd="0" parTransId="{D97B6D8E-4C75-4E27-A1CF-CB3488BFC90B}" sibTransId="{505EB86B-3524-4B4E-B6DF-F551D1CC7B66}"/>
    <dgm:cxn modelId="{10F6AA09-CD21-4D5F-9A4F-2233850FE645}" type="presOf" srcId="{CE242DB0-0941-47E0-98B8-DEB83A520C48}" destId="{7E887055-1759-42F6-8154-4F8D4C00A34B}" srcOrd="0" destOrd="0" presId="urn:microsoft.com/office/officeart/2005/8/layout/pyramid1"/>
    <dgm:cxn modelId="{3D727F7E-29DB-460D-BAC0-200E8FC8D589}" type="presOf" srcId="{4BDC5A59-BA88-4F1F-959E-9A58EAE956D9}" destId="{10085498-3BD2-46FE-82EA-D9C0092A5A81}" srcOrd="0" destOrd="0" presId="urn:microsoft.com/office/officeart/2005/8/layout/pyramid1"/>
    <dgm:cxn modelId="{89EBA31A-FDC5-47A9-92F0-9CF6E13D98F5}" type="presOf" srcId="{4BDC5A59-BA88-4F1F-959E-9A58EAE956D9}" destId="{E59CAE8F-2331-4FE5-8EB9-2E5923EA5FC3}" srcOrd="1" destOrd="0" presId="urn:microsoft.com/office/officeart/2005/8/layout/pyramid1"/>
    <dgm:cxn modelId="{48E0DD8D-9E93-4BFE-8E25-082529E1A24D}" type="presOf" srcId="{5AB7C383-80F9-424E-9411-442C6C4CBBC0}" destId="{FE4555F6-253B-4FA4-9B1D-472C08380E3F}" srcOrd="1" destOrd="0" presId="urn:microsoft.com/office/officeart/2005/8/layout/pyramid1"/>
    <dgm:cxn modelId="{2D28CD49-AC99-46A7-AF4B-ED198F57F03F}" srcId="{FDCA21EA-83B4-464D-B071-57983002EA93}" destId="{5AB7C383-80F9-424E-9411-442C6C4CBBC0}" srcOrd="2" destOrd="0" parTransId="{CC53C361-270F-4C91-8CB7-BD0D36315601}" sibTransId="{F88C550B-C031-42E0-A13C-0F36A94E20B4}"/>
    <dgm:cxn modelId="{DF025AB0-3FC9-4DA0-B3AA-1FF332F70EAD}" type="presOf" srcId="{5AB7C383-80F9-424E-9411-442C6C4CBBC0}" destId="{FB7E46CC-79E2-4C5B-9ABB-7E51C79B6DA8}" srcOrd="0" destOrd="0" presId="urn:microsoft.com/office/officeart/2005/8/layout/pyramid1"/>
    <dgm:cxn modelId="{9A7AFAFB-C8C6-44AD-8BE5-67B0B2EF890A}" type="presOf" srcId="{FDCA21EA-83B4-464D-B071-57983002EA93}" destId="{A2F3D356-0F98-4285-916B-41365710EF51}" srcOrd="0" destOrd="0" presId="urn:microsoft.com/office/officeart/2005/8/layout/pyramid1"/>
    <dgm:cxn modelId="{456DAD9E-C486-4909-89C6-1DC635D702C0}" type="presOf" srcId="{CE242DB0-0941-47E0-98B8-DEB83A520C48}" destId="{0C1851CD-9348-4E2F-AD50-2286CA6BD8A5}" srcOrd="1" destOrd="0" presId="urn:microsoft.com/office/officeart/2005/8/layout/pyramid1"/>
    <dgm:cxn modelId="{3B46DBC8-DD96-4402-A5CD-33E54A83C8C5}" type="presParOf" srcId="{A2F3D356-0F98-4285-916B-41365710EF51}" destId="{EE3075AC-02B9-4AE5-8B54-6A11A3FFEAC5}" srcOrd="0" destOrd="0" presId="urn:microsoft.com/office/officeart/2005/8/layout/pyramid1"/>
    <dgm:cxn modelId="{19911FF4-6BBF-4D33-BB24-A9928D69D1B5}" type="presParOf" srcId="{EE3075AC-02B9-4AE5-8B54-6A11A3FFEAC5}" destId="{10085498-3BD2-46FE-82EA-D9C0092A5A81}" srcOrd="0" destOrd="0" presId="urn:microsoft.com/office/officeart/2005/8/layout/pyramid1"/>
    <dgm:cxn modelId="{ED71EE6A-1CA3-4CC4-882D-0F7626AF2DB8}" type="presParOf" srcId="{EE3075AC-02B9-4AE5-8B54-6A11A3FFEAC5}" destId="{E59CAE8F-2331-4FE5-8EB9-2E5923EA5FC3}" srcOrd="1" destOrd="0" presId="urn:microsoft.com/office/officeart/2005/8/layout/pyramid1"/>
    <dgm:cxn modelId="{C4725C50-7B9E-4661-A9CD-AE2AC33A5CCA}" type="presParOf" srcId="{A2F3D356-0F98-4285-916B-41365710EF51}" destId="{6364B705-171E-4150-BBFD-2680B712800B}" srcOrd="1" destOrd="0" presId="urn:microsoft.com/office/officeart/2005/8/layout/pyramid1"/>
    <dgm:cxn modelId="{656CE27F-7641-41B7-8055-CDF73259005A}" type="presParOf" srcId="{6364B705-171E-4150-BBFD-2680B712800B}" destId="{7E887055-1759-42F6-8154-4F8D4C00A34B}" srcOrd="0" destOrd="0" presId="urn:microsoft.com/office/officeart/2005/8/layout/pyramid1"/>
    <dgm:cxn modelId="{EE5CADD8-5747-4103-BED3-927E647D11BA}" type="presParOf" srcId="{6364B705-171E-4150-BBFD-2680B712800B}" destId="{0C1851CD-9348-4E2F-AD50-2286CA6BD8A5}" srcOrd="1" destOrd="0" presId="urn:microsoft.com/office/officeart/2005/8/layout/pyramid1"/>
    <dgm:cxn modelId="{1F5AD8B8-2B80-4FE2-8442-8CFCF30E516D}" type="presParOf" srcId="{A2F3D356-0F98-4285-916B-41365710EF51}" destId="{C5E04D2A-75A5-4341-AA1E-CB813217BABA}" srcOrd="2" destOrd="0" presId="urn:microsoft.com/office/officeart/2005/8/layout/pyramid1"/>
    <dgm:cxn modelId="{BC0287F6-A045-4DD7-A67C-A030176F0CFC}" type="presParOf" srcId="{C5E04D2A-75A5-4341-AA1E-CB813217BABA}" destId="{FB7E46CC-79E2-4C5B-9ABB-7E51C79B6DA8}" srcOrd="0" destOrd="0" presId="urn:microsoft.com/office/officeart/2005/8/layout/pyramid1"/>
    <dgm:cxn modelId="{14A257E9-CE3B-4EB3-8CD2-7B3BE0769AF3}" type="presParOf" srcId="{C5E04D2A-75A5-4341-AA1E-CB813217BABA}" destId="{FE4555F6-253B-4FA4-9B1D-472C08380E3F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1E926-D638-4434-9C6D-F29F97DD41E1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F118A9-A673-424A-823F-7406A10F15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7604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1DC513-5D0F-49CF-A828-74893E40A469}" type="datetimeFigureOut">
              <a:rPr lang="ru-RU" smtClean="0"/>
              <a:t>07.04.2023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" y="746125"/>
            <a:ext cx="662940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28F642-34C2-4744-BE15-FF85357912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510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" y="746125"/>
            <a:ext cx="6629400" cy="3730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62CA06-C3FC-4185-B577-C8CB9E2A63AD}" type="slidenum">
              <a:rPr lang="en-US" altLang="ru-RU" smtClean="0"/>
              <a:pPr>
                <a:defRPr/>
              </a:pPr>
              <a:t>6</a:t>
            </a:fld>
            <a:endParaRPr lang="en-US" altLang="ru-RU" dirty="0"/>
          </a:p>
        </p:txBody>
      </p:sp>
    </p:spTree>
    <p:extLst>
      <p:ext uri="{BB962C8B-B14F-4D97-AF65-F5344CB8AC3E}">
        <p14:creationId xmlns:p14="http://schemas.microsoft.com/office/powerpoint/2010/main" val="135396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036D1-2DCD-438B-ACF5-0A88C9BB870F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2DE22-A9EE-4201-8B40-C7AFACE93065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91D61-4FD9-4861-BA35-572EEE5CBAB8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4428-232E-4621-9708-C91018CD39AE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9D1FA-0A2A-4587-A2FC-47DAD8E89069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D6B2D-13DB-49E3-AF8F-07484BC8085F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BE832-634E-468D-A856-5BE9337D4AE9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22EE1-6B06-4C2E-8978-CAA9C85D7057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4B63D-1FE8-41DB-BD09-D4DFC1A3B420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438C4-47BE-4B1E-97CE-ABD2325754C0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E196A-EED6-42AA-BB64-4A237B367121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8D11B-DBD6-47B0-B445-4C935818B031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C2521-349D-47DA-9B60-7FEEFFC1E37D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AB6D-5E3E-49B6-8A8C-84531E8D6F01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03870-F280-4A45-8C97-0325B6D4A5DA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9BA77-376F-4F6A-9517-355854438DF3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4E993-5AEB-4E02-8E33-F52514883DF0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1271955-38B4-4570-8D01-5DFE365338B6}" type="datetime1">
              <a:rPr lang="en-US" smtClean="0"/>
              <a:t>4/7/2023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5052" y="220718"/>
            <a:ext cx="10935664" cy="2606053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Применение технологий наставничества при организации практической деятельности у обучающихся по профессии повар –кондитер 43.01.09</a:t>
            </a:r>
            <a:endParaRPr lang="ru-RU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616425" y="4571999"/>
            <a:ext cx="5084341" cy="16310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Гвоздева Оксана Алексеевна –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преподаватель</a:t>
            </a:r>
            <a:endParaRPr lang="ru-RU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://images.ua.prom.st/205478849_w200_h200_obuchenie_obucheni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766" y="2492713"/>
            <a:ext cx="4327569" cy="35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95298" y="3268927"/>
            <a:ext cx="61376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научиться учиться, научиться жить, научиться жить вместе, научиться ответственности…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73251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08938" y="567558"/>
            <a:ext cx="7204841" cy="6164318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</a:rPr>
              <a:t>Президент Российской Федерации В. В. Путин считает </a:t>
            </a:r>
            <a:r>
              <a:rPr lang="ru-RU" sz="2800" i="1" dirty="0">
                <a:solidFill>
                  <a:srgbClr val="002060"/>
                </a:solidFill>
              </a:rPr>
              <a:t>«Место наставничеству, верности традициям есть в любом деле. Люди, прогрессивно мыслящие, духовно и нравственно сильные, это хорошо понимают и делают всё, чтобы их начинания имели развитие, чтобы на смену им приходили те, кто сохранит и преумножит достигнутое. Эффективная система мотивации для наставников должна быть создана, и это должно быть эффективное современное наставничество, передача опыта, конкретных навыков»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3074" name="Picture 2" descr="http://www.viewstorm.com/wp-content/uploads/2015/07/Vladimir-Put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07" y="567557"/>
            <a:ext cx="3326524" cy="378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9747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087820" y="1143001"/>
            <a:ext cx="5008179" cy="4983163"/>
          </a:xfrm>
        </p:spPr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800" dirty="0">
                <a:solidFill>
                  <a:srgbClr val="002060"/>
                </a:solidFill>
              </a:rPr>
              <a:t>«…успех должен быть доступен каждому ребёнку. Если ребёнку удастся добиться успеха в школе, то у него есть шансы на успех в жизни»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rgbClr val="002060"/>
                </a:solidFill>
              </a:rPr>
              <a:t>Уильям </a:t>
            </a:r>
            <a:r>
              <a:rPr lang="ru-RU" b="1" dirty="0" err="1">
                <a:solidFill>
                  <a:srgbClr val="002060"/>
                </a:solidFill>
              </a:rPr>
              <a:t>Глассер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американский психолог, психотерапевт и педагог</a:t>
            </a:r>
          </a:p>
        </p:txBody>
      </p:sp>
      <p:pic>
        <p:nvPicPr>
          <p:cNvPr id="64515" name="Picture 2" descr="https://static01.nyt.com/images/2013/09/05/us/GLASSER-obit/GLASSER-obit-jumbo.jpg?quality=90&amp;auto=web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2" y="1357314"/>
            <a:ext cx="5048249" cy="487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1"/>
            <a:ext cx="12192000" cy="584775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dirty="0">
                <a:solidFill>
                  <a:schemeClr val="bg1"/>
                </a:solidFill>
                <a:latin typeface="Arial" charset="0"/>
                <a:cs typeface="Arial" charset="0"/>
              </a:rPr>
              <a:t>Успех каждого ребёнка</a:t>
            </a:r>
          </a:p>
        </p:txBody>
      </p:sp>
    </p:spTree>
    <p:extLst>
      <p:ext uri="{BB962C8B-B14F-4D97-AF65-F5344CB8AC3E}">
        <p14:creationId xmlns:p14="http://schemas.microsoft.com/office/powerpoint/2010/main" val="2023506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299546"/>
            <a:ext cx="10018713" cy="2138854"/>
          </a:xfrm>
        </p:spPr>
        <p:txBody>
          <a:bodyPr>
            <a:noAutofit/>
          </a:bodyPr>
          <a:lstStyle/>
          <a:p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>
                <a:solidFill>
                  <a:srgbClr val="C00000"/>
                </a:solidFill>
              </a:rPr>
              <a:t>Растущему человеку  более недостаточно простых знаний, им нужны компетенции и навыки.</a:t>
            </a:r>
            <a:br>
              <a:rPr lang="ru-RU" sz="2800" dirty="0">
                <a:solidFill>
                  <a:srgbClr val="C00000"/>
                </a:solidFill>
              </a:rPr>
            </a:br>
            <a:r>
              <a:rPr lang="ru-RU" sz="2800" dirty="0">
                <a:solidFill>
                  <a:srgbClr val="002060"/>
                </a:solidFill>
              </a:rPr>
              <a:t> </a:t>
            </a:r>
            <a:r>
              <a:rPr lang="ru-RU" sz="2800" dirty="0">
                <a:solidFill>
                  <a:srgbClr val="C00000"/>
                </a:solidFill>
              </a:rPr>
              <a:t>Как общаться? </a:t>
            </a:r>
            <a:br>
              <a:rPr lang="ru-RU" sz="2800" dirty="0">
                <a:solidFill>
                  <a:srgbClr val="C00000"/>
                </a:solidFill>
              </a:rPr>
            </a:br>
            <a:r>
              <a:rPr lang="ru-RU" sz="2800" dirty="0">
                <a:solidFill>
                  <a:srgbClr val="C00000"/>
                </a:solidFill>
              </a:rPr>
              <a:t>Как планировать? Как ставить цель и достигать ее? </a:t>
            </a:r>
            <a:br>
              <a:rPr lang="ru-RU" sz="2800" dirty="0">
                <a:solidFill>
                  <a:srgbClr val="C00000"/>
                </a:solidFill>
              </a:rPr>
            </a:br>
            <a:r>
              <a:rPr lang="ru-RU" sz="2800" dirty="0">
                <a:solidFill>
                  <a:srgbClr val="C00000"/>
                </a:solidFill>
              </a:rPr>
              <a:t>Как презентовать себя?</a:t>
            </a:r>
            <a:br>
              <a:rPr lang="ru-RU" sz="2800" dirty="0">
                <a:solidFill>
                  <a:srgbClr val="C00000"/>
                </a:solidFill>
              </a:rPr>
            </a:b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2317530"/>
            <a:ext cx="10018713" cy="4209393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Сегодняшним предприятиям более не нужны просто выпускники СПО, обладающие исключительно дипломом. </a:t>
            </a:r>
          </a:p>
          <a:p>
            <a:r>
              <a:rPr lang="ru-RU" dirty="0">
                <a:solidFill>
                  <a:srgbClr val="002060"/>
                </a:solidFill>
              </a:rPr>
              <a:t>Им нужны люди, которые знакомы с профессиональной средой, ее ценностями, которые мотивированы на труд в принципе, которым можно доверить выполнение задачи и они смогут себя проконтролировать.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2060"/>
                </a:solidFill>
              </a:rPr>
              <a:t>Обе эти задачи можно решить с помощью </a:t>
            </a:r>
            <a:r>
              <a:rPr lang="ru-RU" dirty="0" smtClean="0">
                <a:solidFill>
                  <a:srgbClr val="002060"/>
                </a:solidFill>
              </a:rPr>
              <a:t>наставничества </a:t>
            </a:r>
            <a:r>
              <a:rPr lang="ru-RU" dirty="0">
                <a:solidFill>
                  <a:srgbClr val="002060"/>
                </a:solidFill>
              </a:rPr>
              <a:t>и внедрения целевой модели в наши общеобразовательные организации и организации среднего профессионального образования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95393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1452780" y="0"/>
            <a:ext cx="10018713" cy="1275037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ru-RU" dirty="0">
                <a:solidFill>
                  <a:schemeClr val="bg1"/>
                </a:solidFill>
              </a:rPr>
              <a:t>Первая заповедь воспитания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50882" y="1428750"/>
            <a:ext cx="5707117" cy="46974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b="1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2800" dirty="0">
                <a:solidFill>
                  <a:srgbClr val="002060"/>
                </a:solidFill>
              </a:rPr>
              <a:t>«…необходимо дать детям </a:t>
            </a:r>
            <a:r>
              <a:rPr lang="ru-RU" sz="2800" b="1" i="1" dirty="0">
                <a:solidFill>
                  <a:srgbClr val="002060"/>
                </a:solidFill>
              </a:rPr>
              <a:t>радость труда, успеха в учении</a:t>
            </a:r>
            <a:r>
              <a:rPr lang="ru-RU" sz="2800" dirty="0">
                <a:solidFill>
                  <a:srgbClr val="002060"/>
                </a:solidFill>
              </a:rPr>
              <a:t>, пробудить в их сердцах </a:t>
            </a:r>
            <a:r>
              <a:rPr lang="ru-RU" sz="2800" b="1" i="1" dirty="0">
                <a:solidFill>
                  <a:srgbClr val="002060"/>
                </a:solidFill>
              </a:rPr>
              <a:t>чувство гордости и собственного достоинства </a:t>
            </a:r>
            <a:r>
              <a:rPr lang="ru-RU" sz="2800" dirty="0">
                <a:solidFill>
                  <a:srgbClr val="002060"/>
                </a:solidFill>
              </a:rPr>
              <a:t>за свои достижения» </a:t>
            </a:r>
          </a:p>
          <a:p>
            <a:pPr algn="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>
                <a:solidFill>
                  <a:srgbClr val="002060"/>
                </a:solidFill>
              </a:rPr>
              <a:t>К. Д. Ушинский</a:t>
            </a:r>
          </a:p>
        </p:txBody>
      </p:sp>
      <p:pic>
        <p:nvPicPr>
          <p:cNvPr id="50180" name="Picture 2" descr="https://ds04.infourok.ru/uploads/ex/035c/00175beb-ddd6610b/hello_html_455423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077" y="1279471"/>
            <a:ext cx="4381500" cy="435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5115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360" y="348042"/>
            <a:ext cx="5376597" cy="5492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dirty="0">
                <a:solidFill>
                  <a:srgbClr val="0070C0"/>
                </a:solidFill>
              </a:rPr>
              <a:t>Наставник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87366" y="1124744"/>
            <a:ext cx="4708635" cy="3672408"/>
          </a:xfrm>
        </p:spPr>
        <p:txBody>
          <a:bodyPr/>
          <a:lstStyle/>
          <a:p>
            <a:r>
              <a:rPr lang="ru-RU" sz="2400" b="0" dirty="0"/>
              <a:t>– </a:t>
            </a:r>
            <a:r>
              <a:rPr lang="ru-RU" sz="2400" b="0" dirty="0">
                <a:solidFill>
                  <a:srgbClr val="002060"/>
                </a:solidFill>
              </a:rPr>
              <a:t>человек, осуществляющий наставничество. Наставники были уже в Древнем Риме, там так называли домашних учителей. В России эта форма начала развиваться с 30-х годов, достигнув расцвета в 70-х годах ХХ столетия.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022" y="499886"/>
            <a:ext cx="5381396" cy="432048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876097" y="5157192"/>
            <a:ext cx="97933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Смысл наставничества </a:t>
            </a:r>
            <a:r>
              <a:rPr lang="ru-RU" sz="2400" dirty="0">
                <a:solidFill>
                  <a:srgbClr val="002060"/>
                </a:solidFill>
              </a:rPr>
              <a:t>– провести своего подопечного (подшефного) «над пропастью», по «бездне» как через самые сложные моменты профессиональной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1156386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331076"/>
            <a:ext cx="10324061" cy="2107323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</a:rPr>
              <a:t>Наставничество - это поддержка и вдохновение для молодой личности на пути развития собственного потенциала и собственных навыков, а также выбора и становления тем, кем он хочет быть.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2270234"/>
            <a:ext cx="10387124" cy="4272456"/>
          </a:xfrm>
        </p:spPr>
        <p:txBody>
          <a:bodyPr>
            <a:noAutofit/>
          </a:bodyPr>
          <a:lstStyle/>
          <a:p>
            <a:endParaRPr lang="ru-RU" sz="3200" dirty="0">
              <a:solidFill>
                <a:srgbClr val="002060"/>
              </a:solidFill>
            </a:endParaRPr>
          </a:p>
          <a:p>
            <a:endParaRPr lang="ru-RU" sz="32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sz="2600" b="1" dirty="0">
              <a:solidFill>
                <a:srgbClr val="002060"/>
              </a:solidFill>
            </a:endParaRPr>
          </a:p>
          <a:p>
            <a:r>
              <a:rPr lang="ru-RU" sz="2200" b="1" dirty="0">
                <a:solidFill>
                  <a:srgbClr val="002060"/>
                </a:solidFill>
              </a:rPr>
              <a:t>Наставник</a:t>
            </a:r>
            <a:r>
              <a:rPr lang="ru-RU" sz="2200" dirty="0">
                <a:solidFill>
                  <a:srgbClr val="002060"/>
                </a:solidFill>
              </a:rPr>
              <a:t> обеспечивает подопечному провод, делится мудростью, знаниями и поддерживает подопечного способом, который последний способен эффективно воспринять и из которого сможет больше воспользоваться.  </a:t>
            </a:r>
          </a:p>
          <a:p>
            <a:r>
              <a:rPr lang="ru-RU" sz="2200" dirty="0">
                <a:solidFill>
                  <a:srgbClr val="002060"/>
                </a:solidFill>
              </a:rPr>
              <a:t>В общем наставничество является сложным и многогранным процессом, в котором наставник может принимать на себя следующие роли: </a:t>
            </a:r>
            <a:r>
              <a:rPr lang="ru-RU" sz="2200" b="1" i="1" dirty="0">
                <a:solidFill>
                  <a:srgbClr val="002060"/>
                </a:solidFill>
              </a:rPr>
              <a:t>тренер, доверенное лицо, друг, проводник, слушатель, партнер, вдохновитель, учитель и т.д.. </a:t>
            </a:r>
          </a:p>
          <a:p>
            <a:r>
              <a:rPr lang="ru-RU" sz="2200" dirty="0">
                <a:solidFill>
                  <a:srgbClr val="002060"/>
                </a:solidFill>
              </a:rPr>
              <a:t>В этом двустороннем процессе растет и развивается не только подопечный, но и наставник.  Наставничество является ярким примером педагогики сотрудничества, противопоставляется привычной для постсоветских стран образовательной системе, авторитарного подхода к процессу профессионального развития и становления. </a:t>
            </a:r>
            <a:br>
              <a:rPr lang="ru-RU" sz="2200" dirty="0">
                <a:solidFill>
                  <a:srgbClr val="002060"/>
                </a:solidFill>
              </a:rPr>
            </a:br>
            <a:r>
              <a:rPr lang="ru-RU" sz="2200" dirty="0">
                <a:solidFill>
                  <a:srgbClr val="002060"/>
                </a:solidFill>
              </a:rPr>
              <a:t/>
            </a:r>
            <a:br>
              <a:rPr lang="ru-RU" sz="2200" dirty="0">
                <a:solidFill>
                  <a:srgbClr val="002060"/>
                </a:solidFill>
              </a:rPr>
            </a:br>
            <a:endParaRPr lang="ru-RU" sz="2200" dirty="0">
              <a:solidFill>
                <a:srgbClr val="002060"/>
              </a:solidFill>
            </a:endParaRPr>
          </a:p>
          <a:p>
            <a:r>
              <a:rPr lang="ru-RU" sz="2200" b="1" dirty="0">
                <a:solidFill>
                  <a:srgbClr val="002060"/>
                </a:solidFill>
              </a:rPr>
              <a:t/>
            </a:r>
            <a:br>
              <a:rPr lang="ru-RU" sz="2200" b="1" dirty="0">
                <a:solidFill>
                  <a:srgbClr val="002060"/>
                </a:solidFill>
              </a:rPr>
            </a:br>
            <a:endParaRPr lang="ru-RU" sz="2200" b="1" dirty="0">
              <a:solidFill>
                <a:srgbClr val="002060"/>
              </a:solidFill>
            </a:endParaRPr>
          </a:p>
          <a:p>
            <a:endParaRPr lang="ru-RU" sz="2200" dirty="0">
              <a:solidFill>
                <a:srgbClr val="00206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4006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Подготовка к конкурсу « Молодые профессионалы»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260" y="2667000"/>
            <a:ext cx="2902225" cy="4191000"/>
          </a:xfrm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0371" y="2667000"/>
            <a:ext cx="3041374" cy="421584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9630" y="2667000"/>
            <a:ext cx="2902225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6755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Освоение профессиональных компетенций в рамках конкурсных задач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6064079"/>
              </p:ext>
            </p:extLst>
          </p:nvPr>
        </p:nvGraphicFramePr>
        <p:xfrm>
          <a:off x="1484313" y="2667000"/>
          <a:ext cx="10018712" cy="3124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7573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i="1" dirty="0">
                <a:solidFill>
                  <a:srgbClr val="002060"/>
                </a:solidFill>
              </a:rPr>
              <a:t>Легко правильно следовать за тем, кто правильно идет впереди.</a:t>
            </a:r>
            <a:br>
              <a:rPr lang="ru-RU" sz="3600" i="1" dirty="0">
                <a:solidFill>
                  <a:srgbClr val="002060"/>
                </a:solidFill>
              </a:rPr>
            </a:br>
            <a:r>
              <a:rPr lang="ru-RU" sz="3600" i="1" dirty="0">
                <a:solidFill>
                  <a:srgbClr val="002060"/>
                </a:solidFill>
              </a:rPr>
              <a:t> </a:t>
            </a:r>
            <a:r>
              <a:rPr lang="ru-RU" sz="3600" dirty="0">
                <a:solidFill>
                  <a:srgbClr val="002060"/>
                </a:solidFill>
              </a:rPr>
              <a:t>Я. А. Коменский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dirty="0">
                <a:solidFill>
                  <a:srgbClr val="C00000"/>
                </a:solidFill>
              </a:rPr>
              <a:t>Наставничество – это практическое решение, которое может быть введено в любую организацию.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82342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9"/>
          <p:cNvSpPr>
            <a:spLocks noGrp="1" noChangeArrowheads="1"/>
          </p:cNvSpPr>
          <p:nvPr>
            <p:ph type="ctrTitle"/>
          </p:nvPr>
        </p:nvSpPr>
        <p:spPr>
          <a:xfrm>
            <a:off x="190500" y="1785938"/>
            <a:ext cx="8432800" cy="1371600"/>
          </a:xfrm>
        </p:spPr>
        <p:txBody>
          <a:bodyPr/>
          <a:lstStyle/>
          <a:p>
            <a:r>
              <a:rPr lang="en-US" sz="1600"/>
              <a:t/>
            </a:r>
            <a:br>
              <a:rPr lang="en-US" sz="1600"/>
            </a:br>
            <a:r>
              <a:rPr lang="ru-RU" sz="6000"/>
              <a:t>Спасибо за внимание !</a:t>
            </a:r>
            <a:endParaRPr lang="en-US" sz="6000"/>
          </a:p>
        </p:txBody>
      </p:sp>
    </p:spTree>
    <p:extLst>
      <p:ext uri="{BB962C8B-B14F-4D97-AF65-F5344CB8AC3E}">
        <p14:creationId xmlns:p14="http://schemas.microsoft.com/office/powerpoint/2010/main" val="16899201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rallax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Параллакс</Template>
  <TotalTime>844</TotalTime>
  <Words>390</Words>
  <Application>Microsoft Office PowerPoint</Application>
  <PresentationFormat>Широкоэкранный</PresentationFormat>
  <Paragraphs>43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Corbel</vt:lpstr>
      <vt:lpstr>Параллакс</vt:lpstr>
      <vt:lpstr> Применение технологий наставничества при организации практической деятельности у обучающихся по профессии повар –кондитер 43.01.09</vt:lpstr>
      <vt:lpstr>Презентация PowerPoint</vt:lpstr>
      <vt:lpstr>Презентация PowerPoint</vt:lpstr>
      <vt:lpstr> Растущему человеку  более недостаточно простых знаний, им нужны компетенции и навыки.  Как общаться?  Как планировать? Как ставить цель и достигать ее?  Как презентовать себя?  </vt:lpstr>
      <vt:lpstr>Первая заповедь воспитания</vt:lpstr>
      <vt:lpstr>Наставник</vt:lpstr>
      <vt:lpstr>Наставничество - это поддержка и вдохновение для молодой личности на пути развития собственного потенциала и собственных навыков, а также выбора и становления тем, кем он хочет быть.</vt:lpstr>
      <vt:lpstr>Подготовка к конкурсу « Молодые профессионалы»</vt:lpstr>
      <vt:lpstr>Освоение профессиональных компетенций в рамках конкурсных задач</vt:lpstr>
      <vt:lpstr>Легко правильно следовать за тем, кто правильно идет впереди.  Я. А. Коменский</vt:lpstr>
      <vt:lpstr> Спасибо за внимание 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Психологические методы и средства повышения эффективности и качества обучения в современных условиях</dc:title>
  <dc:creator>Светлана</dc:creator>
  <cp:lastModifiedBy>Преподаватель</cp:lastModifiedBy>
  <cp:revision>48</cp:revision>
  <cp:lastPrinted>2016-10-18T02:47:47Z</cp:lastPrinted>
  <dcterms:created xsi:type="dcterms:W3CDTF">2016-10-16T06:14:20Z</dcterms:created>
  <dcterms:modified xsi:type="dcterms:W3CDTF">2023-04-07T10:23:29Z</dcterms:modified>
</cp:coreProperties>
</file>