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4" r:id="rId8"/>
    <p:sldId id="265" r:id="rId9"/>
    <p:sldId id="266" r:id="rId10"/>
    <p:sldId id="267" r:id="rId11"/>
    <p:sldId id="268" r:id="rId12"/>
    <p:sldId id="269" r:id="rId13"/>
    <p:sldId id="271" r:id="rId14"/>
    <p:sldId id="274" r:id="rId15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FF99"/>
    <a:srgbClr val="CCFF66"/>
    <a:srgbClr val="FFCC99"/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44" autoAdjust="0"/>
    <p:restoredTop sz="94660"/>
  </p:normalViewPr>
  <p:slideViewPr>
    <p:cSldViewPr snapToGrid="0">
      <p:cViewPr varScale="1">
        <p:scale>
          <a:sx n="86" d="100"/>
          <a:sy n="86" d="100"/>
        </p:scale>
        <p:origin x="557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16B553-F6B8-4664-8938-7BB007C36BBE}" type="datetimeFigureOut">
              <a:rPr lang="ru-RU" smtClean="0"/>
              <a:t>06.02.2025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5693AE-5018-4244-8056-95854DB365B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245976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16B553-F6B8-4664-8938-7BB007C36BBE}" type="datetimeFigureOut">
              <a:rPr lang="ru-RU" smtClean="0"/>
              <a:t>06.02.2025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5693AE-5018-4244-8056-95854DB365B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639268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16B553-F6B8-4664-8938-7BB007C36BBE}" type="datetimeFigureOut">
              <a:rPr lang="ru-RU" smtClean="0"/>
              <a:t>06.02.2025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5693AE-5018-4244-8056-95854DB365B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240263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16B553-F6B8-4664-8938-7BB007C36BBE}" type="datetimeFigureOut">
              <a:rPr lang="ru-RU" smtClean="0"/>
              <a:t>06.02.2025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5693AE-5018-4244-8056-95854DB365B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405014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16B553-F6B8-4664-8938-7BB007C36BBE}" type="datetimeFigureOut">
              <a:rPr lang="ru-RU" smtClean="0"/>
              <a:t>06.02.2025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5693AE-5018-4244-8056-95854DB365B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265053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16B553-F6B8-4664-8938-7BB007C36BBE}" type="datetimeFigureOut">
              <a:rPr lang="ru-RU" smtClean="0"/>
              <a:t>06.02.2025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5693AE-5018-4244-8056-95854DB365B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107053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16B553-F6B8-4664-8938-7BB007C36BBE}" type="datetimeFigureOut">
              <a:rPr lang="ru-RU" smtClean="0"/>
              <a:t>06.02.2025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5693AE-5018-4244-8056-95854DB365B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304804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16B553-F6B8-4664-8938-7BB007C36BBE}" type="datetimeFigureOut">
              <a:rPr lang="ru-RU" smtClean="0"/>
              <a:t>06.02.2025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5693AE-5018-4244-8056-95854DB365B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32273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16B553-F6B8-4664-8938-7BB007C36BBE}" type="datetimeFigureOut">
              <a:rPr lang="ru-RU" smtClean="0"/>
              <a:t>06.02.2025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5693AE-5018-4244-8056-95854DB365B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964540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16B553-F6B8-4664-8938-7BB007C36BBE}" type="datetimeFigureOut">
              <a:rPr lang="ru-RU" smtClean="0"/>
              <a:t>06.02.2025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5693AE-5018-4244-8056-95854DB365B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43130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16B553-F6B8-4664-8938-7BB007C36BBE}" type="datetimeFigureOut">
              <a:rPr lang="ru-RU" smtClean="0"/>
              <a:t>06.02.2025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5693AE-5018-4244-8056-95854DB365B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533016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16B553-F6B8-4664-8938-7BB007C36BBE}" type="datetimeFigureOut">
              <a:rPr lang="ru-RU" smtClean="0"/>
              <a:t>06.02.2025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5693AE-5018-4244-8056-95854DB365B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292615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microsoft.com/office/2007/relationships/hdphoto" Target="../media/hdphoto1.wdp"/><Relationship Id="rId7" Type="http://schemas.openxmlformats.org/officeDocument/2006/relationships/image" Target="../media/image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80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Цветовая гармония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lnSpc>
                <a:spcPct val="110000"/>
              </a:lnSpc>
              <a:buNone/>
            </a:pPr>
            <a:r>
              <a:rPr lang="ru-RU" sz="2800" dirty="0">
                <a:solidFill>
                  <a:srgbClr val="181717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	</a:t>
            </a:r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4636" y="2116816"/>
            <a:ext cx="6667500" cy="42672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5F08A0FB-48BE-2AC4-E60E-62BA0A71BCE7}"/>
              </a:ext>
            </a:extLst>
          </p:cNvPr>
          <p:cNvSpPr txBox="1"/>
          <p:nvPr/>
        </p:nvSpPr>
        <p:spPr>
          <a:xfrm>
            <a:off x="7102136" y="3926563"/>
            <a:ext cx="4831857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9235" indent="-227965" algn="ctr"/>
            <a:r>
              <a:rPr lang="ru-RU" sz="1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ГБОУ ХО «Виноградовская школа имени </a:t>
            </a:r>
            <a:r>
              <a:rPr lang="ru-RU" sz="1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А.Н.Соценко</a:t>
            </a:r>
            <a:endParaRPr lang="ru-RU" sz="1400" b="1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229235" indent="-227965" algn="ctr"/>
            <a:r>
              <a:rPr lang="ru-RU" sz="1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1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Алешкинского</a:t>
            </a:r>
            <a:r>
              <a:rPr lang="ru-RU" sz="1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муниципального округа»</a:t>
            </a:r>
          </a:p>
          <a:p>
            <a:pPr marL="229235" indent="-227965" algn="ctr"/>
            <a:r>
              <a:rPr lang="ru-RU" sz="1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У</a:t>
            </a:r>
            <a:r>
              <a:rPr lang="ru-RU" sz="1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читель изобразительного искусства </a:t>
            </a:r>
          </a:p>
          <a:p>
            <a:pPr marL="229235" indent="-227965" algn="ctr"/>
            <a:r>
              <a:rPr lang="ru-RU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Витенко Наталья Ивановна</a:t>
            </a:r>
            <a:endParaRPr lang="ru-RU" sz="16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749271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64000" contrast="-68000"/>
                    </a14:imgEffect>
                  </a14:imgLayer>
                </a14:imgProps>
              </a:ext>
            </a:extLst>
          </a:blip>
          <a:srcRect/>
          <a:stretch>
            <a:fillRect t="-86000" b="-8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Основные характеристики цвета</a:t>
            </a:r>
            <a:endParaRPr lang="ru-RU" dirty="0">
              <a:solidFill>
                <a:srgbClr val="7030A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4294967295"/>
          </p:nvPr>
        </p:nvSpPr>
        <p:spPr>
          <a:xfrm>
            <a:off x="0" y="1409700"/>
            <a:ext cx="10515600" cy="4767263"/>
          </a:xfrm>
        </p:spPr>
        <p:txBody>
          <a:bodyPr/>
          <a:lstStyle/>
          <a:p>
            <a:pPr marL="0" marR="25400" indent="0" algn="just">
              <a:lnSpc>
                <a:spcPct val="107000"/>
              </a:lnSpc>
              <a:spcAft>
                <a:spcPts val="130"/>
              </a:spcAft>
              <a:buNone/>
            </a:pPr>
            <a:r>
              <a:rPr lang="ru-RU" dirty="0">
                <a:solidFill>
                  <a:srgbClr val="181717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	1.</a:t>
            </a:r>
            <a:r>
              <a:rPr lang="ru-RU" b="1" dirty="0">
                <a:solidFill>
                  <a:srgbClr val="181717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Цветовой тон, </a:t>
            </a:r>
            <a:r>
              <a:rPr lang="ru-RU" dirty="0">
                <a:solidFill>
                  <a:srgbClr val="181717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т.е.</a:t>
            </a:r>
            <a:r>
              <a:rPr lang="ru-RU" b="1" dirty="0">
                <a:solidFill>
                  <a:srgbClr val="181717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solidFill>
                  <a:srgbClr val="181717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название цвета</a:t>
            </a:r>
          </a:p>
          <a:p>
            <a:pPr marL="0" marR="25400" indent="0" algn="just">
              <a:lnSpc>
                <a:spcPct val="107000"/>
              </a:lnSpc>
              <a:spcAft>
                <a:spcPts val="130"/>
              </a:spcAft>
              <a:buNone/>
            </a:pPr>
            <a:r>
              <a:rPr lang="ru-RU" dirty="0">
                <a:solidFill>
                  <a:srgbClr val="18171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</a:p>
          <a:p>
            <a:pPr marL="0" marR="25400" indent="0" algn="just">
              <a:lnSpc>
                <a:spcPct val="107000"/>
              </a:lnSpc>
              <a:spcAft>
                <a:spcPts val="130"/>
              </a:spcAft>
              <a:buNone/>
            </a:pPr>
            <a:r>
              <a:rPr lang="ru-RU" dirty="0">
                <a:solidFill>
                  <a:srgbClr val="18171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2. </a:t>
            </a:r>
            <a:r>
              <a:rPr lang="ru-RU" b="1" dirty="0">
                <a:solidFill>
                  <a:srgbClr val="18171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Светлота</a:t>
            </a:r>
            <a:r>
              <a:rPr lang="ru-RU" dirty="0">
                <a:solidFill>
                  <a:srgbClr val="18171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степень отличия цвета от белого или черного</a:t>
            </a:r>
          </a:p>
          <a:p>
            <a:pPr marL="0" marR="25400" indent="0" algn="just">
              <a:lnSpc>
                <a:spcPct val="107000"/>
              </a:lnSpc>
              <a:spcAft>
                <a:spcPts val="130"/>
              </a:spcAft>
              <a:buNone/>
            </a:pPr>
            <a:endParaRPr lang="ru-RU" dirty="0">
              <a:solidFill>
                <a:srgbClr val="181717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25400" indent="0" algn="just">
              <a:lnSpc>
                <a:spcPct val="107000"/>
              </a:lnSpc>
              <a:spcAft>
                <a:spcPts val="130"/>
              </a:spcAft>
              <a:buNone/>
            </a:pPr>
            <a:r>
              <a:rPr lang="ru-RU" dirty="0">
                <a:solidFill>
                  <a:srgbClr val="18171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3. </a:t>
            </a:r>
            <a:r>
              <a:rPr lang="ru-RU" b="1" dirty="0">
                <a:solidFill>
                  <a:srgbClr val="18171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Насыщенность</a:t>
            </a:r>
            <a:r>
              <a:rPr lang="ru-RU" dirty="0">
                <a:solidFill>
                  <a:srgbClr val="18171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большая или меньшая выраженность в 	цвете       его цветотона</a:t>
            </a:r>
          </a:p>
          <a:p>
            <a:pPr marR="25400" algn="just">
              <a:lnSpc>
                <a:spcPct val="107000"/>
              </a:lnSpc>
              <a:spcAft>
                <a:spcPts val="130"/>
              </a:spcAft>
            </a:pPr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65818" y="1409988"/>
            <a:ext cx="831273" cy="831273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86188" y="3198707"/>
            <a:ext cx="475529" cy="475529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86666" y="3198709"/>
            <a:ext cx="475529" cy="475529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006778" y="3198708"/>
            <a:ext cx="475529" cy="475529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546483" y="3198708"/>
            <a:ext cx="475529" cy="475529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82496" y="4862240"/>
            <a:ext cx="475529" cy="475529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006777" y="4862240"/>
            <a:ext cx="475529" cy="475529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546482" y="4862240"/>
            <a:ext cx="475529" cy="475529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086188" y="4862239"/>
            <a:ext cx="475529" cy="475529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625893" y="4862238"/>
            <a:ext cx="475529" cy="4755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571739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50000">
              <a:srgbClr val="D6E6F5"/>
            </a:gs>
            <a:gs pos="67000">
              <a:schemeClr val="accent1">
                <a:lumMod val="5000"/>
                <a:lumOff val="95000"/>
              </a:schemeClr>
            </a:gs>
            <a:gs pos="43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6858000"/>
          </a:xfrm>
          <a:solidFill>
            <a:schemeClr val="accent4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pPr algn="just"/>
            <a:r>
              <a:rPr lang="ru-RU" sz="4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Гармония цветовая </a:t>
            </a:r>
            <a:r>
              <a:rPr lang="ru-RU" sz="4000" dirty="0">
                <a:solidFill>
                  <a:srgbClr val="181717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(греч. </a:t>
            </a:r>
            <a:r>
              <a:rPr lang="ru-RU" sz="4000" i="1" dirty="0" err="1">
                <a:solidFill>
                  <a:srgbClr val="181717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harmonia</a:t>
            </a:r>
            <a:r>
              <a:rPr lang="ru-RU" sz="4000" dirty="0">
                <a:solidFill>
                  <a:srgbClr val="181717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– связь, стройность)</a:t>
            </a:r>
            <a:r>
              <a:rPr lang="ru-RU" sz="40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4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— закономерное сочетание цветов на плоскости и в пространстве, вызывающее положительную психологическую реакцию с учетом всех их основных характеристик — цветового тона, светлоты, насыщенности, формы, фактуры и размера. </a:t>
            </a:r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val="27755657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i="0" dirty="0">
                <a:solidFill>
                  <a:srgbClr val="6A6A6A"/>
                </a:solidFill>
                <a:effectLst/>
                <a:latin typeface="arial" panose="020B0604020202020204" pitchFamily="34" charset="0"/>
              </a:rPr>
              <a:t>		</a:t>
            </a:r>
            <a:r>
              <a:rPr lang="ru-RU" b="1" i="0" dirty="0">
                <a:solidFill>
                  <a:schemeClr val="accent6">
                    <a:lumMod val="50000"/>
                  </a:schemeClr>
                </a:solidFill>
                <a:effectLst/>
                <a:latin typeface="arial" panose="020B0604020202020204" pitchFamily="34" charset="0"/>
              </a:rPr>
              <a:t>12-частный цветовой круг</a:t>
            </a:r>
            <a:endParaRPr lang="ru-RU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404533" y="1690688"/>
            <a:ext cx="7640374" cy="4351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062906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831850" y="440267"/>
            <a:ext cx="10259483" cy="1913466"/>
          </a:xfrm>
        </p:spPr>
        <p:txBody>
          <a:bodyPr>
            <a:noAutofit/>
          </a:bodyPr>
          <a:lstStyle/>
          <a:p>
            <a:pPr indent="206375" algn="ctr">
              <a:lnSpc>
                <a:spcPct val="107000"/>
              </a:lnSpc>
              <a:spcAft>
                <a:spcPts val="800"/>
              </a:spcAft>
            </a:pPr>
            <a:r>
              <a:rPr lang="ru-RU" sz="40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Основные принципы построения цветовых гармоний:</a:t>
            </a:r>
            <a:endParaRPr lang="ru-RU" sz="4000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831850" y="2641601"/>
            <a:ext cx="10515600" cy="3448050"/>
          </a:xfrm>
        </p:spPr>
        <p:txBody>
          <a:bodyPr>
            <a:normAutofit fontScale="92500"/>
          </a:bodyPr>
          <a:lstStyle/>
          <a:p>
            <a:pPr>
              <a:lnSpc>
                <a:spcPct val="150000"/>
              </a:lnSpc>
            </a:pP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1. Принцип </a:t>
            </a:r>
            <a: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одинаковости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цветов (однотоновые гармонии)</a:t>
            </a:r>
          </a:p>
          <a:p>
            <a:pPr>
              <a:lnSpc>
                <a:spcPct val="150000"/>
              </a:lnSpc>
            </a:pP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2. Принцип </a:t>
            </a:r>
            <a: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соподчиненности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цветов (родственные гармонии)</a:t>
            </a:r>
          </a:p>
          <a:p>
            <a:pPr>
              <a:lnSpc>
                <a:spcPct val="150000"/>
              </a:lnSpc>
            </a:pP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3. Принцип </a:t>
            </a:r>
            <a: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дополнительности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(полярные гармонии дополнительных цветов)</a:t>
            </a:r>
          </a:p>
          <a:p>
            <a:pPr lvl="0">
              <a:lnSpc>
                <a:spcPct val="150000"/>
              </a:lnSpc>
              <a:spcAft>
                <a:spcPts val="800"/>
              </a:spcAft>
            </a:pP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4. Принцип </a:t>
            </a:r>
            <a: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конструктивного построения 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(цвета располагаются на концах  вписанных в круг геометрических фигур: треугольников, пятиугольников и т.д.).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7728502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Принцип одинаковости цветов (однотоновые гармонии)</a:t>
            </a:r>
            <a:r>
              <a:rPr lang="ru-RU" sz="1800" b="1" i="1" dirty="0">
                <a:solidFill>
                  <a:schemeClr val="accent2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endParaRPr lang="ru-RU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8" name="Рисунок 7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68" b="3768"/>
          <a:stretch>
            <a:fillRect/>
          </a:stretch>
        </p:blipFill>
        <p:spPr>
          <a:xfrm>
            <a:off x="5183188" y="338138"/>
            <a:ext cx="6172200" cy="5707062"/>
          </a:xfrm>
        </p:spPr>
      </p:pic>
      <p:sp>
        <p:nvSpPr>
          <p:cNvPr id="6" name="Текст 5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4157133"/>
          </a:xfrm>
        </p:spPr>
        <p:txBody>
          <a:bodyPr>
            <a:normAutofit/>
          </a:bodyPr>
          <a:lstStyle/>
          <a:p>
            <a:endParaRPr lang="ru-RU" b="1" dirty="0">
              <a:solidFill>
                <a:srgbClr val="000000"/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endParaRPr lang="ru-RU" b="1" dirty="0">
              <a:solidFill>
                <a:srgbClr val="000000"/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endParaRPr lang="ru-RU" b="1" dirty="0">
              <a:solidFill>
                <a:srgbClr val="000000"/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lvl="0" algn="just"/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Однотоновая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цветовая гармония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 - это такая гармония, которая заключается в выборе одного цветового тона, и в сочетании его оттенков, разных по насыщенности.</a:t>
            </a:r>
            <a:r>
              <a:rPr lang="ru-RU" sz="2000" dirty="0">
                <a:solidFill>
                  <a:srgbClr val="202020"/>
                </a:solidFill>
                <a:effectLst/>
                <a:latin typeface="Tahoma" panose="020B0604030504040204" pitchFamily="34" charset="0"/>
                <a:ea typeface="Calibri" panose="020F0502020204030204" pitchFamily="34" charset="0"/>
              </a:rPr>
              <a:t> 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Выполняется она на основе оттенков в пределах одного сектора цветового круга. Эту гармонию еще называют нюансной.</a:t>
            </a:r>
            <a:endParaRPr lang="ru-RU" sz="2000" dirty="0">
              <a:solidFill>
                <a:prstClr val="black"/>
              </a:solidFill>
            </a:endParaRPr>
          </a:p>
          <a:p>
            <a:pPr algn="just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3624073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1"/>
            <a:ext cx="10515600" cy="2302932"/>
          </a:xfrm>
        </p:spPr>
        <p:txBody>
          <a:bodyPr>
            <a:normAutofit fontScale="90000"/>
          </a:bodyPr>
          <a:lstStyle/>
          <a:p>
            <a:pPr lvl="0" algn="ctr"/>
            <a:br>
              <a:rPr lang="ru-RU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Принцип конструктивного построения </a:t>
            </a:r>
            <a:br>
              <a:rPr lang="ru-RU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31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Цвета располагаются на концах вписанных в круг геометрических фигур: треугольников, квадратов, пятиугольников и т.д.</a:t>
            </a:r>
            <a:br>
              <a:rPr lang="ru-RU" sz="31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sz="31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4" name="Текст 3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lvl="0" algn="just">
              <a:lnSpc>
                <a:spcPct val="107000"/>
              </a:lnSpc>
              <a:spcAft>
                <a:spcPts val="800"/>
              </a:spcAft>
            </a:pPr>
            <a:endParaRPr lang="ru-RU" dirty="0">
              <a:solidFill>
                <a:srgbClr val="00000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2510102"/>
            <a:ext cx="4791075" cy="2609850"/>
          </a:xfr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7277100" y="1252802"/>
            <a:ext cx="2466975" cy="4981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977900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6857999"/>
          </a:xfrm>
          <a:solidFill>
            <a:schemeClr val="accent4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pPr algn="ctr"/>
            <a:r>
              <a:rPr lang="ru-RU" sz="48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Многие художники, дизайнеры придерживаются «старого доброго» правила – не сочетать в композиции более 2-3 цветов.</a:t>
            </a:r>
            <a:endParaRPr lang="ru-RU" sz="4800" b="1" dirty="0">
              <a:solidFill>
                <a:schemeClr val="accent5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339170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838200" y="186267"/>
            <a:ext cx="10515600" cy="1504421"/>
          </a:xfrm>
        </p:spPr>
        <p:txBody>
          <a:bodyPr>
            <a:normAutofit fontScale="90000"/>
          </a:bodyPr>
          <a:lstStyle/>
          <a:p>
            <a:pPr indent="228600" algn="ctr">
              <a:lnSpc>
                <a:spcPct val="100000"/>
              </a:lnSpc>
              <a:spcAft>
                <a:spcPts val="800"/>
              </a:spcAft>
            </a:pPr>
            <a:br>
              <a:rPr lang="ru-RU" sz="3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36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 если все-таки необходимо сочетать более трех цветов, то, чтобы не получилась какофония цветов, можно следовать нескольким методам:</a:t>
            </a:r>
            <a:br>
              <a:rPr lang="ru-RU" sz="3600" b="1" dirty="0">
                <a:solidFill>
                  <a:srgbClr val="00206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sz="3600" b="1" dirty="0">
              <a:solidFill>
                <a:srgbClr val="002060"/>
              </a:solidFill>
            </a:endParaRPr>
          </a:p>
        </p:txBody>
      </p:sp>
      <p:pic>
        <p:nvPicPr>
          <p:cNvPr id="7" name="Объект 6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3333" y="1879600"/>
            <a:ext cx="4419599" cy="4605867"/>
          </a:xfrm>
        </p:spPr>
      </p:pic>
    </p:spTree>
    <p:extLst>
      <p:ext uri="{BB962C8B-B14F-4D97-AF65-F5344CB8AC3E}">
        <p14:creationId xmlns:p14="http://schemas.microsoft.com/office/powerpoint/2010/main" val="263564283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lvl="0"/>
            <a:r>
              <a:rPr lang="ru-RU" sz="3300" b="1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Сочетать цвета по принципу конструктивного построения</a:t>
            </a:r>
            <a:br>
              <a:rPr lang="ru-RU" sz="3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sz="3600" dirty="0"/>
          </a:p>
        </p:txBody>
      </p:sp>
      <p:pic>
        <p:nvPicPr>
          <p:cNvPr id="8" name="Объект 7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0289" y="1528353"/>
            <a:ext cx="3860612" cy="4027148"/>
          </a:xfrm>
        </p:spPr>
      </p:pic>
      <p:pic>
        <p:nvPicPr>
          <p:cNvPr id="9" name="Объект 8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4929" y="1332411"/>
            <a:ext cx="4070486" cy="3960473"/>
          </a:xfrm>
        </p:spPr>
      </p:pic>
    </p:spTree>
    <p:extLst>
      <p:ext uri="{BB962C8B-B14F-4D97-AF65-F5344CB8AC3E}">
        <p14:creationId xmlns:p14="http://schemas.microsoft.com/office/powerpoint/2010/main" val="388276611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4000" b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Во все цвета добавить какой-то один цвет</a:t>
            </a:r>
            <a:endParaRPr lang="ru-RU" sz="40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2533" y="1825625"/>
            <a:ext cx="3589868" cy="4351338"/>
          </a:xfrm>
        </p:spPr>
      </p:pic>
    </p:spTree>
    <p:extLst>
      <p:ext uri="{BB962C8B-B14F-4D97-AF65-F5344CB8AC3E}">
        <p14:creationId xmlns:p14="http://schemas.microsoft.com/office/powerpoint/2010/main" val="71034498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30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Один цвет сделать доминирующим в композиции</a:t>
            </a:r>
            <a:endParaRPr lang="ru-RU" sz="30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961" y="1825625"/>
            <a:ext cx="2770239" cy="4351338"/>
          </a:xfrm>
        </p:spPr>
      </p:pic>
      <p:sp>
        <p:nvSpPr>
          <p:cNvPr id="6" name="Текст 5"/>
          <p:cNvSpPr>
            <a:spLocks noGrp="1"/>
          </p:cNvSpPr>
          <p:nvPr>
            <p:ph sz="half" idx="2"/>
          </p:nvPr>
        </p:nvSpPr>
        <p:spPr>
          <a:xfrm>
            <a:off x="8246530" y="1371600"/>
            <a:ext cx="3107269" cy="4805363"/>
          </a:xfrm>
        </p:spPr>
        <p:txBody>
          <a:bodyPr>
            <a:noAutofit/>
          </a:bodyPr>
          <a:lstStyle/>
          <a:p>
            <a:pPr algn="just"/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Этот цвет будет преобладать по суммарной своей площади в цветовой композиции, а по своему распределению на плоскости станет «всеобъемлющим», то есть, как бы окружит все цвета со всех сторон. Создается цветовая композиция из одинаково мелких по площади цветовых пятен (П.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Синьяк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и Ж. Сера ).</a:t>
            </a:r>
            <a:endParaRPr lang="ru-RU" sz="2000" dirty="0"/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9864" y="1825625"/>
            <a:ext cx="4318001" cy="30186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728894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F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6857999"/>
          </a:xfrm>
          <a:solidFill>
            <a:srgbClr val="CCFF99"/>
          </a:solidFill>
        </p:spPr>
        <p:txBody>
          <a:bodyPr>
            <a:normAutofit/>
          </a:bodyPr>
          <a:lstStyle/>
          <a:p>
            <a:b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b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	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Цветовые гармонии – это хроматические и 	ахроматические гармоничные цвета, 	собранные в единую цветовую композицию 	на основе принципов:</a:t>
            </a:r>
            <a:b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      </a:t>
            </a:r>
            <a:b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		1) контраста  </a:t>
            </a:r>
            <a:b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	</a:t>
            </a:r>
            <a:b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		2) нюанса</a:t>
            </a:r>
            <a:br>
              <a:rPr lang="ru-RU" dirty="0">
                <a:solidFill>
                  <a:srgbClr val="002060"/>
                </a:solidFill>
              </a:rPr>
            </a:br>
            <a:endParaRPr lang="ru-RU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857850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Объект 7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159829" y="783771"/>
            <a:ext cx="6322422" cy="4637315"/>
          </a:xfrm>
          <a:prstGeom prst="rect">
            <a:avLst/>
          </a:prstGeom>
        </p:spPr>
      </p:pic>
      <p:sp>
        <p:nvSpPr>
          <p:cNvPr id="7" name="Текст 6"/>
          <p:cNvSpPr>
            <a:spLocks noGrp="1"/>
          </p:cNvSpPr>
          <p:nvPr>
            <p:ph type="body" sz="half" idx="2"/>
          </p:nvPr>
        </p:nvSpPr>
        <p:spPr>
          <a:xfrm>
            <a:off x="839788" y="987425"/>
            <a:ext cx="3932237" cy="4881563"/>
          </a:xfrm>
        </p:spPr>
        <p:txBody>
          <a:bodyPr>
            <a:normAutofit/>
          </a:bodyPr>
          <a:lstStyle/>
          <a:p>
            <a:pPr algn="just"/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И последним гармоничным 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контрастным 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сочетанием цветов (сильный контраст) является композиция из противоположных друг другу цветов в цветовом круге: например: зелёный и красный, даже при одинаковой насыщенности.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2021224283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2771</TotalTime>
  <Words>442</Words>
  <Application>Microsoft Office PowerPoint</Application>
  <PresentationFormat>Широкоэкранный</PresentationFormat>
  <Paragraphs>33</Paragraphs>
  <Slides>14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21" baseType="lpstr">
      <vt:lpstr>Arial</vt:lpstr>
      <vt:lpstr>Arial</vt:lpstr>
      <vt:lpstr>Calibri</vt:lpstr>
      <vt:lpstr>Calibri Light</vt:lpstr>
      <vt:lpstr>Tahoma</vt:lpstr>
      <vt:lpstr>Times New Roman</vt:lpstr>
      <vt:lpstr>Тема Office</vt:lpstr>
      <vt:lpstr>Цветовая гармония</vt:lpstr>
      <vt:lpstr>Основные характеристики цвета</vt:lpstr>
      <vt:lpstr>Гармония цветовая (греч. harmonia – связь, стройность) — закономерное сочетание цветов на плоскости и в пространстве, вызывающее положительную психологическую реакцию с учетом всех их основных характеристик — цветового тона, светлоты, насыщенности, формы, фактуры и размера. </vt:lpstr>
      <vt:lpstr>  12-частный цветовой круг</vt:lpstr>
      <vt:lpstr>Основные принципы построения цветовых гармоний:</vt:lpstr>
      <vt:lpstr>Принцип одинаковости цветов (однотоновые гармонии) </vt:lpstr>
      <vt:lpstr> Принцип конструктивного построения  Цвета располагаются на концах вписанных в круг геометрических фигур: треугольников, квадратов, пятиугольников и т.д. </vt:lpstr>
      <vt:lpstr>Многие художники, дизайнеры придерживаются «старого доброго» правила – не сочетать в композиции более 2-3 цветов.</vt:lpstr>
      <vt:lpstr> А если все-таки необходимо сочетать более трех цветов, то, чтобы не получилась какофония цветов, можно следовать нескольким методам: </vt:lpstr>
      <vt:lpstr>Сочетать цвета по принципу конструктивного построения </vt:lpstr>
      <vt:lpstr>Во все цвета добавить какой-то один цвет</vt:lpstr>
      <vt:lpstr>Один цвет сделать доминирующим в композиции</vt:lpstr>
      <vt:lpstr>   Цветовые гармонии – это хроматические и  ахроматические гармоничные цвета,  собранные в единую цветовую композицию  на основе принципов:           1) контраста       2) нюанса 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Цветовая гармония</dc:title>
  <dc:creator>Anna</dc:creator>
  <cp:lastModifiedBy>Наталия</cp:lastModifiedBy>
  <cp:revision>38</cp:revision>
  <dcterms:created xsi:type="dcterms:W3CDTF">2019-10-21T18:57:29Z</dcterms:created>
  <dcterms:modified xsi:type="dcterms:W3CDTF">2025-02-06T20:26:30Z</dcterms:modified>
</cp:coreProperties>
</file>