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  <p:sldId id="285" r:id="rId12"/>
    <p:sldId id="287" r:id="rId13"/>
    <p:sldId id="284" r:id="rId14"/>
    <p:sldId id="271" r:id="rId15"/>
    <p:sldId id="276" r:id="rId16"/>
    <p:sldId id="277" r:id="rId17"/>
    <p:sldId id="283" r:id="rId18"/>
    <p:sldId id="279" r:id="rId19"/>
    <p:sldId id="278" r:id="rId20"/>
    <p:sldId id="280" r:id="rId21"/>
    <p:sldId id="286" r:id="rId22"/>
    <p:sldId id="272" r:id="rId23"/>
    <p:sldId id="268" r:id="rId24"/>
    <p:sldId id="267" r:id="rId25"/>
    <p:sldId id="269" r:id="rId26"/>
    <p:sldId id="274" r:id="rId27"/>
    <p:sldId id="273" r:id="rId28"/>
    <p:sldId id="270" r:id="rId29"/>
    <p:sldId id="282" r:id="rId3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packard-bell" initials="p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26" autoAdjust="0"/>
    <p:restoredTop sz="94660"/>
  </p:normalViewPr>
  <p:slideViewPr>
    <p:cSldViewPr>
      <p:cViewPr varScale="1">
        <p:scale>
          <a:sx n="68" d="100"/>
          <a:sy n="68" d="100"/>
        </p:scale>
        <p:origin x="-14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Relationship Id="rId4" Type="http://schemas.openxmlformats.org/officeDocument/2006/relationships/image" Target="../media/image1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37BB79-09B2-4A5F-BF5F-405FA3086371}" type="doc">
      <dgm:prSet loTypeId="urn:microsoft.com/office/officeart/2005/8/layout/pList1" loCatId="list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07497AB-3DC0-4979-BA37-E766D5414453}">
      <dgm:prSet phldrT="[Текст]" custT="1"/>
      <dgm:spPr/>
      <dgm:t>
        <a:bodyPr/>
        <a:lstStyle/>
        <a:p>
          <a:r>
            <a:rPr lang="ru-RU" sz="2400" dirty="0" smtClean="0"/>
            <a:t>Банковский</a:t>
          </a:r>
        </a:p>
        <a:p>
          <a:r>
            <a:rPr lang="ru-RU" sz="2400" dirty="0" smtClean="0"/>
            <a:t>мост</a:t>
          </a:r>
          <a:endParaRPr lang="ru-RU" sz="2400" dirty="0"/>
        </a:p>
      </dgm:t>
    </dgm:pt>
    <dgm:pt modelId="{F63B77D0-F2F8-4987-BB90-07F8439330DB}" type="parTrans" cxnId="{E34B0AFA-F1FB-4CF1-9057-FDC17B5401F6}">
      <dgm:prSet/>
      <dgm:spPr/>
      <dgm:t>
        <a:bodyPr/>
        <a:lstStyle/>
        <a:p>
          <a:endParaRPr lang="ru-RU" sz="2000"/>
        </a:p>
      </dgm:t>
    </dgm:pt>
    <dgm:pt modelId="{120CAA8B-AAD7-484C-940B-1C9D8CE24223}" type="sibTrans" cxnId="{E34B0AFA-F1FB-4CF1-9057-FDC17B5401F6}">
      <dgm:prSet/>
      <dgm:spPr/>
      <dgm:t>
        <a:bodyPr/>
        <a:lstStyle/>
        <a:p>
          <a:endParaRPr lang="ru-RU" sz="2000"/>
        </a:p>
      </dgm:t>
    </dgm:pt>
    <dgm:pt modelId="{FEC5B82A-B292-45CD-8C8A-A89CA8D70270}">
      <dgm:prSet phldrT="[Текст]" custT="1"/>
      <dgm:spPr/>
      <dgm:t>
        <a:bodyPr/>
        <a:lstStyle/>
        <a:p>
          <a:endParaRPr lang="ru-RU" sz="2000" dirty="0"/>
        </a:p>
      </dgm:t>
    </dgm:pt>
    <dgm:pt modelId="{2423D137-327A-4442-99B8-5210F53E83CC}" type="parTrans" cxnId="{72C8E659-6997-44DC-AFAB-CFD2DC3479C2}">
      <dgm:prSet/>
      <dgm:spPr/>
      <dgm:t>
        <a:bodyPr/>
        <a:lstStyle/>
        <a:p>
          <a:endParaRPr lang="ru-RU" sz="2000"/>
        </a:p>
      </dgm:t>
    </dgm:pt>
    <dgm:pt modelId="{F32F406D-34AC-4AE1-8B16-6BBFD091E5F5}" type="sibTrans" cxnId="{72C8E659-6997-44DC-AFAB-CFD2DC3479C2}">
      <dgm:prSet/>
      <dgm:spPr/>
      <dgm:t>
        <a:bodyPr/>
        <a:lstStyle/>
        <a:p>
          <a:endParaRPr lang="ru-RU" sz="2000"/>
        </a:p>
      </dgm:t>
    </dgm:pt>
    <dgm:pt modelId="{768D570D-CB31-4A34-84AB-089F73C4FC50}">
      <dgm:prSet phldrT="[Текст]" custT="1"/>
      <dgm:spPr/>
      <dgm:t>
        <a:bodyPr/>
        <a:lstStyle/>
        <a:p>
          <a:r>
            <a:rPr lang="ru-RU" sz="2400" dirty="0" smtClean="0"/>
            <a:t>Летний сад</a:t>
          </a:r>
          <a:endParaRPr lang="ru-RU" sz="2400" dirty="0"/>
        </a:p>
      </dgm:t>
    </dgm:pt>
    <dgm:pt modelId="{B3ED3646-BC19-4D8E-B5CD-1B937439FBF7}" type="parTrans" cxnId="{2DFE843E-CE67-4EB1-8B3A-0D367D44E68C}">
      <dgm:prSet/>
      <dgm:spPr/>
      <dgm:t>
        <a:bodyPr/>
        <a:lstStyle/>
        <a:p>
          <a:endParaRPr lang="ru-RU" sz="2000"/>
        </a:p>
      </dgm:t>
    </dgm:pt>
    <dgm:pt modelId="{0D31EF76-4386-4EEB-90F1-DF682051BDC4}" type="sibTrans" cxnId="{2DFE843E-CE67-4EB1-8B3A-0D367D44E68C}">
      <dgm:prSet/>
      <dgm:spPr/>
      <dgm:t>
        <a:bodyPr/>
        <a:lstStyle/>
        <a:p>
          <a:endParaRPr lang="ru-RU" sz="2000"/>
        </a:p>
      </dgm:t>
    </dgm:pt>
    <dgm:pt modelId="{422081CC-E9A2-479E-883B-B1CA1496BB25}">
      <dgm:prSet phldrT="[Текст]" custT="1"/>
      <dgm:spPr/>
      <dgm:t>
        <a:bodyPr/>
        <a:lstStyle/>
        <a:p>
          <a:r>
            <a:rPr lang="ru-RU" sz="2400" dirty="0" smtClean="0"/>
            <a:t>Петропавловская крепость</a:t>
          </a:r>
          <a:endParaRPr lang="ru-RU" sz="2400" dirty="0"/>
        </a:p>
      </dgm:t>
    </dgm:pt>
    <dgm:pt modelId="{EA5EB5B2-0571-436F-8C73-28D2ABFFAF58}" type="parTrans" cxnId="{AD4F3A34-FF8A-42D9-A76C-DFA62EA786F4}">
      <dgm:prSet/>
      <dgm:spPr/>
      <dgm:t>
        <a:bodyPr/>
        <a:lstStyle/>
        <a:p>
          <a:endParaRPr lang="ru-RU" sz="2000"/>
        </a:p>
      </dgm:t>
    </dgm:pt>
    <dgm:pt modelId="{B332962F-B658-450E-94B3-0AF9B565674D}" type="sibTrans" cxnId="{AD4F3A34-FF8A-42D9-A76C-DFA62EA786F4}">
      <dgm:prSet/>
      <dgm:spPr/>
      <dgm:t>
        <a:bodyPr/>
        <a:lstStyle/>
        <a:p>
          <a:endParaRPr lang="ru-RU" sz="2000"/>
        </a:p>
      </dgm:t>
    </dgm:pt>
    <dgm:pt modelId="{6340D3E7-5DE6-4BFF-A0B2-C57EA7DE2E31}" type="pres">
      <dgm:prSet presAssocID="{FD37BB79-09B2-4A5F-BF5F-405FA308637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3F219AC-021C-4EA6-B1BF-6C8032CF7F92}" type="pres">
      <dgm:prSet presAssocID="{D07497AB-3DC0-4979-BA37-E766D5414453}" presName="compNode" presStyleCnt="0"/>
      <dgm:spPr/>
      <dgm:t>
        <a:bodyPr/>
        <a:lstStyle/>
        <a:p>
          <a:endParaRPr lang="ru-RU"/>
        </a:p>
      </dgm:t>
    </dgm:pt>
    <dgm:pt modelId="{816C22B5-F8A9-4F61-A083-5B8A62F4F86A}" type="pres">
      <dgm:prSet presAssocID="{D07497AB-3DC0-4979-BA37-E766D5414453}" presName="pictRect" presStyleLbl="node1" presStyleIdx="0" presStyleCnt="4" custScaleY="101179" custLinFactNeighborX="-21320" custLinFactNeighborY="19074"/>
      <dgm:spPr>
        <a:blipFill rotWithShape="0">
          <a:blip xmlns:r="http://schemas.openxmlformats.org/officeDocument/2006/relationships" r:embed="rId1"/>
          <a:stretch>
            <a:fillRect/>
          </a:stretch>
        </a:blipFill>
        <a:ln>
          <a:solidFill>
            <a:schemeClr val="accent5">
              <a:lumMod val="75000"/>
            </a:schemeClr>
          </a:solidFill>
        </a:ln>
        <a:effectLst>
          <a:glow rad="228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endParaRPr lang="ru-RU"/>
        </a:p>
      </dgm:t>
    </dgm:pt>
    <dgm:pt modelId="{C4804A0B-C8EE-498A-B6F3-4F994C31D8D6}" type="pres">
      <dgm:prSet presAssocID="{D07497AB-3DC0-4979-BA37-E766D5414453}" presName="textRect" presStyleLbl="revTx" presStyleIdx="0" presStyleCnt="4" custFlipVert="0" custFlipHor="0" custScaleX="100084" custScaleY="72536" custLinFactNeighborX="-15174" custLinFactNeighborY="475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0D2373-04C5-4B03-A69F-214741966D58}" type="pres">
      <dgm:prSet presAssocID="{120CAA8B-AAD7-484C-940B-1C9D8CE2422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199A26CF-986C-41BA-B05A-F6EAB9128BD2}" type="pres">
      <dgm:prSet presAssocID="{FEC5B82A-B292-45CD-8C8A-A89CA8D70270}" presName="compNode" presStyleCnt="0"/>
      <dgm:spPr/>
      <dgm:t>
        <a:bodyPr/>
        <a:lstStyle/>
        <a:p>
          <a:endParaRPr lang="ru-RU"/>
        </a:p>
      </dgm:t>
    </dgm:pt>
    <dgm:pt modelId="{A7B30C6C-F1D8-4F30-B3C9-B88CAF6C4A8C}" type="pres">
      <dgm:prSet presAssocID="{FEC5B82A-B292-45CD-8C8A-A89CA8D70270}" presName="pictRect" presStyleLbl="node1" presStyleIdx="1" presStyleCnt="4" custScaleX="107881" custScaleY="91696" custLinFactNeighborX="-3323" custLinFactNeighborY="30178"/>
      <dgm:spPr>
        <a:blipFill rotWithShape="0">
          <a:blip xmlns:r="http://schemas.openxmlformats.org/officeDocument/2006/relationships" r:embed="rId2"/>
          <a:stretch>
            <a:fillRect/>
          </a:stretch>
        </a:blipFill>
        <a:ln>
          <a:solidFill>
            <a:schemeClr val="accent5">
              <a:lumMod val="75000"/>
            </a:schemeClr>
          </a:solidFill>
        </a:ln>
        <a:effectLst>
          <a:glow rad="228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endParaRPr lang="ru-RU"/>
        </a:p>
      </dgm:t>
    </dgm:pt>
    <dgm:pt modelId="{88AA2295-BF30-4EBA-87F9-FEAF0E3A4BB9}" type="pres">
      <dgm:prSet presAssocID="{FEC5B82A-B292-45CD-8C8A-A89CA8D70270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A0B410-D6B0-48E7-88E3-E608C0BA9F1C}" type="pres">
      <dgm:prSet presAssocID="{F32F406D-34AC-4AE1-8B16-6BBFD091E5F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697EE70-860D-41C9-A3FE-050B965B2C9D}" type="pres">
      <dgm:prSet presAssocID="{768D570D-CB31-4A34-84AB-089F73C4FC50}" presName="compNode" presStyleCnt="0"/>
      <dgm:spPr/>
      <dgm:t>
        <a:bodyPr/>
        <a:lstStyle/>
        <a:p>
          <a:endParaRPr lang="ru-RU"/>
        </a:p>
      </dgm:t>
    </dgm:pt>
    <dgm:pt modelId="{34F1C4B5-0E99-4A51-AEF3-4D2CF5D0161D}" type="pres">
      <dgm:prSet presAssocID="{768D570D-CB31-4A34-84AB-089F73C4FC50}" presName="pictRect" presStyleLbl="node1" presStyleIdx="2" presStyleCnt="4" custLinFactNeighborX="20838" custLinFactNeighborY="12699"/>
      <dgm:spPr>
        <a:blipFill rotWithShape="0">
          <a:blip xmlns:r="http://schemas.openxmlformats.org/officeDocument/2006/relationships" r:embed="rId3"/>
          <a:stretch>
            <a:fillRect/>
          </a:stretch>
        </a:blipFill>
        <a:ln>
          <a:solidFill>
            <a:schemeClr val="accent5">
              <a:lumMod val="60000"/>
              <a:lumOff val="40000"/>
            </a:schemeClr>
          </a:solidFill>
        </a:ln>
        <a:effectLst>
          <a:glow rad="228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endParaRPr lang="ru-RU"/>
        </a:p>
      </dgm:t>
    </dgm:pt>
    <dgm:pt modelId="{F2313956-9216-42B5-8312-6A51CFFF7D12}" type="pres">
      <dgm:prSet presAssocID="{768D570D-CB31-4A34-84AB-089F73C4FC50}" presName="textRect" presStyleLbl="revTx" presStyleIdx="2" presStyleCnt="4" custLinFactNeighborX="23635" custLinFactNeighborY="466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8117028-FA9D-417E-98F0-9FC3E3688E91}" type="pres">
      <dgm:prSet presAssocID="{0D31EF76-4386-4EEB-90F1-DF682051BDC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8B6E411C-64C6-449F-9A0E-51448743A1F1}" type="pres">
      <dgm:prSet presAssocID="{422081CC-E9A2-479E-883B-B1CA1496BB25}" presName="compNode" presStyleCnt="0"/>
      <dgm:spPr/>
      <dgm:t>
        <a:bodyPr/>
        <a:lstStyle/>
        <a:p>
          <a:endParaRPr lang="ru-RU"/>
        </a:p>
      </dgm:t>
    </dgm:pt>
    <dgm:pt modelId="{37FF2B76-F58D-4D05-8A87-21B1F57F1E5B}" type="pres">
      <dgm:prSet presAssocID="{422081CC-E9A2-479E-883B-B1CA1496BB25}" presName="pictRect" presStyleLbl="node1" presStyleIdx="3" presStyleCnt="4" custLinFactNeighborX="-527" custLinFactNeighborY="783"/>
      <dgm:spPr>
        <a:blipFill rotWithShape="0">
          <a:blip xmlns:r="http://schemas.openxmlformats.org/officeDocument/2006/relationships" r:embed="rId4"/>
          <a:stretch>
            <a:fillRect/>
          </a:stretch>
        </a:blipFill>
        <a:ln>
          <a:solidFill>
            <a:schemeClr val="accent5">
              <a:lumMod val="60000"/>
              <a:lumOff val="40000"/>
            </a:schemeClr>
          </a:solidFill>
        </a:ln>
        <a:effectLst>
          <a:glow rad="228600">
            <a:schemeClr val="accent5">
              <a:satMod val="175000"/>
              <a:alpha val="40000"/>
            </a:schemeClr>
          </a:glow>
        </a:effectLst>
      </dgm:spPr>
      <dgm:t>
        <a:bodyPr/>
        <a:lstStyle/>
        <a:p>
          <a:endParaRPr lang="ru-RU"/>
        </a:p>
      </dgm:t>
    </dgm:pt>
    <dgm:pt modelId="{9E91B353-6B29-4874-A795-0C8BD524C9B8}" type="pres">
      <dgm:prSet presAssocID="{422081CC-E9A2-479E-883B-B1CA1496BB25}" presName="textRect" presStyleLbl="revTx" presStyleIdx="3" presStyleCnt="4" custScaleX="129162" custLinFactNeighborX="2842" custLinFactNeighborY="-26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34B0AFA-F1FB-4CF1-9057-FDC17B5401F6}" srcId="{FD37BB79-09B2-4A5F-BF5F-405FA3086371}" destId="{D07497AB-3DC0-4979-BA37-E766D5414453}" srcOrd="0" destOrd="0" parTransId="{F63B77D0-F2F8-4987-BB90-07F8439330DB}" sibTransId="{120CAA8B-AAD7-484C-940B-1C9D8CE24223}"/>
    <dgm:cxn modelId="{A09B1F7B-76FD-4953-91AA-EAC8C4FFE05A}" type="presOf" srcId="{FEC5B82A-B292-45CD-8C8A-A89CA8D70270}" destId="{88AA2295-BF30-4EBA-87F9-FEAF0E3A4BB9}" srcOrd="0" destOrd="0" presId="urn:microsoft.com/office/officeart/2005/8/layout/pList1"/>
    <dgm:cxn modelId="{5AACA654-4425-4332-951E-88A7ED61BB98}" type="presOf" srcId="{768D570D-CB31-4A34-84AB-089F73C4FC50}" destId="{F2313956-9216-42B5-8312-6A51CFFF7D12}" srcOrd="0" destOrd="0" presId="urn:microsoft.com/office/officeart/2005/8/layout/pList1"/>
    <dgm:cxn modelId="{0A317015-6EC7-48B0-8C4E-7CD0670677EF}" type="presOf" srcId="{0D31EF76-4386-4EEB-90F1-DF682051BDC4}" destId="{D8117028-FA9D-417E-98F0-9FC3E3688E91}" srcOrd="0" destOrd="0" presId="urn:microsoft.com/office/officeart/2005/8/layout/pList1"/>
    <dgm:cxn modelId="{F2520BB1-5BCF-4A10-BF16-6D7A0A79D87F}" type="presOf" srcId="{D07497AB-3DC0-4979-BA37-E766D5414453}" destId="{C4804A0B-C8EE-498A-B6F3-4F994C31D8D6}" srcOrd="0" destOrd="0" presId="urn:microsoft.com/office/officeart/2005/8/layout/pList1"/>
    <dgm:cxn modelId="{1A9B675C-F2B6-4E8F-A48A-D5FEFD7C0E91}" type="presOf" srcId="{422081CC-E9A2-479E-883B-B1CA1496BB25}" destId="{9E91B353-6B29-4874-A795-0C8BD524C9B8}" srcOrd="0" destOrd="0" presId="urn:microsoft.com/office/officeart/2005/8/layout/pList1"/>
    <dgm:cxn modelId="{72C8E659-6997-44DC-AFAB-CFD2DC3479C2}" srcId="{FD37BB79-09B2-4A5F-BF5F-405FA3086371}" destId="{FEC5B82A-B292-45CD-8C8A-A89CA8D70270}" srcOrd="1" destOrd="0" parTransId="{2423D137-327A-4442-99B8-5210F53E83CC}" sibTransId="{F32F406D-34AC-4AE1-8B16-6BBFD091E5F5}"/>
    <dgm:cxn modelId="{AD4F3A34-FF8A-42D9-A76C-DFA62EA786F4}" srcId="{FD37BB79-09B2-4A5F-BF5F-405FA3086371}" destId="{422081CC-E9A2-479E-883B-B1CA1496BB25}" srcOrd="3" destOrd="0" parTransId="{EA5EB5B2-0571-436F-8C73-28D2ABFFAF58}" sibTransId="{B332962F-B658-450E-94B3-0AF9B565674D}"/>
    <dgm:cxn modelId="{E02E042F-244B-4786-A10F-B8AF9A284620}" type="presOf" srcId="{120CAA8B-AAD7-484C-940B-1C9D8CE24223}" destId="{340D2373-04C5-4B03-A69F-214741966D58}" srcOrd="0" destOrd="0" presId="urn:microsoft.com/office/officeart/2005/8/layout/pList1"/>
    <dgm:cxn modelId="{2DFE843E-CE67-4EB1-8B3A-0D367D44E68C}" srcId="{FD37BB79-09B2-4A5F-BF5F-405FA3086371}" destId="{768D570D-CB31-4A34-84AB-089F73C4FC50}" srcOrd="2" destOrd="0" parTransId="{B3ED3646-BC19-4D8E-B5CD-1B937439FBF7}" sibTransId="{0D31EF76-4386-4EEB-90F1-DF682051BDC4}"/>
    <dgm:cxn modelId="{A846D1BA-94BE-4640-A676-03520DFBB740}" type="presOf" srcId="{F32F406D-34AC-4AE1-8B16-6BBFD091E5F5}" destId="{75A0B410-D6B0-48E7-88E3-E608C0BA9F1C}" srcOrd="0" destOrd="0" presId="urn:microsoft.com/office/officeart/2005/8/layout/pList1"/>
    <dgm:cxn modelId="{8EB00C60-83CF-46CD-AB21-B5913CFC68FE}" type="presOf" srcId="{FD37BB79-09B2-4A5F-BF5F-405FA3086371}" destId="{6340D3E7-5DE6-4BFF-A0B2-C57EA7DE2E31}" srcOrd="0" destOrd="0" presId="urn:microsoft.com/office/officeart/2005/8/layout/pList1"/>
    <dgm:cxn modelId="{73C4B5C1-384B-4971-B8E4-A85E9B30C6E6}" type="presParOf" srcId="{6340D3E7-5DE6-4BFF-A0B2-C57EA7DE2E31}" destId="{D3F219AC-021C-4EA6-B1BF-6C8032CF7F92}" srcOrd="0" destOrd="0" presId="urn:microsoft.com/office/officeart/2005/8/layout/pList1"/>
    <dgm:cxn modelId="{F2B58175-E4D8-4A53-ABBA-4EC7D9B7A6A9}" type="presParOf" srcId="{D3F219AC-021C-4EA6-B1BF-6C8032CF7F92}" destId="{816C22B5-F8A9-4F61-A083-5B8A62F4F86A}" srcOrd="0" destOrd="0" presId="urn:microsoft.com/office/officeart/2005/8/layout/pList1"/>
    <dgm:cxn modelId="{8E036E24-EA0A-4D42-B801-EB7A84A454DE}" type="presParOf" srcId="{D3F219AC-021C-4EA6-B1BF-6C8032CF7F92}" destId="{C4804A0B-C8EE-498A-B6F3-4F994C31D8D6}" srcOrd="1" destOrd="0" presId="urn:microsoft.com/office/officeart/2005/8/layout/pList1"/>
    <dgm:cxn modelId="{543B8C02-B064-4DFE-91B1-39D0D96032B1}" type="presParOf" srcId="{6340D3E7-5DE6-4BFF-A0B2-C57EA7DE2E31}" destId="{340D2373-04C5-4B03-A69F-214741966D58}" srcOrd="1" destOrd="0" presId="urn:microsoft.com/office/officeart/2005/8/layout/pList1"/>
    <dgm:cxn modelId="{3C1D44F5-2411-4B0E-A6CB-DD9936C02C4D}" type="presParOf" srcId="{6340D3E7-5DE6-4BFF-A0B2-C57EA7DE2E31}" destId="{199A26CF-986C-41BA-B05A-F6EAB9128BD2}" srcOrd="2" destOrd="0" presId="urn:microsoft.com/office/officeart/2005/8/layout/pList1"/>
    <dgm:cxn modelId="{C5356868-167D-46B4-9F72-D91359BBE27D}" type="presParOf" srcId="{199A26CF-986C-41BA-B05A-F6EAB9128BD2}" destId="{A7B30C6C-F1D8-4F30-B3C9-B88CAF6C4A8C}" srcOrd="0" destOrd="0" presId="urn:microsoft.com/office/officeart/2005/8/layout/pList1"/>
    <dgm:cxn modelId="{EA6657B7-DE8F-4328-BB94-77D0D441648F}" type="presParOf" srcId="{199A26CF-986C-41BA-B05A-F6EAB9128BD2}" destId="{88AA2295-BF30-4EBA-87F9-FEAF0E3A4BB9}" srcOrd="1" destOrd="0" presId="urn:microsoft.com/office/officeart/2005/8/layout/pList1"/>
    <dgm:cxn modelId="{F255F995-0737-4634-909E-35A451FC5AC2}" type="presParOf" srcId="{6340D3E7-5DE6-4BFF-A0B2-C57EA7DE2E31}" destId="{75A0B410-D6B0-48E7-88E3-E608C0BA9F1C}" srcOrd="3" destOrd="0" presId="urn:microsoft.com/office/officeart/2005/8/layout/pList1"/>
    <dgm:cxn modelId="{FB0220D7-CF16-4C44-A49A-BD6E040AF234}" type="presParOf" srcId="{6340D3E7-5DE6-4BFF-A0B2-C57EA7DE2E31}" destId="{9697EE70-860D-41C9-A3FE-050B965B2C9D}" srcOrd="4" destOrd="0" presId="urn:microsoft.com/office/officeart/2005/8/layout/pList1"/>
    <dgm:cxn modelId="{0C49AC50-66F3-4FB5-A935-E4F343354746}" type="presParOf" srcId="{9697EE70-860D-41C9-A3FE-050B965B2C9D}" destId="{34F1C4B5-0E99-4A51-AEF3-4D2CF5D0161D}" srcOrd="0" destOrd="0" presId="urn:microsoft.com/office/officeart/2005/8/layout/pList1"/>
    <dgm:cxn modelId="{BDB8B955-A7E9-4740-BE89-D105D95E9B2D}" type="presParOf" srcId="{9697EE70-860D-41C9-A3FE-050B965B2C9D}" destId="{F2313956-9216-42B5-8312-6A51CFFF7D12}" srcOrd="1" destOrd="0" presId="urn:microsoft.com/office/officeart/2005/8/layout/pList1"/>
    <dgm:cxn modelId="{A0DDBFBA-BE30-4155-A6E3-E07B2FFDF7F1}" type="presParOf" srcId="{6340D3E7-5DE6-4BFF-A0B2-C57EA7DE2E31}" destId="{D8117028-FA9D-417E-98F0-9FC3E3688E91}" srcOrd="5" destOrd="0" presId="urn:microsoft.com/office/officeart/2005/8/layout/pList1"/>
    <dgm:cxn modelId="{CA19ED63-D46F-4C28-92E5-20F1B2168EDC}" type="presParOf" srcId="{6340D3E7-5DE6-4BFF-A0B2-C57EA7DE2E31}" destId="{8B6E411C-64C6-449F-9A0E-51448743A1F1}" srcOrd="6" destOrd="0" presId="urn:microsoft.com/office/officeart/2005/8/layout/pList1"/>
    <dgm:cxn modelId="{BD9B3274-1762-43F5-A4D7-6DE9B4F61EE1}" type="presParOf" srcId="{8B6E411C-64C6-449F-9A0E-51448743A1F1}" destId="{37FF2B76-F58D-4D05-8A87-21B1F57F1E5B}" srcOrd="0" destOrd="0" presId="urn:microsoft.com/office/officeart/2005/8/layout/pList1"/>
    <dgm:cxn modelId="{35B88D20-54C5-4C9F-A284-0EAC16CE50B1}" type="presParOf" srcId="{8B6E411C-64C6-449F-9A0E-51448743A1F1}" destId="{9E91B353-6B29-4874-A795-0C8BD524C9B8}" srcOrd="1" destOrd="0" presId="urn:microsoft.com/office/officeart/2005/8/layout/pList1"/>
  </dgm:cxnLst>
  <dgm:bg>
    <a:effectLst>
      <a:glow rad="228600">
        <a:schemeClr val="accent5">
          <a:satMod val="175000"/>
          <a:alpha val="40000"/>
        </a:schemeClr>
      </a:glow>
    </a:effectLst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7E4AACF-C170-4EDA-8F0B-C9946B559E35}" type="datetimeFigureOut">
              <a:rPr lang="ru-RU" smtClean="0"/>
              <a:pPr/>
              <a:t>21.05.2020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6C4B126-DD81-49B8-8D76-9F4DC2017A8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2030" y="500042"/>
            <a:ext cx="8229600" cy="2136870"/>
          </a:xfrm>
        </p:spPr>
        <p:txBody>
          <a:bodyPr>
            <a:normAutofit/>
          </a:bodyPr>
          <a:lstStyle/>
          <a:p>
            <a:r>
              <a:rPr lang="ru-RU" dirty="0" smtClean="0"/>
              <a:t>Презентация</a:t>
            </a:r>
            <a:br>
              <a:rPr lang="ru-RU" dirty="0" smtClean="0"/>
            </a:br>
            <a:r>
              <a:rPr lang="ru-RU" dirty="0" smtClean="0"/>
              <a:t>опыта </a:t>
            </a:r>
            <a:r>
              <a:rPr lang="ru-RU" dirty="0" smtClean="0"/>
              <a:t>работы</a:t>
            </a:r>
            <a:br>
              <a:rPr lang="ru-RU" dirty="0" smtClean="0"/>
            </a:br>
            <a:r>
              <a:rPr lang="ru-RU" sz="2400" dirty="0" smtClean="0"/>
              <a:t>по </a:t>
            </a:r>
            <a:r>
              <a:rPr lang="ru-RU" sz="2400" dirty="0" err="1" smtClean="0"/>
              <a:t>петербурговедению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500306"/>
            <a:ext cx="6400800" cy="4000528"/>
          </a:xfrm>
        </p:spPr>
        <p:txBody>
          <a:bodyPr>
            <a:normAutofit lnSpcReduction="10000"/>
          </a:bodyPr>
          <a:lstStyle/>
          <a:p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 smtClean="0"/>
              <a:t>ГБДОУ </a:t>
            </a:r>
            <a:r>
              <a:rPr lang="ru-RU" dirty="0" err="1" smtClean="0"/>
              <a:t>д</a:t>
            </a:r>
            <a:r>
              <a:rPr lang="en-US" dirty="0" smtClean="0"/>
              <a:t>/</a:t>
            </a:r>
            <a:r>
              <a:rPr lang="ru-RU" dirty="0" smtClean="0"/>
              <a:t>с №111</a:t>
            </a:r>
          </a:p>
          <a:p>
            <a:r>
              <a:rPr lang="ru-RU" dirty="0" smtClean="0"/>
              <a:t>Московского района</a:t>
            </a:r>
          </a:p>
          <a:p>
            <a:r>
              <a:rPr lang="ru-RU" dirty="0" smtClean="0"/>
              <a:t>город Санкт-Петербург</a:t>
            </a:r>
          </a:p>
          <a:p>
            <a:endParaRPr lang="ru-RU" dirty="0" smtClean="0"/>
          </a:p>
          <a:p>
            <a:pPr algn="r"/>
            <a:r>
              <a:rPr lang="ru-RU" sz="2400" dirty="0" smtClean="0"/>
              <a:t>Воспитатель:</a:t>
            </a:r>
          </a:p>
          <a:p>
            <a:pPr algn="r"/>
            <a:r>
              <a:rPr lang="ru-RU" sz="2400" dirty="0" smtClean="0"/>
              <a:t>Зотова Т.Д.</a:t>
            </a:r>
          </a:p>
          <a:p>
            <a:pPr algn="r"/>
            <a:endParaRPr lang="ru-RU" sz="2400" dirty="0" smtClean="0"/>
          </a:p>
          <a:p>
            <a:r>
              <a:rPr lang="ru-RU" sz="2400" dirty="0" smtClean="0"/>
              <a:t>2020 год</a:t>
            </a:r>
            <a:endParaRPr lang="ru-RU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57224" y="642918"/>
            <a:ext cx="6929486" cy="4500594"/>
          </a:xfrm>
        </p:spPr>
        <p:txBody>
          <a:bodyPr/>
          <a:lstStyle/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Зотова Татьяна Дмитриевна</a:t>
            </a:r>
          </a:p>
          <a:p>
            <a:r>
              <a:rPr lang="ru-RU" dirty="0" smtClean="0"/>
              <a:t>Воспитатель высшей квалификационной</a:t>
            </a:r>
          </a:p>
          <a:p>
            <a:r>
              <a:rPr lang="ru-RU" dirty="0" smtClean="0"/>
              <a:t>категории. Почетный работник общего образования Российской Федерации.</a:t>
            </a:r>
          </a:p>
          <a:p>
            <a:r>
              <a:rPr lang="ru-RU" dirty="0" smtClean="0"/>
              <a:t> Стаж работы 39 года.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2225668"/>
          </a:xfrm>
        </p:spPr>
        <p:txBody>
          <a:bodyPr/>
          <a:lstStyle/>
          <a:p>
            <a:r>
              <a:rPr lang="ru-RU" dirty="0" smtClean="0"/>
              <a:t>Тема долгосрочного проекта</a:t>
            </a:r>
            <a:br>
              <a:rPr lang="ru-RU" dirty="0" smtClean="0"/>
            </a:br>
            <a:r>
              <a:rPr lang="ru-RU" dirty="0" smtClean="0"/>
              <a:t>«Санкт-Петербург  —</a:t>
            </a:r>
            <a:br>
              <a:rPr lang="ru-RU" dirty="0" smtClean="0"/>
            </a:br>
            <a:r>
              <a:rPr lang="ru-RU" dirty="0" smtClean="0"/>
              <a:t> мой город родной»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00100" y="3429000"/>
            <a:ext cx="7686700" cy="288036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Цель:</a:t>
            </a:r>
          </a:p>
          <a:p>
            <a:r>
              <a:rPr lang="ru-RU" dirty="0" smtClean="0"/>
              <a:t>Знакомство детей с историей города.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0501354" y="402884"/>
            <a:ext cx="18571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142984"/>
            <a:ext cx="8572560" cy="5572164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ru-RU" dirty="0" smtClean="0"/>
              <a:t>Дети дошкольного возраста очень любознательны, обладают хорошей памятью, впечатлительны. Это позволяет формировать у них живой интерес к городу, его облику, происходящим событиям, позволяет создать эмоциональный настрой на город и ощущение себя петербуржцами. Дошкольники не могут осознавать историю события и их последовательность, многие сведения для них формальны, либо не доступны для понимания. Представляется целесообразно знакомить детей с городом, используя локальный материал, т.е. привлечь внимание дошкольника к тому, что они часто видят, с чем встречаются постоянно, но порой не замечают и на что не обращают внимания. На занятиях создаются такие условия для формирования начальных знаний о родном городе, чтобы «влюбить» ребенка в свой город, сделать первые шаги к постижению мира петербуржца, к их открытию своего Петербурга.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686700" cy="582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Задачи: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857232"/>
            <a:ext cx="8572560" cy="5715040"/>
          </a:xfrm>
        </p:spPr>
        <p:txBody>
          <a:bodyPr>
            <a:normAutofit fontScale="77500" lnSpcReduction="20000"/>
          </a:bodyPr>
          <a:lstStyle/>
          <a:p>
            <a:pPr lvl="0"/>
            <a:r>
              <a:rPr lang="ru-RU" dirty="0" smtClean="0"/>
              <a:t>приобщение детей дошкольного возраста к истории и культуре Петербурга </a:t>
            </a:r>
          </a:p>
          <a:p>
            <a:pPr lvl="0"/>
            <a:r>
              <a:rPr lang="ru-RU" dirty="0" smtClean="0"/>
              <a:t>организация такого взаимодействия ребенка с городом, которое способно стать определяющим в формировании его представлений об окружающем мире, характера мышления, стиля поведения, свойственных цивилизованному человеку.</a:t>
            </a:r>
          </a:p>
          <a:p>
            <a:pPr lvl="0"/>
            <a:r>
              <a:rPr lang="ru-RU" dirty="0" smtClean="0"/>
              <a:t>развитие у ребенка эмоционально – ценностных ориентиров через осмысление истории культуры СПб в контексте российской, европейской и мировой культур.</a:t>
            </a:r>
          </a:p>
          <a:p>
            <a:pPr lvl="0"/>
            <a:r>
              <a:rPr lang="ru-RU" dirty="0" smtClean="0"/>
              <a:t>социальная адаптация дошкольника, сохранение его индивидуальности в условиях современного мегаполиса, содействие ребенку в освоении городского пространства и формирование образа своего города.</a:t>
            </a:r>
          </a:p>
          <a:p>
            <a:pPr lvl="0"/>
            <a:r>
              <a:rPr lang="ru-RU" dirty="0" smtClean="0"/>
              <a:t>развитие познавательного интереса к изучению архитектуры и истории достопримечательности города</a:t>
            </a:r>
          </a:p>
          <a:p>
            <a:pPr lvl="0"/>
            <a:r>
              <a:rPr lang="ru-RU" dirty="0" smtClean="0"/>
              <a:t>развитие познавательно-речевых навыков, логического мышления</a:t>
            </a:r>
          </a:p>
          <a:p>
            <a:pPr lvl="0"/>
            <a:r>
              <a:rPr lang="ru-RU" dirty="0" smtClean="0"/>
              <a:t>знакомство с историей событий</a:t>
            </a:r>
          </a:p>
          <a:p>
            <a:pPr lvl="0"/>
            <a:r>
              <a:rPr lang="ru-RU" dirty="0" smtClean="0"/>
              <a:t>развитие пространственного ориентирования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8015286" cy="10715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Цели и задачи реализуются</a:t>
            </a:r>
            <a:br>
              <a:rPr lang="ru-RU" dirty="0" smtClean="0"/>
            </a:br>
            <a:r>
              <a:rPr lang="ru-RU" dirty="0" smtClean="0"/>
              <a:t>через: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ru-RU" sz="1600" dirty="0" smtClean="0"/>
              <a:t> знакомство детей с историей и культурой Петербурга, с ближайшим окружением (т. е. город, как среда обитания) : дом, здание, транспорт, улица, проспект, площадь, город, сквер ,парк, сад, район). Обратить внимание детей на связь города с человеком, дать представление об уникальности и неповторимости города; учить детей в привычном городском пейзаже выделять элементы прекрасного и необычного;</a:t>
            </a:r>
          </a:p>
          <a:p>
            <a:pPr lvl="0"/>
            <a:r>
              <a:rPr lang="ru-RU" sz="1600" dirty="0" smtClean="0"/>
              <a:t>ознакомление детей с основными достопримечательностями города, неповторимостью архитектурных ансамблей (памятниками искусства, архитектуры и скульптуры), воспитание интереса к родному городу;</a:t>
            </a:r>
          </a:p>
          <a:p>
            <a:pPr lvl="0"/>
            <a:r>
              <a:rPr lang="ru-RU" sz="1600" dirty="0" smtClean="0"/>
              <a:t>обогащение знаний детей о своем районе. Объяснить детям значимость района в современной жизни. Учить детей описывать объекты, свои впечатления, учить высказывать свое мнение, давать оценку действиям и событиям;</a:t>
            </a:r>
          </a:p>
          <a:p>
            <a:pPr lvl="0">
              <a:buNone/>
            </a:pPr>
            <a:r>
              <a:rPr lang="ru-RU" sz="1600" dirty="0" smtClean="0"/>
              <a:t>        закрепление у детей знания о правилах поведения в общественных местах (на экскурсиях, выставках, музеях, театрах);</a:t>
            </a:r>
          </a:p>
          <a:p>
            <a:pPr lvl="0"/>
            <a:r>
              <a:rPr lang="ru-RU" sz="1600" dirty="0" smtClean="0"/>
              <a:t> знакомство детей со  знаменитыми людьми в прошлом и интересных людях в настоящем, приобщая детей к общественной жизни города;</a:t>
            </a:r>
          </a:p>
          <a:p>
            <a:pPr lvl="0"/>
            <a:r>
              <a:rPr lang="ru-RU" sz="1600" dirty="0" smtClean="0"/>
              <a:t>развитие самостоятельности в придумывании игрового сюжета на петербургскую тематику, творческих способностей в процесс коммуникативной деятельности;</a:t>
            </a:r>
          </a:p>
          <a:p>
            <a:pPr lvl="0"/>
            <a:r>
              <a:rPr lang="ru-RU" sz="1600" dirty="0" smtClean="0"/>
              <a:t>воспитание любви к городу, выработка положительных черт характера, способствующих доброжелательному общению.</a:t>
            </a:r>
          </a:p>
          <a:p>
            <a:r>
              <a:rPr lang="ru-RU" sz="1600" dirty="0" smtClean="0"/>
              <a:t> </a:t>
            </a:r>
          </a:p>
          <a:p>
            <a:r>
              <a:rPr lang="ru-RU" sz="1600" b="1" dirty="0" smtClean="0"/>
              <a:t> </a:t>
            </a:r>
            <a:endParaRPr lang="ru-RU" sz="1600" dirty="0" smtClean="0"/>
          </a:p>
          <a:p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74638"/>
            <a:ext cx="7972452" cy="6540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Виды деятельности, используемые в работе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214422"/>
            <a:ext cx="8186766" cy="5429288"/>
          </a:xfrm>
        </p:spPr>
        <p:txBody>
          <a:bodyPr/>
          <a:lstStyle/>
          <a:p>
            <a:r>
              <a:rPr lang="ru-RU" dirty="0" smtClean="0"/>
              <a:t>Игровая</a:t>
            </a:r>
          </a:p>
          <a:p>
            <a:r>
              <a:rPr lang="ru-RU" dirty="0" smtClean="0"/>
              <a:t>Коммуникативная</a:t>
            </a:r>
          </a:p>
          <a:p>
            <a:r>
              <a:rPr lang="ru-RU" dirty="0" smtClean="0"/>
              <a:t>Познавательно-исследовательская</a:t>
            </a:r>
          </a:p>
          <a:p>
            <a:r>
              <a:rPr lang="ru-RU" dirty="0" smtClean="0"/>
              <a:t>Музыкальная</a:t>
            </a:r>
          </a:p>
          <a:p>
            <a:r>
              <a:rPr lang="ru-RU" dirty="0" smtClean="0"/>
              <a:t>Изобразительная</a:t>
            </a:r>
          </a:p>
          <a:p>
            <a:r>
              <a:rPr lang="ru-RU" dirty="0" smtClean="0"/>
              <a:t>Восприятие художественной литературы и фольклора</a:t>
            </a:r>
          </a:p>
          <a:p>
            <a:r>
              <a:rPr lang="ru-RU" dirty="0" smtClean="0"/>
              <a:t>Конструктивная</a:t>
            </a:r>
          </a:p>
          <a:p>
            <a:r>
              <a:rPr lang="ru-RU" dirty="0" smtClean="0"/>
              <a:t>Физическая</a:t>
            </a:r>
          </a:p>
          <a:p>
            <a:r>
              <a:rPr lang="ru-RU" dirty="0" smtClean="0"/>
              <a:t>Самообслуживание, элементарно-бытовой труд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543824" cy="5111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Формы работы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928670"/>
            <a:ext cx="8401080" cy="5715040"/>
          </a:xfrm>
        </p:spPr>
        <p:txBody>
          <a:bodyPr/>
          <a:lstStyle/>
          <a:p>
            <a:r>
              <a:rPr lang="ru-RU" dirty="0" smtClean="0"/>
              <a:t>Беседы</a:t>
            </a:r>
          </a:p>
          <a:p>
            <a:r>
              <a:rPr lang="ru-RU" dirty="0" smtClean="0"/>
              <a:t>Совместная деятельность</a:t>
            </a:r>
          </a:p>
          <a:p>
            <a:r>
              <a:rPr lang="ru-RU" dirty="0" smtClean="0"/>
              <a:t>Экскурсии</a:t>
            </a:r>
          </a:p>
          <a:p>
            <a:r>
              <a:rPr lang="ru-RU" dirty="0" smtClean="0"/>
              <a:t>Дни открытых дверей</a:t>
            </a:r>
          </a:p>
          <a:p>
            <a:r>
              <a:rPr lang="ru-RU" dirty="0" smtClean="0"/>
              <a:t>Устный журнал</a:t>
            </a:r>
            <a:r>
              <a:rPr lang="en-US" dirty="0" smtClean="0"/>
              <a:t>/</a:t>
            </a:r>
            <a:r>
              <a:rPr lang="ru-RU" dirty="0" smtClean="0"/>
              <a:t>высказывания детей</a:t>
            </a:r>
            <a:r>
              <a:rPr lang="en-US" dirty="0" smtClean="0"/>
              <a:t>/</a:t>
            </a:r>
            <a:endParaRPr lang="ru-RU" dirty="0" smtClean="0"/>
          </a:p>
          <a:p>
            <a:r>
              <a:rPr lang="ru-RU" dirty="0" smtClean="0"/>
              <a:t>Встречи с родителями</a:t>
            </a:r>
            <a:r>
              <a:rPr lang="en-US" dirty="0" smtClean="0"/>
              <a:t> /</a:t>
            </a:r>
            <a:r>
              <a:rPr lang="ru-RU" dirty="0" smtClean="0"/>
              <a:t>показ театрализованной деятельности совместно с родителями</a:t>
            </a:r>
            <a:r>
              <a:rPr lang="en-US" dirty="0" smtClean="0"/>
              <a:t>/</a:t>
            </a:r>
          </a:p>
          <a:p>
            <a:r>
              <a:rPr lang="ru-RU" dirty="0" smtClean="0"/>
              <a:t>Тематические акции</a:t>
            </a:r>
          </a:p>
          <a:p>
            <a:r>
              <a:rPr lang="ru-RU" dirty="0" smtClean="0"/>
              <a:t>Виртуальные экскурсии</a:t>
            </a:r>
          </a:p>
          <a:p>
            <a:r>
              <a:rPr lang="ru-RU" dirty="0" smtClean="0"/>
              <a:t>Выставки работ детей и семейные</a:t>
            </a:r>
          </a:p>
          <a:p>
            <a:r>
              <a:rPr lang="ru-RU" dirty="0" smtClean="0"/>
              <a:t>Посещение родителей мероприятий в группе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8115328" cy="15396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642918"/>
            <a:ext cx="8472518" cy="5666442"/>
          </a:xfrm>
        </p:spPr>
        <p:txBody>
          <a:bodyPr/>
          <a:lstStyle/>
          <a:p>
            <a:r>
              <a:rPr lang="ru-RU" dirty="0" smtClean="0"/>
              <a:t>Совместные проекты с родителями</a:t>
            </a:r>
          </a:p>
          <a:p>
            <a:r>
              <a:rPr lang="ru-RU" dirty="0" smtClean="0"/>
              <a:t>Индивидуальные консультации</a:t>
            </a:r>
          </a:p>
          <a:p>
            <a:r>
              <a:rPr lang="ru-RU" dirty="0" smtClean="0"/>
              <a:t>Маршруты выходного дня</a:t>
            </a:r>
          </a:p>
          <a:p>
            <a:r>
              <a:rPr lang="ru-RU" dirty="0" smtClean="0"/>
              <a:t>Чтение художественной литературы</a:t>
            </a:r>
          </a:p>
          <a:p>
            <a:r>
              <a:rPr lang="ru-RU" dirty="0" smtClean="0"/>
              <a:t>Изготовление книжек</a:t>
            </a:r>
          </a:p>
          <a:p>
            <a:r>
              <a:rPr lang="ru-RU" dirty="0" smtClean="0"/>
              <a:t>Придумывание сказок</a:t>
            </a:r>
          </a:p>
          <a:p>
            <a:r>
              <a:rPr lang="ru-RU" dirty="0" smtClean="0"/>
              <a:t>Изготовление макетов</a:t>
            </a:r>
          </a:p>
          <a:p>
            <a:r>
              <a:rPr lang="ru-RU" dirty="0" smtClean="0"/>
              <a:t>Мини музей</a:t>
            </a:r>
          </a:p>
          <a:p>
            <a:r>
              <a:rPr lang="ru-RU" dirty="0" smtClean="0"/>
              <a:t>Петербургские балы </a:t>
            </a:r>
          </a:p>
          <a:p>
            <a:r>
              <a:rPr lang="ru-RU" dirty="0" smtClean="0"/>
              <a:t>Социальное партнерство</a:t>
            </a:r>
          </a:p>
          <a:p>
            <a:r>
              <a:rPr lang="ru-RU" dirty="0" smtClean="0"/>
              <a:t>Спортивные соревнования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74638"/>
            <a:ext cx="8115328" cy="29684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4356"/>
            <a:ext cx="8329642" cy="5595004"/>
          </a:xfrm>
        </p:spPr>
        <p:txBody>
          <a:bodyPr/>
          <a:lstStyle/>
          <a:p>
            <a:r>
              <a:rPr lang="ru-RU" dirty="0" smtClean="0"/>
              <a:t>Поздравление ветеранов</a:t>
            </a:r>
          </a:p>
          <a:p>
            <a:r>
              <a:rPr lang="ru-RU" dirty="0" smtClean="0"/>
              <a:t>Участие  в выставках</a:t>
            </a:r>
          </a:p>
          <a:p>
            <a:r>
              <a:rPr lang="ru-RU" dirty="0" smtClean="0"/>
              <a:t>Субботники </a:t>
            </a:r>
          </a:p>
          <a:p>
            <a:r>
              <a:rPr lang="ru-RU" dirty="0" smtClean="0"/>
              <a:t>Дни здоровья</a:t>
            </a:r>
          </a:p>
          <a:p>
            <a:r>
              <a:rPr lang="ru-RU" dirty="0" smtClean="0"/>
              <a:t>Экологическая тропа «Сладкое дерево»</a:t>
            </a:r>
          </a:p>
          <a:p>
            <a:r>
              <a:rPr lang="ru-RU" dirty="0" smtClean="0"/>
              <a:t>Игры</a:t>
            </a:r>
          </a:p>
          <a:p>
            <a:r>
              <a:rPr lang="ru-RU" dirty="0" smtClean="0"/>
              <a:t>Использование авторских пособий, музыкальных игр, песен, стихов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Мы очень любим город свой</a:t>
            </a:r>
            <a:endParaRPr lang="ru-RU" dirty="0"/>
          </a:p>
        </p:txBody>
      </p:sp>
      <p:pic>
        <p:nvPicPr>
          <p:cNvPr id="2050" name="Picture 2" descr="C:\Users\packard-bell\Desktop\фото\IMG_6748   Антон  Горелов   - копия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606" y="1600200"/>
            <a:ext cx="7062788" cy="4708525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Над Россией небо синее</a:t>
            </a:r>
            <a:endParaRPr lang="ru-RU" dirty="0"/>
          </a:p>
        </p:txBody>
      </p:sp>
      <p:pic>
        <p:nvPicPr>
          <p:cNvPr id="3074" name="Picture 2" descr="C:\Users\packard-bell\Desktop\фото\20151021_1832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6303" y="1600200"/>
            <a:ext cx="3531394" cy="4708525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Макеты </a:t>
            </a:r>
            <a:endParaRPr lang="ru-RU" dirty="0"/>
          </a:p>
        </p:txBody>
      </p:sp>
      <p:pic>
        <p:nvPicPr>
          <p:cNvPr id="1026" name="Picture 2" descr="C:\Users\packard-bell\Desktop\фото\IMG_68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1785926"/>
            <a:ext cx="7062788" cy="4708525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Корабли на Неве</a:t>
            </a:r>
            <a:endParaRPr lang="ru-RU" dirty="0"/>
          </a:p>
        </p:txBody>
      </p:sp>
      <p:pic>
        <p:nvPicPr>
          <p:cNvPr id="9218" name="Picture 2" descr="C:\Users\packard-bell\Desktop\фото\20151021_1830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2983" y="1600200"/>
            <a:ext cx="6278033" cy="4708525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7901014" cy="4397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Исаакиевский собор</a:t>
            </a:r>
            <a:endParaRPr lang="ru-RU" dirty="0"/>
          </a:p>
        </p:txBody>
      </p:sp>
      <p:pic>
        <p:nvPicPr>
          <p:cNvPr id="8194" name="Picture 2" descr="C:\Users\packard-bell\Desktop\фото\20151021_18285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762637" y="1553107"/>
            <a:ext cx="5901282" cy="4425961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74638"/>
            <a:ext cx="7972452" cy="43971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Петропавловский собор</a:t>
            </a:r>
            <a:endParaRPr lang="ru-RU" dirty="0"/>
          </a:p>
        </p:txBody>
      </p:sp>
      <p:pic>
        <p:nvPicPr>
          <p:cNvPr id="11266" name="Picture 2" descr="C:\Users\packard-bell\Desktop\фото\20151021_18293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639024" y="1570766"/>
            <a:ext cx="6042553" cy="4531915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Мини-музей</a:t>
            </a:r>
            <a:endParaRPr lang="ru-RU" dirty="0"/>
          </a:p>
        </p:txBody>
      </p:sp>
      <p:pic>
        <p:nvPicPr>
          <p:cNvPr id="1026" name="Picture 2" descr="C:\Users\packard-bell\Desktop\фото\IMG_686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0606" y="1600200"/>
            <a:ext cx="7062788" cy="4708525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74638"/>
            <a:ext cx="8186766" cy="725470"/>
          </a:xfrm>
        </p:spPr>
        <p:txBody>
          <a:bodyPr/>
          <a:lstStyle/>
          <a:p>
            <a:r>
              <a:rPr lang="ru-RU" dirty="0" smtClean="0"/>
              <a:t>Продуктивная деятельность</a:t>
            </a:r>
            <a:endParaRPr lang="ru-RU" dirty="0"/>
          </a:p>
        </p:txBody>
      </p:sp>
      <p:pic>
        <p:nvPicPr>
          <p:cNvPr id="1026" name="Picture 2" descr="C:\Users\packard-bell\Desktop\фото\20151022_20064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71716" y="1281885"/>
            <a:ext cx="3967791" cy="5290388"/>
          </a:xfrm>
          <a:prstGeom prst="rect">
            <a:avLst/>
          </a:prstGeom>
          <a:ln w="127000" cap="sq">
            <a:solidFill>
              <a:schemeClr val="accent5">
                <a:lumMod val="60000"/>
                <a:lumOff val="40000"/>
              </a:schemeClr>
            </a:solidFill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Рисунки детей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7085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Словесный проект</a:t>
            </a:r>
            <a:br>
              <a:rPr lang="ru-RU" dirty="0" smtClean="0"/>
            </a:br>
            <a:r>
              <a:rPr lang="ru-RU" dirty="0" smtClean="0"/>
              <a:t>«Путешествие котенка»</a:t>
            </a:r>
            <a:endParaRPr lang="ru-RU" dirty="0"/>
          </a:p>
        </p:txBody>
      </p:sp>
      <p:pic>
        <p:nvPicPr>
          <p:cNvPr id="1026" name="Picture 2" descr="C:\Users\packard-bell\Desktop\фото\20151022_20070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1587" y="1600200"/>
            <a:ext cx="7276627" cy="4972072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Адмиралтейство </a:t>
            </a:r>
            <a:endParaRPr lang="ru-RU" dirty="0"/>
          </a:p>
        </p:txBody>
      </p:sp>
      <p:pic>
        <p:nvPicPr>
          <p:cNvPr id="2051" name="Picture 3" descr="C:\Users\packard-bell\Desktop\фото\20151022_20051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06303" y="1600200"/>
            <a:ext cx="3531394" cy="4708525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274638"/>
            <a:ext cx="7901014" cy="51115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Разорванное кольцо</a:t>
            </a:r>
            <a:endParaRPr lang="ru-RU" dirty="0"/>
          </a:p>
        </p:txBody>
      </p:sp>
      <p:pic>
        <p:nvPicPr>
          <p:cNvPr id="7170" name="Picture 2" descr="C:\Users\packard-bell\Desktop\фото\20151022_20032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762636" y="1553107"/>
            <a:ext cx="5901285" cy="4425964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 памятника А. Матросова.</a:t>
            </a:r>
            <a:br>
              <a:rPr lang="ru-RU" dirty="0" smtClean="0"/>
            </a:br>
            <a:r>
              <a:rPr lang="ru-RU" dirty="0" smtClean="0"/>
              <a:t>Парк Победы</a:t>
            </a:r>
            <a:endParaRPr lang="ru-RU" dirty="0"/>
          </a:p>
        </p:txBody>
      </p:sp>
      <p:pic>
        <p:nvPicPr>
          <p:cNvPr id="5122" name="Picture 2" descr="C:\Users\packard-bell\Desktop\фото\20150509_13160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 rot="5400000">
            <a:off x="1480076" y="1553107"/>
            <a:ext cx="5901286" cy="4425965"/>
          </a:xfrm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Письмо поздравления</a:t>
            </a:r>
            <a:br>
              <a:rPr lang="ru-RU" dirty="0" smtClean="0"/>
            </a:br>
            <a:r>
              <a:rPr lang="ru-RU" dirty="0" smtClean="0"/>
              <a:t>ветерану</a:t>
            </a:r>
            <a:endParaRPr lang="ru-RU" dirty="0"/>
          </a:p>
        </p:txBody>
      </p:sp>
      <p:pic>
        <p:nvPicPr>
          <p:cNvPr id="2050" name="Picture 2" descr="C:\Users\packard-bell\Desktop\фото\20150507_09563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2983" y="1600200"/>
            <a:ext cx="6278033" cy="4708525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 днем победы</a:t>
            </a:r>
            <a:endParaRPr lang="ru-RU" dirty="0"/>
          </a:p>
        </p:txBody>
      </p:sp>
      <p:pic>
        <p:nvPicPr>
          <p:cNvPr id="3074" name="Picture 2" descr="C:\Users\packard-bell\Desktop\фото\20150507_16090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2983" y="1600200"/>
            <a:ext cx="6278033" cy="4708525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победу!</a:t>
            </a:r>
            <a:endParaRPr lang="ru-RU" dirty="0"/>
          </a:p>
        </p:txBody>
      </p:sp>
      <p:pic>
        <p:nvPicPr>
          <p:cNvPr id="4098" name="Picture 2" descr="C:\Users\packard-bell\Desktop\фото\20150507_0957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32983" y="1600200"/>
            <a:ext cx="6278033" cy="4708525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Петербургский бал</a:t>
            </a:r>
            <a:br>
              <a:rPr lang="ru-RU" dirty="0" smtClean="0"/>
            </a:br>
            <a:r>
              <a:rPr lang="ru-RU" dirty="0" smtClean="0"/>
              <a:t>библиотека «Спутник»</a:t>
            </a:r>
            <a:endParaRPr lang="ru-RU" dirty="0"/>
          </a:p>
        </p:txBody>
      </p:sp>
      <p:pic>
        <p:nvPicPr>
          <p:cNvPr id="6146" name="Picture 2" descr="C:\Users\packard-bell\Desktop\фото\20150515_11135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587232" y="2203699"/>
            <a:ext cx="5044031" cy="3783023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Спортивные игры</a:t>
            </a:r>
            <a:endParaRPr lang="ru-RU" dirty="0"/>
          </a:p>
        </p:txBody>
      </p:sp>
      <p:pic>
        <p:nvPicPr>
          <p:cNvPr id="1026" name="Picture 2" descr="C:\Users\packard-bell\Desktop\фото\20150123_1151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1571612"/>
            <a:ext cx="6278033" cy="4708525"/>
          </a:xfrm>
          <a:prstGeom prst="rect">
            <a:avLst/>
          </a:prstGeom>
          <a:ln w="190500" cap="sq">
            <a:solidFill>
              <a:schemeClr val="accent6">
                <a:lumMod val="75000"/>
              </a:schemeClr>
            </a:solidFill>
            <a:prstDash val="solid"/>
            <a:miter lim="800000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Встречая своих выпускников и их родителей, мне очень приятно их видеть, слышать их рассказы о школьной жизни. Приятно, что они меня помнят и вспоминают добрым словом, что чтут традиции своей группы «Звездочки», которые мы старались привить им еще в таком младшем возрасте, и говорят:</a:t>
            </a:r>
          </a:p>
          <a:p>
            <a:pPr algn="ctr">
              <a:buNone/>
            </a:pPr>
            <a:r>
              <a:rPr lang="ru-RU" sz="4400" dirty="0" smtClean="0"/>
              <a:t>Спасибо!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322</TotalTime>
  <Words>729</Words>
  <Application>Microsoft Office PowerPoint</Application>
  <PresentationFormat>Экран (4:3)</PresentationFormat>
  <Paragraphs>103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Апекс</vt:lpstr>
      <vt:lpstr>Презентация опыта работы по петербурговедению</vt:lpstr>
      <vt:lpstr> </vt:lpstr>
      <vt:lpstr>Тема долгосрочного проекта «Санкт-Петербург  —  мой город родной»</vt:lpstr>
      <vt:lpstr>Слайд 4</vt:lpstr>
      <vt:lpstr>Задачи:</vt:lpstr>
      <vt:lpstr>Цели и задачи реализуются через:</vt:lpstr>
      <vt:lpstr>Виды деятельности, используемые в работе</vt:lpstr>
      <vt:lpstr>Формы работы</vt:lpstr>
      <vt:lpstr>Слайд 9</vt:lpstr>
      <vt:lpstr>Слайд 10</vt:lpstr>
      <vt:lpstr>Мы очень любим город свой</vt:lpstr>
      <vt:lpstr>Над Россией небо синее</vt:lpstr>
      <vt:lpstr>Макеты </vt:lpstr>
      <vt:lpstr>Корабли на Неве</vt:lpstr>
      <vt:lpstr>Исаакиевский собор</vt:lpstr>
      <vt:lpstr>Петропавловский собор</vt:lpstr>
      <vt:lpstr>Мини-музей</vt:lpstr>
      <vt:lpstr>Продуктивная деятельность</vt:lpstr>
      <vt:lpstr>Рисунки детей</vt:lpstr>
      <vt:lpstr>Словесный проект «Путешествие котенка»</vt:lpstr>
      <vt:lpstr>Адмиралтейство </vt:lpstr>
      <vt:lpstr>Разорванное кольцо</vt:lpstr>
      <vt:lpstr>У памятника А. Матросова. Парк Победы</vt:lpstr>
      <vt:lpstr>Письмо поздравления ветерану</vt:lpstr>
      <vt:lpstr>С днем победы</vt:lpstr>
      <vt:lpstr>Спасибо за победу!</vt:lpstr>
      <vt:lpstr>Петербургский бал библиотека «Спутник»</vt:lpstr>
      <vt:lpstr>Спортивные игры</vt:lpstr>
      <vt:lpstr>Слайд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packard-bell</dc:creator>
  <cp:lastModifiedBy>1</cp:lastModifiedBy>
  <cp:revision>35</cp:revision>
  <dcterms:created xsi:type="dcterms:W3CDTF">2015-10-23T17:42:50Z</dcterms:created>
  <dcterms:modified xsi:type="dcterms:W3CDTF">2020-05-21T18:06:44Z</dcterms:modified>
</cp:coreProperties>
</file>