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86" r:id="rId2"/>
    <p:sldId id="256" r:id="rId3"/>
    <p:sldId id="257" r:id="rId4"/>
    <p:sldId id="261" r:id="rId5"/>
    <p:sldId id="262" r:id="rId6"/>
    <p:sldId id="263" r:id="rId7"/>
    <p:sldId id="264" r:id="rId8"/>
    <p:sldId id="281" r:id="rId9"/>
    <p:sldId id="267" r:id="rId10"/>
    <p:sldId id="273" r:id="rId11"/>
    <p:sldId id="284" r:id="rId12"/>
    <p:sldId id="285" r:id="rId13"/>
    <p:sldId id="271" r:id="rId14"/>
    <p:sldId id="268" r:id="rId15"/>
    <p:sldId id="258" r:id="rId16"/>
    <p:sldId id="260" r:id="rId17"/>
    <p:sldId id="274" r:id="rId18"/>
    <p:sldId id="269" r:id="rId19"/>
    <p:sldId id="278" r:id="rId20"/>
    <p:sldId id="283" r:id="rId21"/>
    <p:sldId id="282" r:id="rId22"/>
    <p:sldId id="279" r:id="rId23"/>
    <p:sldId id="280" r:id="rId24"/>
    <p:sldId id="276" r:id="rId25"/>
    <p:sldId id="270" r:id="rId26"/>
    <p:sldId id="27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553" autoAdjust="0"/>
  </p:normalViewPr>
  <p:slideViewPr>
    <p:cSldViewPr>
      <p:cViewPr varScale="1">
        <p:scale>
          <a:sx n="68" d="100"/>
          <a:sy n="68" d="100"/>
        </p:scale>
        <p:origin x="117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081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294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661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719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97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85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157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494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30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666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41857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7766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1066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530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6648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555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245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352928" cy="266429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     </a:t>
            </a:r>
            <a:r>
              <a:rPr lang="ru-RU" sz="3100" b="1" dirty="0" smtClean="0">
                <a:solidFill>
                  <a:schemeClr val="tx1"/>
                </a:solidFill>
              </a:rPr>
              <a:t>Фотоотчет по  самообразованию     </a:t>
            </a:r>
            <a:endParaRPr lang="ru-RU" sz="3100" b="1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3933056"/>
            <a:ext cx="5400600" cy="2520280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  МБДОУ «Детский сад компенсирующего вида»   Московского     района города Казани</a:t>
            </a:r>
          </a:p>
          <a:p>
            <a:endParaRPr lang="ru-RU" sz="2000" b="1" dirty="0"/>
          </a:p>
          <a:p>
            <a:r>
              <a:rPr lang="ru-RU" sz="2000" b="1" dirty="0" smtClean="0"/>
              <a:t>Воспитатель Цыгляева Алсу </a:t>
            </a:r>
            <a:r>
              <a:rPr lang="ru-RU" sz="2000" b="1" dirty="0" err="1" smtClean="0"/>
              <a:t>Гумаровна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205303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7" y="0"/>
            <a:ext cx="915954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792659"/>
            <a:ext cx="8496944" cy="556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/>
                <a:ea typeface="Calibri"/>
                <a:cs typeface="Calibri"/>
              </a:rPr>
              <a:t>Отчет по самообразованию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/>
                <a:ea typeface="Calibri"/>
                <a:cs typeface="Calibri"/>
              </a:rPr>
              <a:t> </a:t>
            </a:r>
            <a:r>
              <a:rPr lang="ru-RU" sz="2400" b="1" dirty="0">
                <a:latin typeface="Times New Roman"/>
                <a:ea typeface="Calibri"/>
                <a:cs typeface="Calibri"/>
              </a:rPr>
              <a:t>«</a:t>
            </a:r>
            <a:r>
              <a:rPr lang="ru-RU" sz="2800" b="1" dirty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Влияние устного народного </a:t>
            </a:r>
            <a:r>
              <a:rPr lang="ru-RU" sz="2800" b="1" dirty="0" smtClean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творчества  на </a:t>
            </a:r>
            <a:r>
              <a:rPr lang="ru-RU" sz="2800" b="1" dirty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развитие речи детей</a:t>
            </a:r>
            <a:endParaRPr lang="ru-RU" sz="2800" dirty="0"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 </a:t>
            </a:r>
            <a:r>
              <a:rPr lang="ru-RU" sz="2800" b="1" dirty="0" smtClean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дошкольного </a:t>
            </a:r>
            <a:r>
              <a:rPr lang="ru-RU" sz="2800" b="1" dirty="0" smtClean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возраста по ФГОС».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2000" b="1" u="sng" dirty="0">
              <a:solidFill>
                <a:srgbClr val="000000"/>
              </a:solidFill>
              <a:latin typeface="Times New Roman"/>
              <a:ea typeface="Calibri"/>
              <a:cs typeface="Calibri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Выполнила 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воспитатель 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endParaRPr lang="ru-RU" sz="2000" dirty="0" smtClean="0">
              <a:solidFill>
                <a:srgbClr val="000000"/>
              </a:solidFill>
              <a:latin typeface="Times New Roman"/>
              <a:ea typeface="Calibri"/>
              <a:cs typeface="Calibri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 Цыгляева А.Г. 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endParaRPr lang="ru-RU" sz="2000" dirty="0" smtClean="0">
              <a:solidFill>
                <a:srgbClr val="000000"/>
              </a:solidFill>
              <a:latin typeface="Times New Roman"/>
              <a:ea typeface="Calibri"/>
              <a:cs typeface="Calibri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Calibri"/>
                <a:cs typeface="Calibri"/>
              </a:rPr>
              <a:t>2020 год</a:t>
            </a:r>
            <a:endParaRPr lang="ru-RU" sz="2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412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0"/>
            <a:ext cx="6347713" cy="18864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                </a:t>
            </a:r>
            <a:r>
              <a:rPr lang="ru-RU" sz="2000" dirty="0" smtClean="0">
                <a:solidFill>
                  <a:schemeClr val="tx1"/>
                </a:solidFill>
              </a:rPr>
              <a:t>Актуальность</a:t>
            </a:r>
            <a:r>
              <a:rPr lang="ru-RU" sz="2000" dirty="0" smtClean="0"/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темы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48680"/>
            <a:ext cx="8640959" cy="630932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dirty="0" smtClean="0"/>
              <a:t>В каждом возрастном периоде дошкольного детства выдвигаются свои задачи речевого развития. Они постепенно усложняются в связи с тем, что с возрастом уровень восприятия литературных произведений повышается, у детей повышается поэтический слух.</a:t>
            </a:r>
          </a:p>
          <a:p>
            <a:r>
              <a:rPr lang="ru-RU" dirty="0" smtClean="0"/>
              <a:t>Важнейшим источником развития выразительности речи являются произведения устного народного творчества ,в том числе и малые фольклорные формы. Дети хорошо воспринимают фольклорные произведения благодаря мягкому юмору, ненавязчивому дидактизму и знакомым жизненным ситуациям. </a:t>
            </a:r>
          </a:p>
          <a:p>
            <a:r>
              <a:rPr lang="ru-RU" dirty="0" smtClean="0"/>
              <a:t>В этом  возрасте очень важно учить детей слушать сказки, рассказы , стихи , </a:t>
            </a:r>
            <a:r>
              <a:rPr lang="ru-RU" dirty="0" err="1" smtClean="0"/>
              <a:t>потешки</a:t>
            </a:r>
            <a:r>
              <a:rPr lang="ru-RU" dirty="0" smtClean="0"/>
              <a:t> , а так же следить за развитием действия в сказке, сочувствовать положительным героям. </a:t>
            </a:r>
            <a:r>
              <a:rPr lang="ru-RU" dirty="0"/>
              <a:t>Д</a:t>
            </a:r>
            <a:r>
              <a:rPr lang="ru-RU" dirty="0" smtClean="0"/>
              <a:t>ля чтения и заучивания  с детьми нужно использовать все формы фольклора.  </a:t>
            </a:r>
          </a:p>
          <a:p>
            <a:r>
              <a:rPr lang="ru-RU" dirty="0" smtClean="0"/>
              <a:t>Повторяя их, дети улавливают созвучность строк, музыкальность стиха, легко воспринимают, тем самым обогащают свою речь.</a:t>
            </a:r>
          </a:p>
          <a:p>
            <a:r>
              <a:rPr lang="ru-RU" dirty="0" smtClean="0"/>
              <a:t>Через устное народное творчество ребенок не только овладевает родным языком, но и ,осваивая его красоту ,лаконичность приобщается к культуре своего народа, получает первые впечатления и о ней.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414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79512" y="116632"/>
            <a:ext cx="8856984" cy="5206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>
              <a:spcBef>
                <a:spcPts val="500"/>
              </a:spcBef>
              <a:spcAft>
                <a:spcPts val="995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ea typeface="Calibri"/>
              </a:rPr>
              <a:t>Задачи:</a:t>
            </a:r>
            <a:r>
              <a:rPr lang="ru-RU" sz="2400" dirty="0">
                <a:solidFill>
                  <a:srgbClr val="444444"/>
                </a:solidFill>
                <a:latin typeface="Times New Roman"/>
                <a:ea typeface="Calibri"/>
              </a:rPr>
              <a:t> </a:t>
            </a:r>
            <a:endParaRPr lang="ru-RU" sz="2400" dirty="0">
              <a:latin typeface="Times New Roman"/>
              <a:ea typeface="Calibri"/>
            </a:endParaRPr>
          </a:p>
          <a:p>
            <a:pPr fontAlgn="base">
              <a:spcAft>
                <a:spcPts val="1200"/>
              </a:spcAft>
            </a:pPr>
            <a:r>
              <a:rPr lang="ru-RU" sz="2000" dirty="0" smtClean="0">
                <a:solidFill>
                  <a:srgbClr val="373737"/>
                </a:solidFill>
                <a:latin typeface="Times New Roman"/>
                <a:ea typeface="Times New Roman"/>
              </a:rPr>
              <a:t>1.Развитие речи детей и обогащение словаря .</a:t>
            </a:r>
          </a:p>
          <a:p>
            <a:pPr fontAlgn="base">
              <a:spcAft>
                <a:spcPts val="1200"/>
              </a:spcAft>
            </a:pPr>
            <a:r>
              <a:rPr lang="ru-RU" sz="2000" dirty="0" smtClean="0">
                <a:solidFill>
                  <a:srgbClr val="373737"/>
                </a:solidFill>
                <a:latin typeface="Times New Roman"/>
                <a:ea typeface="Times New Roman"/>
              </a:rPr>
              <a:t>2. </a:t>
            </a:r>
            <a:r>
              <a:rPr lang="ru-RU" sz="2000" dirty="0">
                <a:solidFill>
                  <a:srgbClr val="373737"/>
                </a:solidFill>
                <a:latin typeface="Times New Roman"/>
                <a:ea typeface="Times New Roman"/>
              </a:rPr>
              <a:t>Знакомить детей с устным народным </a:t>
            </a:r>
            <a:r>
              <a:rPr lang="ru-RU" sz="2000" dirty="0" smtClean="0">
                <a:solidFill>
                  <a:srgbClr val="373737"/>
                </a:solidFill>
                <a:latin typeface="Times New Roman"/>
                <a:ea typeface="Times New Roman"/>
              </a:rPr>
              <a:t>творчеством, учить </a:t>
            </a:r>
            <a:r>
              <a:rPr lang="ru-RU" sz="2000" dirty="0">
                <a:solidFill>
                  <a:srgbClr val="373737"/>
                </a:solidFill>
                <a:latin typeface="Times New Roman"/>
                <a:ea typeface="Times New Roman"/>
              </a:rPr>
              <a:t>внимательно слушать, и запоминать художественные произведения, отгадывать загадки, принимать участие в драматизации сказок.</a:t>
            </a:r>
            <a:endParaRPr lang="ru-RU" sz="2000" dirty="0">
              <a:latin typeface="Times New Roman"/>
              <a:ea typeface="Times New Roman"/>
            </a:endParaRPr>
          </a:p>
          <a:p>
            <a:pPr fontAlgn="base">
              <a:spcAft>
                <a:spcPts val="1200"/>
              </a:spcAft>
            </a:pPr>
            <a:r>
              <a:rPr lang="ru-RU" sz="2000" dirty="0">
                <a:solidFill>
                  <a:srgbClr val="373737"/>
                </a:solidFill>
                <a:latin typeface="Times New Roman"/>
                <a:ea typeface="Times New Roman"/>
              </a:rPr>
              <a:t>3. Заучивать </a:t>
            </a:r>
            <a:r>
              <a:rPr lang="ru-RU" sz="2000" dirty="0" err="1">
                <a:solidFill>
                  <a:srgbClr val="373737"/>
                </a:solidFill>
                <a:latin typeface="Times New Roman"/>
                <a:ea typeface="Times New Roman"/>
              </a:rPr>
              <a:t>потешки</a:t>
            </a:r>
            <a:r>
              <a:rPr lang="ru-RU" sz="2000" dirty="0">
                <a:solidFill>
                  <a:srgbClr val="373737"/>
                </a:solidFill>
                <a:latin typeface="Times New Roman"/>
                <a:ea typeface="Times New Roman"/>
              </a:rPr>
              <a:t>.</a:t>
            </a:r>
            <a:endParaRPr lang="ru-RU" sz="2000" dirty="0">
              <a:latin typeface="Times New Roman"/>
              <a:ea typeface="Times New Roman"/>
            </a:endParaRPr>
          </a:p>
          <a:p>
            <a:pPr fontAlgn="base">
              <a:spcAft>
                <a:spcPts val="1200"/>
              </a:spcAft>
            </a:pPr>
            <a:r>
              <a:rPr lang="ru-RU" sz="2000" dirty="0">
                <a:solidFill>
                  <a:srgbClr val="373737"/>
                </a:solidFill>
                <a:latin typeface="Times New Roman"/>
                <a:ea typeface="Times New Roman"/>
              </a:rPr>
              <a:t>4. Воспитывать уважительное отношение к взрослым и сотрудникам детского сада.</a:t>
            </a:r>
            <a:endParaRPr lang="ru-RU" sz="2000" dirty="0">
              <a:latin typeface="Times New Roman"/>
              <a:ea typeface="Times New Roman"/>
            </a:endParaRPr>
          </a:p>
          <a:p>
            <a:pPr fontAlgn="base">
              <a:spcAft>
                <a:spcPts val="1200"/>
              </a:spcAft>
            </a:pPr>
            <a:r>
              <a:rPr lang="ru-RU" sz="2000" dirty="0">
                <a:solidFill>
                  <a:srgbClr val="373737"/>
                </a:solidFill>
                <a:latin typeface="Times New Roman"/>
                <a:ea typeface="Times New Roman"/>
              </a:rPr>
              <a:t>5. Воспитывать дружеские чувства и гуманное взаимоотношения между детьми.</a:t>
            </a:r>
            <a:endParaRPr lang="ru-RU" sz="2000" dirty="0">
              <a:latin typeface="Times New Roman"/>
              <a:ea typeface="Times New Roman"/>
            </a:endParaRPr>
          </a:p>
          <a:p>
            <a:pPr fontAlgn="base">
              <a:spcAft>
                <a:spcPts val="1200"/>
              </a:spcAft>
            </a:pPr>
            <a:r>
              <a:rPr lang="ru-RU" sz="2000" dirty="0">
                <a:solidFill>
                  <a:srgbClr val="373737"/>
                </a:solidFill>
                <a:latin typeface="Times New Roman"/>
                <a:ea typeface="Times New Roman"/>
              </a:rPr>
              <a:t>6. Воспитывать положительное отношение к режимным моментам: умыванию, одеванию, приему пищи и т. д.</a:t>
            </a:r>
            <a:endParaRPr lang="ru-RU" sz="2000" dirty="0">
              <a:latin typeface="Times New Roman"/>
              <a:ea typeface="Times New Roman"/>
            </a:endParaRPr>
          </a:p>
          <a:p>
            <a:pPr fontAlgn="base">
              <a:spcAft>
                <a:spcPts val="1200"/>
              </a:spcAft>
            </a:pPr>
            <a:r>
              <a:rPr lang="ru-RU" sz="2000" dirty="0">
                <a:solidFill>
                  <a:srgbClr val="373737"/>
                </a:solidFill>
                <a:latin typeface="Times New Roman"/>
                <a:ea typeface="Times New Roman"/>
              </a:rPr>
              <a:t>7. Воспитывать любовь к </a:t>
            </a:r>
            <a:r>
              <a:rPr lang="ru-RU" sz="2000" dirty="0" smtClean="0">
                <a:solidFill>
                  <a:srgbClr val="373737"/>
                </a:solidFill>
                <a:latin typeface="Times New Roman"/>
                <a:ea typeface="Times New Roman"/>
              </a:rPr>
              <a:t>устному народному творчеству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9177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475656" y="116632"/>
            <a:ext cx="741682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решения поставленных задач использую следующие </a:t>
            </a:r>
            <a:r>
              <a:rPr lang="ru-RU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методы и приёмы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buFont typeface="Arial"/>
              <a:buChar char="•"/>
            </a:pPr>
            <a:r>
              <a:rPr lang="ru-RU" sz="2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Наглядный метод: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демонстрация и иллюстрация картин, показ способов действий.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/>
              <a:buChar char="•"/>
            </a:pPr>
            <a:r>
              <a:rPr lang="ru-RU" sz="2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Словесный метод: 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коллективное чтение, заучивание наизусть с детьми стихов и </a:t>
            </a:r>
            <a:r>
              <a:rPr lang="ru-RU" sz="24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рассказывание русских народных сказок с элементами драматизации, обыгрывание.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/>
              <a:buChar char="•"/>
            </a:pPr>
            <a:r>
              <a:rPr lang="ru-RU" sz="2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Игровой метод:</a:t>
            </a:r>
            <a:r>
              <a:rPr lang="ru-RU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игры-драматизации, игры-инсценировки, дидактические игры, настольно-печатные игры</a:t>
            </a:r>
            <a:endParaRPr lang="ru-RU" sz="2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312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835696" y="1"/>
            <a:ext cx="7308304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/>
              <a:t>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своей работе использую следующие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дидактические пособия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настольный театр;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пальчиковые игры на основе русских народных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потешек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 сказок;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кукольный театр;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иллюстрационный материал по сказкам;</a:t>
            </a:r>
          </a:p>
          <a:p>
            <a:pPr>
              <a:lnSpc>
                <a:spcPct val="150000"/>
              </a:lnSpc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иллюстрационные альбомы по сказкам и произведениям.</a:t>
            </a:r>
          </a:p>
        </p:txBody>
      </p:sp>
    </p:spTree>
    <p:extLst>
      <p:ext uri="{BB962C8B-B14F-4D97-AF65-F5344CB8AC3E}">
        <p14:creationId xmlns:p14="http://schemas.microsoft.com/office/powerpoint/2010/main" val="2812201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195736" y="332656"/>
            <a:ext cx="68407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Создание соответствующей развивающей среды, делает фольклор неотъемлемой частью общения детей.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2985"/>
            <a:ext cx="8496944" cy="5310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75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18"/>
            <a:ext cx="9144000" cy="67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78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3528" y="260644"/>
            <a:ext cx="8280920" cy="604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83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-145377"/>
            <a:ext cx="8892480" cy="698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9318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41605">
            <a:off x="4162592" y="1912095"/>
            <a:ext cx="5472608" cy="355819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31372">
            <a:off x="-290142" y="1374412"/>
            <a:ext cx="5938464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504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38199">
            <a:off x="-195957" y="955706"/>
            <a:ext cx="6408918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924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835696" y="0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 descr="http://mygmn.ru/photos/konsultatsii-dlya-roditeley-razvitie-rechi-detey-2-3-let-cherez-pesenki-poteshki-104283-larg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http://mygmn.ru/photos/konsultatsii-dlya-roditeley-razvitie-rechi-detey-2-3-let-cherez-pesenki-poteshki-104283-large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http://ru.stockfresh.com/thumbs/paha_l/646750_%D1%81%D0%B5%D0%BC%D1%8C%D0%B8-%D1%87%D0%B8%D1%82%D0%B0%D1%82%D1%8C-%D0%BA%D0%BD%D0%B8%D0%B3%D0%B0%D1%85-%D0%B6%D0%B5%D0%BD%D1%89%D0%B8%D0%BD%D1%83-%D1%80%D0%B5%D0%B1%D0%B5%D0%BD%D0%BA%D0%B0-%D0%BA%D0%BD%D0%B8%D0%B3%D0%B0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484" y="136927"/>
            <a:ext cx="5776193" cy="57031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484234">
            <a:off x="403507" y="1374518"/>
            <a:ext cx="4355976" cy="5189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33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6632"/>
            <a:ext cx="9001000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52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691680" y="-495151"/>
            <a:ext cx="11521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800" dirty="0" smtClean="0">
              <a:solidFill>
                <a:srgbClr val="002060"/>
              </a:solidFill>
              <a:latin typeface="Franklin Gothic Book"/>
            </a:endParaRPr>
          </a:p>
          <a:p>
            <a:pPr lvl="0"/>
            <a:endParaRPr lang="ru-RU" sz="2800" dirty="0">
              <a:solidFill>
                <a:srgbClr val="002060"/>
              </a:solidFill>
              <a:latin typeface="Franklin Gothic Book"/>
            </a:endParaRPr>
          </a:p>
          <a:p>
            <a:pPr lvl="0"/>
            <a:endParaRPr lang="ru-RU" sz="2800" dirty="0" smtClean="0">
              <a:solidFill>
                <a:srgbClr val="002060"/>
              </a:solidFill>
              <a:latin typeface="Franklin Gothic Book"/>
            </a:endParaRPr>
          </a:p>
          <a:p>
            <a:pPr lvl="0"/>
            <a:endParaRPr lang="ru-RU" sz="2800" dirty="0">
              <a:solidFill>
                <a:srgbClr val="002060"/>
              </a:solidFill>
              <a:latin typeface="Franklin Gothic Book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3320">
            <a:off x="530152" y="331311"/>
            <a:ext cx="4504843" cy="60027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14654" y="993482"/>
            <a:ext cx="6815404" cy="4843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6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367" y="0"/>
            <a:ext cx="9156700" cy="7193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2274838"/>
            <a:ext cx="6606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2400" dirty="0">
              <a:solidFill>
                <a:srgbClr val="99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672604"/>
            <a:ext cx="8208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latin typeface="Times New Roman"/>
              <a:ea typeface="Calibri"/>
              <a:cs typeface="Calibri"/>
            </a:endParaRPr>
          </a:p>
          <a:p>
            <a:endParaRPr lang="ru-RU" dirty="0">
              <a:latin typeface="Times New Roman"/>
            </a:endParaRP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04664"/>
            <a:ext cx="7723112" cy="584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68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"/>
            <a:ext cx="7848872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4794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43150">
            <a:off x="3591201" y="1867083"/>
            <a:ext cx="5388094" cy="38307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977180" y="1375646"/>
            <a:ext cx="6525344" cy="421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0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93204" y="58315"/>
            <a:ext cx="6741368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359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86181"/>
            <a:ext cx="5400600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7036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88640"/>
            <a:ext cx="6192687" cy="666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4980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5172">
            <a:off x="696722" y="564797"/>
            <a:ext cx="4403472" cy="58326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49508">
            <a:off x="3558153" y="1565029"/>
            <a:ext cx="6120681" cy="3888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0908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18"/>
            <a:ext cx="9144000" cy="6786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8483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16632"/>
            <a:ext cx="7632848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354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8924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1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4.bp.blogspot.com/-lJoAiFQRyok/UHT9LG4hhHI/AAAAAAAAAiI/af1czk5sJdM/s1600/Green-Leaf-Template-Powerpoint-Backgrounds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763688" y="0"/>
            <a:ext cx="727280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Список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изученной литературы.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1.Князева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О.Л.Маханева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М.Д.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«Приобщение детей к истокам»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2.Козырева Л.М.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«Говорю красиво и правильно»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3.Соболева Т.В.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«Развитие речи детей через сказки»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Ковалева О.С.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«Театрализованные игры как средство развития речи детей дошкольного возраста»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0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330</TotalTime>
  <Words>289</Words>
  <Application>Microsoft Office PowerPoint</Application>
  <PresentationFormat>Экран (4:3)</PresentationFormat>
  <Paragraphs>54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Arial</vt:lpstr>
      <vt:lpstr>Calibri</vt:lpstr>
      <vt:lpstr>Franklin Gothic Book</vt:lpstr>
      <vt:lpstr>Times New Roman</vt:lpstr>
      <vt:lpstr>Trebuchet MS</vt:lpstr>
      <vt:lpstr>Wingdings 3</vt:lpstr>
      <vt:lpstr>Грань</vt:lpstr>
      <vt:lpstr>     Фотоотчет по  самообразованию     </vt:lpstr>
      <vt:lpstr>Презентация PowerPoint</vt:lpstr>
      <vt:lpstr>                 Актуальность темы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Алсу Цыгляева</cp:lastModifiedBy>
  <cp:revision>44</cp:revision>
  <dcterms:created xsi:type="dcterms:W3CDTF">2017-04-09T07:55:24Z</dcterms:created>
  <dcterms:modified xsi:type="dcterms:W3CDTF">2020-02-09T10:33:35Z</dcterms:modified>
</cp:coreProperties>
</file>