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20"/>
  </p:handoutMasterIdLst>
  <p:sldIdLst>
    <p:sldId id="268" r:id="rId2"/>
    <p:sldId id="269" r:id="rId3"/>
    <p:sldId id="270" r:id="rId4"/>
    <p:sldId id="271" r:id="rId5"/>
    <p:sldId id="273" r:id="rId6"/>
    <p:sldId id="274" r:id="rId7"/>
    <p:sldId id="275" r:id="rId8"/>
    <p:sldId id="281" r:id="rId9"/>
    <p:sldId id="285" r:id="rId10"/>
    <p:sldId id="284" r:id="rId11"/>
    <p:sldId id="279" r:id="rId12"/>
    <p:sldId id="278" r:id="rId13"/>
    <p:sldId id="276" r:id="rId14"/>
    <p:sldId id="277" r:id="rId15"/>
    <p:sldId id="272" r:id="rId16"/>
    <p:sldId id="283" r:id="rId17"/>
    <p:sldId id="282" r:id="rId18"/>
    <p:sldId id="287" r:id="rId1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2A421A"/>
    <a:srgbClr val="CC33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AF96B-3035-4E15-BE24-46041E5F6248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3971D-121A-41B4-BBEA-3D750ABA21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3695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388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842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990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236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93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26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64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726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591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274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45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77302-1118-4AE2-A3C6-60A1B0689446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55557-5B3E-4971-A9AA-2786082114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706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92075" y="1320016"/>
            <a:ext cx="970214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Сингапурские технологии </a:t>
            </a:r>
          </a:p>
          <a:p>
            <a:pPr algn="ctr"/>
            <a:r>
              <a:rPr lang="ru-RU" sz="5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практике</a:t>
            </a:r>
            <a:endParaRPr lang="ru-RU" sz="5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37056" y="3707110"/>
            <a:ext cx="359861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Из опыта работы</a:t>
            </a:r>
          </a:p>
          <a:p>
            <a:r>
              <a:rPr lang="ru-RU" sz="3600" dirty="0" err="1" smtClean="0">
                <a:solidFill>
                  <a:schemeClr val="accent2">
                    <a:lumMod val="50000"/>
                  </a:schemeClr>
                </a:solidFill>
              </a:rPr>
              <a:t>Жулиной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 О.В.</a:t>
            </a:r>
          </a:p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2 б класс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093" y="3329354"/>
            <a:ext cx="3084633" cy="205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82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Picture 6" descr="ÐÐ°ÑÑÐ¸Ð½ÐºÐ¸ Ð¿Ð¾ Ð·Ð°Ð¿ÑÐ¾ÑÑ ÑÑÑÑÐºÑÑÑÐ° Ð¼ÑÐ½ÑÐ´Ð¶ Ð¼Ñ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796" y="2269695"/>
            <a:ext cx="3593053" cy="347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743535" y="700318"/>
            <a:ext cx="8885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Структура 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МЭНЭДЖ МЭТ 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инструмент управления классом</a:t>
            </a:r>
            <a:endParaRPr lang="ru-RU" sz="4000" dirty="0"/>
          </a:p>
        </p:txBody>
      </p:sp>
      <p:pic>
        <p:nvPicPr>
          <p:cNvPr id="18434" name="Picture 2" descr="ÐÐ°ÑÑÐ¸Ð½ÐºÐ¸ Ð¿Ð¾ Ð·Ð°Ð¿ÑÐ¾ÑÑ ÑÑÑÑÐºÑÑÑÐ° Ð¼ÑÐ½ÑÐ´Ð¶ Ð¼ÑÑ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444" y="2391006"/>
            <a:ext cx="2870944" cy="266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80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269863" y="905858"/>
            <a:ext cx="83293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ТЭЙК ОФ – ТАЧ ДАУН</a:t>
            </a:r>
          </a:p>
          <a:p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  <a:t>«ВСТАТЬ – СЕСТЬ»</a:t>
            </a:r>
            <a:endParaRPr lang="ru-RU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7412" name="Picture 4" descr="ÐÐ°ÑÑÐ¸Ð½ÐºÐ¸ Ð¿Ð¾ Ð·Ð°Ð¿ÑÐ¾ÑÑ Ð¢Ð­ÐÐ ÐÐ¤ Ð¢ÐÐ§ ÐÐÐ£Ð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74" t="29948" r="35349" b="9567"/>
          <a:stretch/>
        </p:blipFill>
        <p:spPr bwMode="auto">
          <a:xfrm>
            <a:off x="6894329" y="2082010"/>
            <a:ext cx="3399417" cy="414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64649" y="2709473"/>
            <a:ext cx="46720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Структура для получения </a:t>
            </a:r>
          </a:p>
          <a:p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и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нформации о классе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1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179727" y="1027906"/>
            <a:ext cx="46426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 – ДА!</a:t>
            </a:r>
            <a:endParaRPr lang="ru-RU" sz="60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92923" y="2579077"/>
            <a:ext cx="700557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Ученики повторяют за </a:t>
            </a:r>
            <a:r>
              <a:rPr lang="ru-RU" sz="3200" i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учителем </a:t>
            </a:r>
            <a:r>
              <a:rPr lang="ru-RU" sz="3200" i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3200" i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слово «КЛАСС» </a:t>
            </a:r>
          </a:p>
          <a:p>
            <a:r>
              <a:rPr lang="ru-RU" sz="3200" i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той же интонацией </a:t>
            </a:r>
          </a:p>
          <a:p>
            <a:r>
              <a:rPr lang="ru-RU" sz="3200" i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той же громкостью.</a:t>
            </a:r>
            <a:endParaRPr lang="ru-RU" sz="3200" i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0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389" y="1825625"/>
            <a:ext cx="6993221" cy="4351338"/>
          </a:xfrm>
        </p:spPr>
      </p:pic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287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158659" y="823538"/>
            <a:ext cx="549304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 algn="ctr"/>
            <a:r>
              <a:rPr lang="ru-RU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Копи </a:t>
            </a:r>
            <a:r>
              <a:rPr lang="ru-RU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Клэп</a:t>
            </a:r>
            <a:endParaRPr lang="ru-RU" sz="40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ctr"/>
            <a:r>
              <a:rPr lang="ru-RU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«скопируй хлопок»</a:t>
            </a:r>
            <a:endParaRPr lang="ru-RU" sz="40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46" y="1201738"/>
            <a:ext cx="4082667" cy="40826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96559" y="2569738"/>
            <a:ext cx="37473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Учитель хлопает в ладоши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с определенным ритмом.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Ученики оставляют свои дела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Повторяют хлопок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2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6851650" cy="741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674"/>
                <a:gridCol w="4248473"/>
                <a:gridCol w="1450503"/>
              </a:tblGrid>
              <a:tr h="370682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ДО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Утверждения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ПОСЛЕ</a:t>
                      </a:r>
                    </a:p>
                  </a:txBody>
                  <a:tcPr marT="45700" marB="45700"/>
                </a:tc>
              </a:tr>
              <a:tr h="370682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+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-</a:t>
                      </a:r>
                    </a:p>
                  </a:txBody>
                  <a:tcPr marT="45700" marB="45700"/>
                </a:tc>
              </a:tr>
            </a:tbl>
          </a:graphicData>
        </a:graphic>
      </p:graphicFrame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094"/>
            <a:ext cx="12192000" cy="691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624866" y="977100"/>
            <a:ext cx="560801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/>
              <a:t>Эй –Ар- </a:t>
            </a:r>
            <a:r>
              <a:rPr lang="ru-RU" sz="4800" b="1" dirty="0" err="1" smtClean="0"/>
              <a:t>Гайд</a:t>
            </a:r>
            <a:endParaRPr lang="ru-RU" sz="4800" b="1" dirty="0" smtClean="0"/>
          </a:p>
          <a:p>
            <a:r>
              <a:rPr lang="ru-RU" sz="3200" dirty="0" smtClean="0"/>
              <a:t>Руководство сотрудничеством</a:t>
            </a:r>
            <a:endParaRPr lang="ru-RU" sz="3200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74534"/>
              </p:ext>
            </p:extLst>
          </p:nvPr>
        </p:nvGraphicFramePr>
        <p:xfrm>
          <a:off x="2032000" y="2435160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 (+, -)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ПОСЛЕ (+, -)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828801" y="3420449"/>
            <a:ext cx="823109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Поработайте над заданием самостоятельно</a:t>
            </a:r>
          </a:p>
          <a:p>
            <a:pPr marL="342900" indent="-342900">
              <a:buAutoNum type="arabicPeriod"/>
            </a:pPr>
            <a:r>
              <a:rPr lang="ru-RU" dirty="0" smtClean="0"/>
              <a:t>В столбике «ДО» поставьте «+», если вы согласны с утверждением; </a:t>
            </a:r>
          </a:p>
          <a:p>
            <a:r>
              <a:rPr lang="ru-RU" dirty="0" smtClean="0"/>
              <a:t>или «-», если вы не согласны с утверждением</a:t>
            </a:r>
          </a:p>
          <a:p>
            <a:r>
              <a:rPr lang="ru-RU" dirty="0" smtClean="0"/>
              <a:t>3.  Давайте посмотрим видео. Используйте утверждения, чтобы сфокусироваться </a:t>
            </a:r>
          </a:p>
          <a:p>
            <a:r>
              <a:rPr lang="ru-RU" dirty="0"/>
              <a:t>н</a:t>
            </a:r>
            <a:r>
              <a:rPr lang="ru-RU" dirty="0" smtClean="0"/>
              <a:t>а основной идее.</a:t>
            </a:r>
          </a:p>
          <a:p>
            <a:r>
              <a:rPr lang="ru-RU" dirty="0" smtClean="0"/>
              <a:t>4.  Проставьте «+» или «-» в столбике «ПОСЛЕ».</a:t>
            </a:r>
          </a:p>
          <a:p>
            <a:r>
              <a:rPr lang="ru-RU" dirty="0" smtClean="0"/>
              <a:t>5.  Обсудите в группе, какая информация изменила вашу точку  зрения.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432151" y="5712311"/>
            <a:ext cx="798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видео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30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550"/>
            <a:ext cx="12192000" cy="694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Picture 2" descr="Картинки по запросу фото тик-тэк тоу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 t="19823" r="33258" b="25826"/>
          <a:stretch/>
        </p:blipFill>
        <p:spPr bwMode="auto">
          <a:xfrm>
            <a:off x="7514543" y="899371"/>
            <a:ext cx="3625809" cy="2411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01500" y="748407"/>
            <a:ext cx="4861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ПЛЭЙСМЭТ КОНСЭНСУС</a:t>
            </a:r>
          </a:p>
          <a:p>
            <a:r>
              <a:rPr lang="ru-RU" sz="2800" dirty="0" smtClean="0"/>
              <a:t>КАРТА СОГЛАСИЯ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255994" y="1847699"/>
            <a:ext cx="62585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dirty="0" smtClean="0"/>
              <a:t>Учитель задает тему.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Ученики записывают максимальное кол-во идей по теме, каждый в своей части.</a:t>
            </a:r>
          </a:p>
          <a:p>
            <a:r>
              <a:rPr lang="ru-RU" sz="2000" dirty="0" smtClean="0"/>
              <a:t>Ученики по очереди обмениваются идеями. </a:t>
            </a:r>
          </a:p>
          <a:p>
            <a:r>
              <a:rPr lang="ru-RU" sz="2000" dirty="0" smtClean="0"/>
              <a:t>4. Если вся команда приходит к консенсусу (          ), один ученик записывает эту идею в центральный квадрат.</a:t>
            </a:r>
          </a:p>
          <a:p>
            <a:r>
              <a:rPr lang="ru-RU" sz="2000" dirty="0" smtClean="0"/>
              <a:t>5. По истечении времени, проходит обмен решениями команд.</a:t>
            </a:r>
            <a:endParaRPr lang="ru-RU" sz="2000" dirty="0"/>
          </a:p>
        </p:txBody>
      </p:sp>
      <p:pic>
        <p:nvPicPr>
          <p:cNvPr id="25602" name="Picture 2" descr="ÐÐ°ÑÑÐ¸Ð½ÐºÐ¸ Ð¿Ð¾ Ð·Ð°Ð¿ÑÐ¾ÑÑ Ð±Ð¾Ð»ÑÑÐ¾Ð¹ Ð¿Ð°Ð»ÐµÑ Ð²Ð²ÐµÑÑ ÐºÐ°ÑÑÐ¸Ð½ÐºÐ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098" y="2969239"/>
            <a:ext cx="414986" cy="41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606118" y="4156023"/>
            <a:ext cx="673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фото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16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6816" y="828617"/>
            <a:ext cx="7765331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2A42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качестве физкультминутки можно использовать структуру</a:t>
            </a:r>
          </a:p>
          <a:p>
            <a:pPr marL="342900" indent="-342900">
              <a:buAutoNum type="arabicPeriod"/>
            </a:pPr>
            <a:r>
              <a:rPr lang="ru-RU" b="1" i="1" dirty="0" smtClean="0">
                <a:solidFill>
                  <a:srgbClr val="2A42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ru-RU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ИНСАЙД-АУТСАЙД-СЁКЛ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(внутренний и внешний круг):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Ученики формируют два круга.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Один внутри другого.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Приветствуют друг друга ладошкой.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Учитель задаёт вопрос.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Дети обмениваются короткими ответами.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 команде учителя, 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внешний круг делает 2 шага вправо.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   (ученики меняются партнерами)</a:t>
            </a: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 2. 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МИКС – ПЭА-ШЭА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   По команде учителя молча образуют пары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Обмен короткими ответами на вопросы учителя (3-5 сек)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 команде учителя смена партнёров.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71247" y="4156023"/>
            <a:ext cx="673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фото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7" t="13247" r="10031"/>
          <a:stretch/>
        </p:blipFill>
        <p:spPr>
          <a:xfrm>
            <a:off x="6507823" y="1454900"/>
            <a:ext cx="4465418" cy="307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1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04565" y="902295"/>
            <a:ext cx="8178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ТИК-ТЭК-ТОУ - «крестики-нолики»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43513" y="1499882"/>
            <a:ext cx="835350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 каждого участника по 4 листочка бумаги. </a:t>
            </a:r>
          </a:p>
          <a:p>
            <a:r>
              <a:rPr lang="ru-RU" dirty="0" smtClean="0"/>
              <a:t>Записать по одному слову на одном листочке на тему «Каникулы» (сущ., прил., гл.)</a:t>
            </a:r>
          </a:p>
          <a:p>
            <a:r>
              <a:rPr lang="ru-RU" dirty="0" smtClean="0"/>
              <a:t>Огласить своё слово остальным участникам команды и положить листочек</a:t>
            </a:r>
          </a:p>
          <a:p>
            <a:r>
              <a:rPr lang="ru-RU" dirty="0" smtClean="0"/>
              <a:t> на середину стола лицевой стороной вверх. </a:t>
            </a:r>
          </a:p>
          <a:p>
            <a:r>
              <a:rPr lang="ru-RU" dirty="0" smtClean="0"/>
              <a:t>Учитель даёт 1 мин.</a:t>
            </a:r>
          </a:p>
          <a:p>
            <a:r>
              <a:rPr lang="ru-RU" dirty="0" smtClean="0"/>
              <a:t>Время вышло.</a:t>
            </a:r>
          </a:p>
          <a:p>
            <a:r>
              <a:rPr lang="ru-RU" dirty="0" smtClean="0"/>
              <a:t>Листочки перемешиваются.</a:t>
            </a:r>
          </a:p>
          <a:p>
            <a:r>
              <a:rPr lang="ru-RU" dirty="0" smtClean="0"/>
              <a:t> Раскладываются на середине стола в формате 3Х3.</a:t>
            </a:r>
          </a:p>
          <a:p>
            <a:r>
              <a:rPr lang="ru-RU" dirty="0" smtClean="0"/>
              <a:t>Каждый участник составляет предложение из 3 слов</a:t>
            </a:r>
          </a:p>
          <a:p>
            <a:r>
              <a:rPr lang="ru-RU" dirty="0" smtClean="0"/>
              <a:t> по вертикали, горизонтали или диагонали. </a:t>
            </a:r>
          </a:p>
          <a:p>
            <a:r>
              <a:rPr lang="ru-RU" dirty="0" smtClean="0"/>
              <a:t>Обсудив предложения, самое удачное можно записать </a:t>
            </a:r>
          </a:p>
          <a:p>
            <a:r>
              <a:rPr lang="ru-RU" dirty="0" smtClean="0"/>
              <a:t>в тетрадь.</a:t>
            </a:r>
          </a:p>
          <a:p>
            <a:r>
              <a:rPr lang="ru-RU" dirty="0" smtClean="0"/>
              <a:t>Правильность выполнения работы можно проверить </a:t>
            </a:r>
          </a:p>
          <a:p>
            <a:r>
              <a:rPr lang="ru-RU" dirty="0" smtClean="0"/>
              <a:t>с партнером  по лицу или плечу (по выбору учителя)</a:t>
            </a:r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0892" r="25470"/>
          <a:stretch/>
        </p:blipFill>
        <p:spPr>
          <a:xfrm>
            <a:off x="6764597" y="2423212"/>
            <a:ext cx="4395524" cy="354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9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20909" y="674836"/>
            <a:ext cx="4732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71247" y="4156023"/>
            <a:ext cx="673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фото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6" t="2279" r="11500" b="-2279"/>
          <a:stretch/>
        </p:blipFill>
        <p:spPr>
          <a:xfrm>
            <a:off x="981168" y="223935"/>
            <a:ext cx="4933533" cy="41167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599" y="3372656"/>
            <a:ext cx="4346331" cy="28975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48"/>
          <a:stretch/>
        </p:blipFill>
        <p:spPr>
          <a:xfrm>
            <a:off x="6731662" y="622861"/>
            <a:ext cx="4479169" cy="376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66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7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86051" y="626161"/>
            <a:ext cx="781989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КУИЗ-КУИЗ-ТРЭЙД 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(опроси-опроси-обменяйся карточками). </a:t>
            </a:r>
          </a:p>
          <a:p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Структура , в которой ученики 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проверяют и обучают друг друга 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 пройденному материалу, 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используя заранее приготовленные карточки.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86051" y="4044324"/>
            <a:ext cx="4214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Работа в паре по плечу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326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79923" y="967106"/>
            <a:ext cx="60472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СТЁ ЗЕ КЛАСС (перемешай класс)</a:t>
            </a:r>
            <a:endParaRPr lang="ru-RU" sz="32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45799" y="2182534"/>
            <a:ext cx="8658524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В течение 30 сек учащиеся отвечают в группе на вопрос учителя.</a:t>
            </a:r>
          </a:p>
          <a:p>
            <a:r>
              <a:rPr lang="ru-RU" sz="2400" dirty="0" smtClean="0"/>
              <a:t>Время вышло. Учащиеся молча передвигаются по классу </a:t>
            </a:r>
          </a:p>
          <a:p>
            <a:r>
              <a:rPr lang="ru-RU" sz="2400" dirty="0" smtClean="0"/>
              <a:t>для обмена информацией с ребятами из других команд.</a:t>
            </a:r>
          </a:p>
          <a:p>
            <a:r>
              <a:rPr lang="ru-RU" sz="2400" dirty="0" smtClean="0"/>
              <a:t>Добавляется, как можно больше  новых идей.</a:t>
            </a:r>
          </a:p>
          <a:p>
            <a:r>
              <a:rPr lang="ru-RU" sz="2400" dirty="0" smtClean="0"/>
              <a:t>Когда время заканчивается, все занимают свои места. </a:t>
            </a:r>
          </a:p>
          <a:p>
            <a:r>
              <a:rPr lang="ru-RU" sz="2400" dirty="0" smtClean="0"/>
              <a:t>Обсуждается и записывается ответ команды.</a:t>
            </a:r>
          </a:p>
          <a:p>
            <a:r>
              <a:rPr lang="ru-RU" sz="2400" dirty="0" smtClean="0"/>
              <a:t>От команды читает ответ номер, определенный учителем.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3550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523" y="3704309"/>
            <a:ext cx="3708980" cy="2472653"/>
          </a:xfrm>
        </p:spPr>
      </p:pic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677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808156" y="444753"/>
            <a:ext cx="31400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rgbClr val="2A421A"/>
                </a:solidFill>
              </a:rPr>
              <a:t>КОНЭРС (углы)</a:t>
            </a:r>
            <a:endParaRPr lang="ru-RU" sz="3600" b="1" i="1" dirty="0">
              <a:solidFill>
                <a:srgbClr val="2A421A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72" r="16592"/>
          <a:stretch/>
        </p:blipFill>
        <p:spPr>
          <a:xfrm>
            <a:off x="2027630" y="1746778"/>
            <a:ext cx="3188677" cy="38979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65641" y="1020819"/>
            <a:ext cx="7600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C000"/>
                </a:solidFill>
              </a:rPr>
              <a:t>Смайлики,</a:t>
            </a:r>
            <a:r>
              <a:rPr lang="ru-RU" sz="3200" dirty="0" smtClean="0"/>
              <a:t>    </a:t>
            </a:r>
            <a:r>
              <a:rPr lang="ru-RU" sz="3200" dirty="0" smtClean="0">
                <a:solidFill>
                  <a:srgbClr val="00B050"/>
                </a:solidFill>
              </a:rPr>
              <a:t>колокольчики</a:t>
            </a:r>
            <a:r>
              <a:rPr lang="ru-RU" sz="3200" dirty="0" smtClean="0"/>
              <a:t>,   </a:t>
            </a:r>
            <a:r>
              <a:rPr lang="ru-RU" sz="3200" dirty="0" smtClean="0">
                <a:solidFill>
                  <a:srgbClr val="00B0F0"/>
                </a:solidFill>
              </a:rPr>
              <a:t>номера углов</a:t>
            </a:r>
            <a:endParaRPr lang="ru-RU" sz="3200" dirty="0">
              <a:solidFill>
                <a:srgbClr val="00B0F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6" t="11567" r="20322"/>
          <a:stretch/>
        </p:blipFill>
        <p:spPr>
          <a:xfrm>
            <a:off x="6567834" y="1746778"/>
            <a:ext cx="3798278" cy="3868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23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49556" y="611338"/>
            <a:ext cx="7507696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Организация урока. 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Необычное расположение парт. 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сосредотачивается не у доски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Ключевое понятие - «партнер»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Каждый ребенок имеет свой номер в команде, исходя </a:t>
            </a:r>
          </a:p>
          <a:p>
            <a:pPr>
              <a:spcBef>
                <a:spcPct val="0"/>
              </a:spcBef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 карты-управления (</a:t>
            </a:r>
            <a:r>
              <a:rPr lang="ru-RU" alt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</a:t>
            </a: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</a:t>
            </a: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    </a:t>
            </a:r>
          </a:p>
          <a:p>
            <a:pPr>
              <a:spcBef>
                <a:spcPct val="0"/>
              </a:spcBef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Руководя процессом, педагог делает объявления.</a:t>
            </a:r>
          </a:p>
          <a:p>
            <a:pPr>
              <a:spcBef>
                <a:spcPct val="0"/>
              </a:spcBef>
            </a:pP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 очень четкая организация. 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строго регламентировано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ru-RU" alt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На уроке могут быть использованы 1 – 2 – 3 структуры и более.  </a:t>
            </a:r>
          </a:p>
        </p:txBody>
      </p:sp>
    </p:spTree>
    <p:extLst>
      <p:ext uri="{BB962C8B-B14F-4D97-AF65-F5344CB8AC3E}">
        <p14:creationId xmlns:p14="http://schemas.microsoft.com/office/powerpoint/2010/main" val="281048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4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9" t="57002" r="40550" b="10780"/>
          <a:stretch>
            <a:fillRect/>
          </a:stretch>
        </p:blipFill>
        <p:spPr bwMode="auto">
          <a:xfrm>
            <a:off x="1967361" y="1837726"/>
            <a:ext cx="8994681" cy="40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85655" y="748407"/>
            <a:ext cx="85763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На уроке могут использоваться разные техники </a:t>
            </a:r>
          </a:p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по выбору учителя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79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2444642"/>
              </p:ext>
            </p:extLst>
          </p:nvPr>
        </p:nvGraphicFramePr>
        <p:xfrm>
          <a:off x="838200" y="1825625"/>
          <a:ext cx="10515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56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27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63040" y="1859340"/>
            <a:ext cx="76809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/>
              <a:t>Слушать – это не значит просто не говорить… Это умение проявлять живой человеческий интерес к тому, что говорят нам.                            </a:t>
            </a:r>
          </a:p>
          <a:p>
            <a:pPr algn="r">
              <a:defRPr/>
            </a:pPr>
            <a:r>
              <a:rPr lang="ru-RU" sz="2400" dirty="0"/>
              <a:t>Алис Миллер</a:t>
            </a:r>
          </a:p>
          <a:p>
            <a:pPr marL="457200" indent="-457200">
              <a:buFontTx/>
              <a:buAutoNum type="arabicPeriod"/>
              <a:defRPr/>
            </a:pPr>
            <a:r>
              <a:rPr lang="ru-RU" sz="2400" dirty="0"/>
              <a:t>Неумение слушать является признаком того, что преподаватель не заинтересован </a:t>
            </a:r>
            <a:r>
              <a:rPr lang="ru-RU" sz="2400" dirty="0" smtClean="0"/>
              <a:t>в </a:t>
            </a:r>
            <a:r>
              <a:rPr lang="ru-RU" sz="2400" dirty="0" smtClean="0"/>
              <a:t>улавливании </a:t>
            </a:r>
            <a:r>
              <a:rPr lang="ru-RU" sz="2400" dirty="0"/>
              <a:t>хода мыслей ученика. Ему нужен только конечный результат.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ru-RU" sz="2400" dirty="0"/>
              <a:t>Если преподаватель не задаёт наводящих вопросов, это указывает на его неспособность к дальнейшему продолжению диалога.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30475" y="987364"/>
            <a:ext cx="4338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rgbClr val="2A421A"/>
                </a:solidFill>
              </a:rPr>
              <a:t>Активное слушание</a:t>
            </a:r>
            <a:endParaRPr lang="ru-RU" sz="3600" b="1" i="1" dirty="0">
              <a:solidFill>
                <a:srgbClr val="2A42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57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67897" y="973327"/>
            <a:ext cx="7788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800" b="1" dirty="0">
                <a:solidFill>
                  <a:srgbClr val="C00000"/>
                </a:solidFill>
              </a:rPr>
              <a:t>Фразы, которые делают мышление видимым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8197" y="1998663"/>
            <a:ext cx="77432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ru-RU" sz="2800" dirty="0" smtClean="0"/>
              <a:t>- К </a:t>
            </a:r>
            <a:r>
              <a:rPr lang="ru-RU" altLang="ru-RU" sz="2800" dirty="0"/>
              <a:t>этому моменту я узнал, что…</a:t>
            </a:r>
          </a:p>
          <a:p>
            <a:r>
              <a:rPr lang="ru-RU" altLang="ru-RU" sz="2800" dirty="0" smtClean="0"/>
              <a:t>- Это </a:t>
            </a:r>
            <a:r>
              <a:rPr lang="ru-RU" altLang="ru-RU" sz="2800" dirty="0"/>
              <a:t>заставило меня задуматься о …</a:t>
            </a:r>
          </a:p>
          <a:p>
            <a:r>
              <a:rPr lang="ru-RU" altLang="ru-RU" sz="2800" dirty="0" smtClean="0"/>
              <a:t>- Я </a:t>
            </a:r>
            <a:r>
              <a:rPr lang="ru-RU" altLang="ru-RU" sz="2800" dirty="0"/>
              <a:t>думаю дальше произойдет…</a:t>
            </a:r>
          </a:p>
          <a:p>
            <a:r>
              <a:rPr lang="ru-RU" altLang="ru-RU" sz="2800" dirty="0" smtClean="0"/>
              <a:t>- Я </a:t>
            </a:r>
            <a:r>
              <a:rPr lang="ru-RU" altLang="ru-RU" sz="2800" dirty="0"/>
              <a:t>думаю, что самой важной частью было…</a:t>
            </a:r>
          </a:p>
          <a:p>
            <a:r>
              <a:rPr lang="ru-RU" altLang="ru-RU" sz="2800" dirty="0" smtClean="0"/>
              <a:t>- Это </a:t>
            </a:r>
            <a:r>
              <a:rPr lang="ru-RU" altLang="ru-RU" sz="2800" dirty="0"/>
              <a:t>интересно, потому что…</a:t>
            </a:r>
          </a:p>
          <a:p>
            <a:r>
              <a:rPr lang="ru-RU" altLang="ru-RU" sz="2800" dirty="0" smtClean="0"/>
              <a:t>- До </a:t>
            </a:r>
            <a:r>
              <a:rPr lang="ru-RU" altLang="ru-RU" sz="2800" dirty="0"/>
              <a:t>урока я думал, что… Теперь я думаю, что…  </a:t>
            </a:r>
            <a:r>
              <a:rPr lang="ru-RU" altLang="ru-RU" dirty="0"/>
              <a:t>  </a:t>
            </a:r>
            <a:r>
              <a:rPr lang="ru-RU" altLang="ru-RU" dirty="0" smtClean="0"/>
              <a:t>- 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3418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2444642"/>
              </p:ext>
            </p:extLst>
          </p:nvPr>
        </p:nvGraphicFramePr>
        <p:xfrm>
          <a:off x="838200" y="1825625"/>
          <a:ext cx="10515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56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2" name="Picture 4" descr="ÐÐ°ÑÑÐ¸Ð½ÐºÐ¸ Ð¿Ð¾ Ð·Ð°Ð¿ÑÐ¾ÑÑ ÑÐ¾Ð½ Ð´Ð»Ñ Ð¿ÑÐµÐ·ÐµÐ½ÑÐ°ÑÐ¸Ð¸ Ð¿ÐµÐ´ÑÐ¾Ð²ÐµÑ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12192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72169" y="378669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44414" y="12909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775472" y="1690688"/>
            <a:ext cx="71561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i="1" dirty="0" smtClean="0">
                <a:solidFill>
                  <a:srgbClr val="990000"/>
                </a:solidFill>
              </a:rPr>
              <a:t>Спасибо </a:t>
            </a:r>
          </a:p>
          <a:p>
            <a:r>
              <a:rPr lang="ru-RU" sz="6000" b="1" i="1" dirty="0">
                <a:solidFill>
                  <a:srgbClr val="990000"/>
                </a:solidFill>
              </a:rPr>
              <a:t> </a:t>
            </a:r>
            <a:r>
              <a:rPr lang="ru-RU" sz="6000" b="1" i="1" dirty="0" smtClean="0">
                <a:solidFill>
                  <a:srgbClr val="990000"/>
                </a:solidFill>
              </a:rPr>
              <a:t>             за внимание!</a:t>
            </a:r>
            <a:endParaRPr lang="ru-RU" sz="6000" b="1" i="1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5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1202</TotalTime>
  <Words>746</Words>
  <Application>Microsoft Office PowerPoint</Application>
  <PresentationFormat>Широкоэкранный</PresentationFormat>
  <Paragraphs>152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ЖулинаОВ</dc:creator>
  <cp:lastModifiedBy>ЖулинаОВ</cp:lastModifiedBy>
  <cp:revision>38</cp:revision>
  <cp:lastPrinted>2018-11-16T22:16:05Z</cp:lastPrinted>
  <dcterms:created xsi:type="dcterms:W3CDTF">2018-11-15T17:42:28Z</dcterms:created>
  <dcterms:modified xsi:type="dcterms:W3CDTF">2019-01-21T18:43:36Z</dcterms:modified>
</cp:coreProperties>
</file>