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9" r:id="rId4"/>
    <p:sldId id="281" r:id="rId5"/>
    <p:sldId id="270" r:id="rId6"/>
    <p:sldId id="282" r:id="rId7"/>
    <p:sldId id="271" r:id="rId8"/>
    <p:sldId id="272" r:id="rId9"/>
    <p:sldId id="273" r:id="rId10"/>
    <p:sldId id="275" r:id="rId11"/>
    <p:sldId id="274" r:id="rId12"/>
    <p:sldId id="276" r:id="rId13"/>
    <p:sldId id="277" r:id="rId14"/>
    <p:sldId id="268" r:id="rId15"/>
    <p:sldId id="278" r:id="rId16"/>
    <p:sldId id="279" r:id="rId17"/>
    <p:sldId id="280" r:id="rId18"/>
    <p:sldId id="283" r:id="rId19"/>
    <p:sldId id="285" r:id="rId20"/>
    <p:sldId id="286" r:id="rId21"/>
    <p:sldId id="287" r:id="rId22"/>
    <p:sldId id="288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-130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356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326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1181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3367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09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747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908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372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8147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809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0736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29A9D-FF86-4E56-A3A3-510130F07D57}" type="datetimeFigureOut">
              <a:rPr lang="ru-RU" smtClean="0"/>
              <a:t>29.03.2021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900BA-0588-43E8-B740-CF9D3BDADE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7478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4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332656"/>
            <a:ext cx="5904656" cy="1470025"/>
          </a:xfrm>
        </p:spPr>
        <p:txBody>
          <a:bodyPr>
            <a:normAutofit/>
          </a:bodyPr>
          <a:lstStyle/>
          <a:p>
            <a:r>
              <a:rPr lang="ru-RU" sz="7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ОРИГАМИ</a:t>
            </a:r>
            <a:endParaRPr lang="ru-RU" sz="7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6751" y="2357101"/>
            <a:ext cx="5184576" cy="792088"/>
          </a:xfrm>
        </p:spPr>
        <p:txBody>
          <a:bodyPr>
            <a:normAutofit fontScale="62500" lnSpcReduction="20000"/>
          </a:bodyPr>
          <a:lstStyle/>
          <a:p>
            <a:r>
              <a:rPr lang="ru-RU" sz="7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«Базовые формы»</a:t>
            </a:r>
            <a:endParaRPr lang="ru-RU" sz="7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одзаголовок 2"/>
          <p:cNvSpPr txBox="1">
            <a:spLocks/>
          </p:cNvSpPr>
          <p:nvPr/>
        </p:nvSpPr>
        <p:spPr>
          <a:xfrm>
            <a:off x="611560" y="3140968"/>
            <a:ext cx="4464496" cy="12961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(для детей 4-7 лет)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140968"/>
            <a:ext cx="2664296" cy="3304553"/>
          </a:xfrm>
          <a:prstGeom prst="rect">
            <a:avLst/>
          </a:prstGeom>
        </p:spPr>
      </p:pic>
      <p:sp>
        <p:nvSpPr>
          <p:cNvPr id="9" name="Subtitle 2"/>
          <p:cNvSpPr txBox="1">
            <a:spLocks/>
          </p:cNvSpPr>
          <p:nvPr/>
        </p:nvSpPr>
        <p:spPr>
          <a:xfrm>
            <a:off x="1043608" y="6004847"/>
            <a:ext cx="4139550" cy="61051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800" b="1" dirty="0" smtClean="0">
                <a:solidFill>
                  <a:srgbClr val="002B82"/>
                </a:solidFill>
                <a:latin typeface="Georgia" panose="02040502050405020303" pitchFamily="18" charset="0"/>
              </a:rPr>
              <a:t>Подготовила</a:t>
            </a:r>
            <a:r>
              <a:rPr lang="en-US" sz="1800" b="1" dirty="0" smtClean="0">
                <a:solidFill>
                  <a:srgbClr val="002B82"/>
                </a:solidFill>
                <a:latin typeface="Georgia" panose="02040502050405020303" pitchFamily="18" charset="0"/>
              </a:rPr>
              <a:t>:</a:t>
            </a:r>
            <a:r>
              <a:rPr lang="ru-RU" sz="1800" b="1" dirty="0" smtClean="0">
                <a:solidFill>
                  <a:srgbClr val="002B82"/>
                </a:solidFill>
                <a:latin typeface="Georgia" panose="02040502050405020303" pitchFamily="18" charset="0"/>
              </a:rPr>
              <a:t> </a:t>
            </a:r>
            <a:r>
              <a:rPr lang="ru-RU" sz="1800" b="1" dirty="0" smtClean="0">
                <a:solidFill>
                  <a:srgbClr val="002B82"/>
                </a:solidFill>
                <a:latin typeface="Georgia" panose="02040502050405020303" pitchFamily="18" charset="0"/>
              </a:rPr>
              <a:t>воспитатель</a:t>
            </a:r>
          </a:p>
          <a:p>
            <a:r>
              <a:rPr lang="ru-RU" sz="1800" b="1" dirty="0" err="1" smtClean="0">
                <a:solidFill>
                  <a:srgbClr val="002B82"/>
                </a:solidFill>
                <a:latin typeface="Georgia" panose="02040502050405020303" pitchFamily="18" charset="0"/>
              </a:rPr>
              <a:t>Фурманюк</a:t>
            </a:r>
            <a:r>
              <a:rPr lang="ru-RU" sz="1800" b="1" dirty="0" smtClean="0">
                <a:solidFill>
                  <a:srgbClr val="002B82"/>
                </a:solidFill>
                <a:latin typeface="Georgia" panose="02040502050405020303" pitchFamily="18" charset="0"/>
              </a:rPr>
              <a:t> Наталья Юрьевна</a:t>
            </a:r>
            <a:endParaRPr lang="ru-RU" sz="1800" b="1" dirty="0" smtClean="0">
              <a:solidFill>
                <a:srgbClr val="002B82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4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5148064" y="548680"/>
            <a:ext cx="3518226" cy="24482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- Ребята</a:t>
            </a:r>
            <a:r>
              <a:rPr lang="ru-RU" sz="2000" b="1" dirty="0">
                <a:solidFill>
                  <a:schemeClr val="tx1"/>
                </a:solidFill>
              </a:rPr>
              <a:t>, </a:t>
            </a:r>
            <a:r>
              <a:rPr lang="ru-RU" sz="2000" b="1" dirty="0" smtClean="0">
                <a:solidFill>
                  <a:schemeClr val="tx1"/>
                </a:solidFill>
              </a:rPr>
              <a:t>ученый Кот приглашает </a:t>
            </a:r>
            <a:r>
              <a:rPr lang="ru-RU" sz="2000" b="1" dirty="0">
                <a:solidFill>
                  <a:schemeClr val="tx1"/>
                </a:solidFill>
              </a:rPr>
              <a:t>вас в путешествие по своей </a:t>
            </a:r>
            <a:r>
              <a:rPr lang="ru-RU" sz="2000" b="1" dirty="0" smtClean="0">
                <a:solidFill>
                  <a:schemeClr val="tx1"/>
                </a:solidFill>
              </a:rPr>
              <a:t>Бумажной </a:t>
            </a:r>
            <a:r>
              <a:rPr lang="ru-RU" sz="2000" b="1" dirty="0">
                <a:solidFill>
                  <a:schemeClr val="tx1"/>
                </a:solidFill>
              </a:rPr>
              <a:t>стране, чтобы узнать много нового и интересного! Ну что отправляемся в путешествие?</a:t>
            </a:r>
          </a:p>
        </p:txBody>
      </p:sp>
      <p:sp>
        <p:nvSpPr>
          <p:cNvPr id="6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59832" y="3212976"/>
            <a:ext cx="5184576" cy="136815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Путешествие в</a:t>
            </a:r>
          </a:p>
          <a:p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«Бумажную страну»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17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716016" y="188640"/>
            <a:ext cx="3518226" cy="24482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- Ой</a:t>
            </a:r>
            <a:r>
              <a:rPr lang="ru-RU" sz="2000" b="1" dirty="0">
                <a:solidFill>
                  <a:schemeClr val="tx1"/>
                </a:solidFill>
              </a:rPr>
              <a:t>, смотрите, куда мы попали? С какой геометрической фигурой можно сравнить этот город</a:t>
            </a:r>
            <a:r>
              <a:rPr lang="ru-RU" sz="2000" b="1" dirty="0" smtClean="0">
                <a:solidFill>
                  <a:schemeClr val="tx1"/>
                </a:solidFill>
              </a:rPr>
              <a:t>?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-  Это город Треугольник.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42" y="1984530"/>
            <a:ext cx="3984442" cy="29883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140968"/>
            <a:ext cx="2952328" cy="29523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6945" y="4938201"/>
            <a:ext cx="1497297" cy="1857113"/>
          </a:xfrm>
          <a:prstGeom prst="rect">
            <a:avLst/>
          </a:prstGeom>
        </p:spPr>
      </p:pic>
      <p:sp>
        <p:nvSpPr>
          <p:cNvPr id="12" name="Подзаголовок 2"/>
          <p:cNvSpPr txBox="1">
            <a:spLocks/>
          </p:cNvSpPr>
          <p:nvPr/>
        </p:nvSpPr>
        <p:spPr>
          <a:xfrm>
            <a:off x="683568" y="188640"/>
            <a:ext cx="3672408" cy="115212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«Треугольник»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3179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701317" y="188640"/>
            <a:ext cx="3518226" cy="252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- В </a:t>
            </a:r>
            <a:r>
              <a:rPr lang="ru-RU" sz="2000" b="1" dirty="0">
                <a:solidFill>
                  <a:schemeClr val="tx1"/>
                </a:solidFill>
              </a:rPr>
              <a:t>этом городе всё сделано на основе базовой формы </a:t>
            </a:r>
            <a:r>
              <a:rPr lang="ru-RU" sz="2000" b="1" dirty="0" smtClean="0">
                <a:solidFill>
                  <a:schemeClr val="tx1"/>
                </a:solidFill>
              </a:rPr>
              <a:t>«Треугольник».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«Треугольник»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12" y="3933056"/>
            <a:ext cx="2090031" cy="25922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68760"/>
            <a:ext cx="2304256" cy="318228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224" y="2920207"/>
            <a:ext cx="2592288" cy="35800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963398"/>
            <a:ext cx="2070821" cy="2859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54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716016" y="188640"/>
            <a:ext cx="3518226" cy="31683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chemeClr val="tx1"/>
                </a:solidFill>
              </a:rPr>
              <a:t>- Все города в стране обозначают базовые формы. Базовая форма – это заготовка поделки. Вот и город так называется, потому что в этом городе все жители сделаны на основе вот такой </a:t>
            </a:r>
            <a:r>
              <a:rPr lang="ru-RU" sz="2000" b="1" dirty="0" smtClean="0">
                <a:solidFill>
                  <a:schemeClr val="tx1"/>
                </a:solidFill>
              </a:rPr>
              <a:t>заготовки, которую я вам предлагаю сделать.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«Треугольник»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077" y="4581128"/>
            <a:ext cx="1671466" cy="20731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5049" y="2348880"/>
            <a:ext cx="5168680" cy="374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58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077" y="4581128"/>
            <a:ext cx="1671466" cy="207313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87624" y="2548818"/>
            <a:ext cx="4491539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0000FF"/>
                </a:solidFill>
              </a:rPr>
              <a:t>Пальчиковая гимнастика</a:t>
            </a:r>
            <a:r>
              <a:rPr lang="ru-RU" sz="2400" b="1" dirty="0"/>
              <a:t> </a:t>
            </a:r>
            <a:endParaRPr lang="ru-RU" sz="2400" b="1" dirty="0" smtClean="0"/>
          </a:p>
          <a:p>
            <a:pPr algn="ctr"/>
            <a:r>
              <a:rPr lang="ru-RU" sz="2400" b="1" i="1" dirty="0" smtClean="0">
                <a:solidFill>
                  <a:srgbClr val="FF0000"/>
                </a:solidFill>
              </a:rPr>
              <a:t>«</a:t>
            </a:r>
            <a:r>
              <a:rPr lang="ru-RU" sz="2400" b="1" i="1" dirty="0">
                <a:solidFill>
                  <a:srgbClr val="FF0000"/>
                </a:solidFill>
              </a:rPr>
              <a:t>Прогулка по городу»</a:t>
            </a:r>
          </a:p>
          <a:p>
            <a:pPr algn="ctr"/>
            <a:r>
              <a:rPr lang="ru-RU" b="1" dirty="0"/>
              <a:t>Мы по городу шагаем,</a:t>
            </a:r>
          </a:p>
          <a:p>
            <a:pPr algn="ctr"/>
            <a:r>
              <a:rPr lang="ru-RU" b="1" dirty="0"/>
              <a:t>Много видим, называем:</a:t>
            </a:r>
          </a:p>
          <a:p>
            <a:pPr algn="ctr"/>
            <a:r>
              <a:rPr lang="ru-RU" dirty="0"/>
              <a:t>(«шагают» пальчиками по столу)</a:t>
            </a:r>
          </a:p>
          <a:p>
            <a:pPr algn="ctr"/>
            <a:r>
              <a:rPr lang="ru-RU" b="1" dirty="0"/>
              <a:t>Светофоры и машины,</a:t>
            </a:r>
          </a:p>
          <a:p>
            <a:pPr algn="ctr"/>
            <a:r>
              <a:rPr lang="ru-RU" b="1" dirty="0"/>
              <a:t>Ярмарки и магазины,</a:t>
            </a:r>
          </a:p>
          <a:p>
            <a:pPr algn="ctr"/>
            <a:r>
              <a:rPr lang="ru-RU" b="1" dirty="0"/>
              <a:t>Скверы, улицы, мосты,</a:t>
            </a:r>
          </a:p>
          <a:p>
            <a:pPr algn="ctr"/>
            <a:r>
              <a:rPr lang="ru-RU" b="1" dirty="0"/>
              <a:t>И деревья, и кусты</a:t>
            </a:r>
            <a:r>
              <a:rPr lang="ru-RU" b="1" dirty="0" smtClean="0"/>
              <a:t>.</a:t>
            </a:r>
          </a:p>
          <a:p>
            <a:pPr algn="ctr"/>
            <a:endParaRPr lang="ru-RU" b="1" dirty="0"/>
          </a:p>
          <a:p>
            <a:pPr algn="ctr"/>
            <a:r>
              <a:rPr lang="ru-RU" dirty="0"/>
              <a:t>(загибают поочередно пальчики, начиная с большого)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364088" y="188640"/>
            <a:ext cx="2696740" cy="19160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Сначала давайте с вами подготовим пальчики и сделаем пальчиковую гимнастику.  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0472"/>
            <a:ext cx="1386076" cy="191423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4880" y="199981"/>
            <a:ext cx="1399389" cy="193262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676" y="199981"/>
            <a:ext cx="1474785" cy="203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2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701317" y="188640"/>
            <a:ext cx="3518226" cy="252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rgbClr val="002060"/>
                </a:solidFill>
              </a:rPr>
              <a:t>- Выучим </a:t>
            </a:r>
            <a:r>
              <a:rPr lang="ru-RU" sz="2000" b="1" dirty="0">
                <a:solidFill>
                  <a:srgbClr val="002060"/>
                </a:solidFill>
              </a:rPr>
              <a:t>стихотворение про </a:t>
            </a:r>
            <a:r>
              <a:rPr lang="ru-RU" sz="2000" b="1" dirty="0" smtClean="0">
                <a:solidFill>
                  <a:srgbClr val="002060"/>
                </a:solidFill>
              </a:rPr>
              <a:t>треугольник</a:t>
            </a:r>
            <a:r>
              <a:rPr lang="en-US" sz="2000" b="1" dirty="0" smtClean="0">
                <a:solidFill>
                  <a:srgbClr val="002060"/>
                </a:solidFill>
              </a:rPr>
              <a:t>: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endParaRPr lang="ru-RU" sz="2000" b="1" dirty="0" smtClean="0">
              <a:solidFill>
                <a:schemeClr val="tx1"/>
              </a:solidFill>
            </a:endParaRPr>
          </a:p>
          <a:p>
            <a:r>
              <a:rPr lang="ru-RU" sz="2000" b="1" dirty="0" smtClean="0">
                <a:solidFill>
                  <a:schemeClr val="tx1"/>
                </a:solidFill>
              </a:rPr>
              <a:t>«Я </a:t>
            </a:r>
            <a:r>
              <a:rPr lang="ru-RU" sz="2000" b="1" dirty="0">
                <a:solidFill>
                  <a:schemeClr val="tx1"/>
                </a:solidFill>
              </a:rPr>
              <a:t>сложу квадратный лист </a:t>
            </a:r>
            <a:r>
              <a:rPr lang="ru-RU" sz="2000" b="1" dirty="0" smtClean="0">
                <a:solidFill>
                  <a:schemeClr val="tx1"/>
                </a:solidFill>
              </a:rPr>
              <a:t>По </a:t>
            </a:r>
            <a:r>
              <a:rPr lang="ru-RU" sz="2000" b="1" dirty="0">
                <a:solidFill>
                  <a:schemeClr val="tx1"/>
                </a:solidFill>
              </a:rPr>
              <a:t>диагонали.</a:t>
            </a:r>
          </a:p>
          <a:p>
            <a:r>
              <a:rPr lang="ru-RU" sz="2000" b="1" dirty="0">
                <a:solidFill>
                  <a:schemeClr val="tx1"/>
                </a:solidFill>
              </a:rPr>
              <a:t>Что же это? Треугольник! Сразу все </a:t>
            </a:r>
            <a:r>
              <a:rPr lang="ru-RU" sz="2000" b="1" dirty="0" smtClean="0">
                <a:solidFill>
                  <a:schemeClr val="tx1"/>
                </a:solidFill>
              </a:rPr>
              <a:t>узнали».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«Треугольник»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343" y="3789040"/>
            <a:ext cx="2090031" cy="25922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29" y="1702239"/>
            <a:ext cx="3463771" cy="478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54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355976" y="188640"/>
            <a:ext cx="3863567" cy="252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>
                <a:solidFill>
                  <a:schemeClr val="tx1"/>
                </a:solidFill>
              </a:rPr>
              <a:t>- А теперь, сделайте базовую форму «Треугольник» самостоятельно. При проглаживании сгибов пальчики превращаются в утюжки, которые сильно прижимают бумагу. </a:t>
            </a: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«Треугольник»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343" y="3789040"/>
            <a:ext cx="2090031" cy="25922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934" y="1206769"/>
            <a:ext cx="2808312" cy="38784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7344" y="4509120"/>
            <a:ext cx="3118066" cy="2257753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993387" y="3356993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1</a:t>
            </a:r>
            <a:endParaRPr lang="ru-RU" sz="2400" b="1" dirty="0">
              <a:solidFill>
                <a:srgbClr val="0033CC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054964" y="5059483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2</a:t>
            </a:r>
            <a:endParaRPr lang="ru-RU" sz="24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4355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054964" y="188640"/>
            <a:ext cx="4693500" cy="259228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>
                <a:solidFill>
                  <a:schemeClr val="tx1"/>
                </a:solidFill>
              </a:rPr>
              <a:t>Ну а теперь отправляемся дальше</a:t>
            </a:r>
            <a:r>
              <a:rPr lang="ru-RU" sz="2000" b="1" dirty="0" smtClean="0">
                <a:solidFill>
                  <a:schemeClr val="tx1"/>
                </a:solidFill>
              </a:rPr>
              <a:t>!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  - </a:t>
            </a:r>
            <a:r>
              <a:rPr lang="ru-RU" sz="2000" b="1" dirty="0">
                <a:solidFill>
                  <a:schemeClr val="tx1"/>
                </a:solidFill>
              </a:rPr>
              <a:t>Мы с вами попали в город, </a:t>
            </a:r>
            <a:r>
              <a:rPr lang="ru-RU" sz="2000" b="1" dirty="0" smtClean="0">
                <a:solidFill>
                  <a:schemeClr val="tx1"/>
                </a:solidFill>
              </a:rPr>
              <a:t> </a:t>
            </a:r>
          </a:p>
          <a:p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 который </a:t>
            </a:r>
            <a:r>
              <a:rPr lang="ru-RU" sz="2000" b="1" dirty="0">
                <a:solidFill>
                  <a:schemeClr val="tx1"/>
                </a:solidFill>
              </a:rPr>
              <a:t>называется … 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  Давайте </a:t>
            </a:r>
            <a:r>
              <a:rPr lang="ru-RU" sz="2000" b="1" dirty="0">
                <a:solidFill>
                  <a:schemeClr val="tx1"/>
                </a:solidFill>
              </a:rPr>
              <a:t>отгадаем как: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r>
              <a:rPr lang="ru-RU" sz="2000" b="1" dirty="0">
                <a:solidFill>
                  <a:schemeClr val="tx1"/>
                </a:solidFill>
              </a:rPr>
              <a:t> </a:t>
            </a:r>
            <a:r>
              <a:rPr lang="ru-RU" sz="2000" b="1" dirty="0" smtClean="0">
                <a:solidFill>
                  <a:schemeClr val="tx1"/>
                </a:solidFill>
              </a:rPr>
              <a:t>                Не </a:t>
            </a:r>
            <a:r>
              <a:rPr lang="ru-RU" sz="2000" b="1" dirty="0">
                <a:solidFill>
                  <a:schemeClr val="tx1"/>
                </a:solidFill>
              </a:rPr>
              <a:t>куст, а с листочками,</a:t>
            </a:r>
          </a:p>
          <a:p>
            <a:r>
              <a:rPr lang="ru-RU" sz="2000" b="1" dirty="0">
                <a:solidFill>
                  <a:schemeClr val="tx1"/>
                </a:solidFill>
              </a:rPr>
              <a:t>                 Не рубашка, а сшитая,</a:t>
            </a:r>
          </a:p>
          <a:p>
            <a:r>
              <a:rPr lang="ru-RU" sz="2000" b="1" dirty="0">
                <a:solidFill>
                  <a:schemeClr val="tx1"/>
                </a:solidFill>
              </a:rPr>
              <a:t>                 Не человек, а рассказывает.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683" y="2780928"/>
            <a:ext cx="4095365" cy="347146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231" y="3645024"/>
            <a:ext cx="2206144" cy="2736304"/>
          </a:xfrm>
          <a:prstGeom prst="rect">
            <a:avLst/>
          </a:prstGeom>
        </p:spPr>
      </p:pic>
      <p:sp>
        <p:nvSpPr>
          <p:cNvPr id="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88640"/>
            <a:ext cx="3672408" cy="4236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539552" y="759460"/>
            <a:ext cx="3672408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«Книжка»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622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471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3923928" y="188640"/>
            <a:ext cx="4176464" cy="252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- С </a:t>
            </a:r>
            <a:r>
              <a:rPr lang="ru-RU" sz="2000" b="1" dirty="0">
                <a:solidFill>
                  <a:schemeClr val="tx1"/>
                </a:solidFill>
              </a:rPr>
              <a:t>какой геометрической фигурой можно сравнить этот город?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 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99592" y="404419"/>
            <a:ext cx="3093795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«Книжка»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980" y="4769768"/>
            <a:ext cx="1683636" cy="208823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937828"/>
            <a:ext cx="4843882" cy="35073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529" y="2564904"/>
            <a:ext cx="2728316" cy="2728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400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564197" y="188640"/>
            <a:ext cx="3518226" cy="252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- В </a:t>
            </a:r>
            <a:r>
              <a:rPr lang="ru-RU" sz="2000" b="1" dirty="0">
                <a:solidFill>
                  <a:schemeClr val="tx1"/>
                </a:solidFill>
              </a:rPr>
              <a:t>этом городе всё сделано на основе базовой формы «Книжка</a:t>
            </a:r>
            <a:r>
              <a:rPr lang="ru-RU" sz="2000" b="1" dirty="0" smtClean="0">
                <a:solidFill>
                  <a:schemeClr val="tx1"/>
                </a:solidFill>
              </a:rPr>
              <a:t>».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«Книжка»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12" y="3933056"/>
            <a:ext cx="2090031" cy="25922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1" y="1772816"/>
            <a:ext cx="3384376" cy="24505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501" y="3933056"/>
            <a:ext cx="3133780" cy="273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31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459651" y="188640"/>
            <a:ext cx="3744416" cy="28803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-  Я </a:t>
            </a:r>
            <a:r>
              <a:rPr lang="ru-RU" sz="2000" b="1" dirty="0">
                <a:solidFill>
                  <a:schemeClr val="tx1"/>
                </a:solidFill>
              </a:rPr>
              <a:t>думаю, и вы умеете сложить из квадрата вот такую «книжку», давайте попробуем?!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r>
              <a:rPr lang="ru-RU" sz="2000" b="1" dirty="0" smtClean="0">
                <a:solidFill>
                  <a:schemeClr val="tx1"/>
                </a:solidFill>
              </a:rPr>
              <a:t>Согните свои квадраты пополам, совмещая две противоположные стороны.</a:t>
            </a:r>
          </a:p>
          <a:p>
            <a:r>
              <a:rPr lang="ru-RU" sz="2000" b="1" dirty="0" smtClean="0">
                <a:solidFill>
                  <a:schemeClr val="tx1"/>
                </a:solidFill>
              </a:rPr>
              <a:t>- </a:t>
            </a:r>
            <a:r>
              <a:rPr lang="ru-RU" sz="2000" b="1" dirty="0">
                <a:solidFill>
                  <a:schemeClr val="tx1"/>
                </a:solidFill>
              </a:rPr>
              <a:t>Как называется эта базовая форма?</a:t>
            </a: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«Книжка»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343" y="3789040"/>
            <a:ext cx="2090031" cy="25922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86507"/>
            <a:ext cx="3384376" cy="467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4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572000" y="188640"/>
            <a:ext cx="4320480" cy="308180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>
              <a:buFontTx/>
              <a:buChar char="-"/>
            </a:pPr>
            <a:endParaRPr lang="ru-RU" sz="2000" b="1" dirty="0" smtClean="0">
              <a:solidFill>
                <a:schemeClr val="tx1"/>
              </a:solidFill>
            </a:endParaRPr>
          </a:p>
          <a:p>
            <a:pPr marL="342900" indent="-342900" algn="ctr">
              <a:buFontTx/>
              <a:buChar char="-"/>
            </a:pPr>
            <a:r>
              <a:rPr lang="ru-RU" sz="2000" b="1" dirty="0" smtClean="0">
                <a:solidFill>
                  <a:schemeClr val="tx1"/>
                </a:solidFill>
              </a:rPr>
              <a:t>А </a:t>
            </a:r>
            <a:r>
              <a:rPr lang="ru-RU" sz="2000" b="1" dirty="0">
                <a:solidFill>
                  <a:schemeClr val="tx1"/>
                </a:solidFill>
              </a:rPr>
              <a:t>теперь, сделайте </a:t>
            </a:r>
            <a:r>
              <a:rPr lang="ru-RU" sz="2000" b="1" dirty="0" smtClean="0">
                <a:solidFill>
                  <a:schemeClr val="tx1"/>
                </a:solidFill>
              </a:rPr>
              <a:t>ее самостоятельно</a:t>
            </a:r>
            <a:r>
              <a:rPr lang="ru-RU" sz="2000" b="1" dirty="0">
                <a:solidFill>
                  <a:schemeClr val="tx1"/>
                </a:solidFill>
              </a:rPr>
              <a:t>.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- </a:t>
            </a:r>
            <a:r>
              <a:rPr lang="ru-RU" sz="2000" b="1" dirty="0">
                <a:solidFill>
                  <a:srgbClr val="002060"/>
                </a:solidFill>
              </a:rPr>
              <a:t>Выучим </a:t>
            </a:r>
            <a:r>
              <a:rPr lang="ru-RU" sz="2000" b="1" dirty="0" smtClean="0">
                <a:solidFill>
                  <a:srgbClr val="002060"/>
                </a:solidFill>
              </a:rPr>
              <a:t>стихотворение</a:t>
            </a:r>
            <a:r>
              <a:rPr lang="en-US" sz="2000" b="1" dirty="0" smtClean="0">
                <a:solidFill>
                  <a:srgbClr val="002060"/>
                </a:solidFill>
              </a:rPr>
              <a:t>: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«Я </a:t>
            </a:r>
            <a:r>
              <a:rPr lang="ru-RU" sz="2000" b="1" dirty="0">
                <a:solidFill>
                  <a:schemeClr val="tx1"/>
                </a:solidFill>
              </a:rPr>
              <a:t>квадратный лист бумаги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Пополам </a:t>
            </a:r>
            <a:r>
              <a:rPr lang="ru-RU" sz="2000" b="1" dirty="0">
                <a:solidFill>
                  <a:schemeClr val="tx1"/>
                </a:solidFill>
              </a:rPr>
              <a:t>сложу.</a:t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>Тоненькую книжечку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Я </a:t>
            </a:r>
            <a:r>
              <a:rPr lang="ru-RU" sz="2000" b="1" dirty="0">
                <a:solidFill>
                  <a:schemeClr val="tx1"/>
                </a:solidFill>
              </a:rPr>
              <a:t>листать </a:t>
            </a:r>
            <a:r>
              <a:rPr lang="ru-RU" sz="2000" b="1" dirty="0" smtClean="0">
                <a:solidFill>
                  <a:schemeClr val="tx1"/>
                </a:solidFill>
              </a:rPr>
              <a:t>смогу».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-Вот и в этом городе мы тоже чему-то научились, отправляемся дальше!</a:t>
            </a:r>
          </a:p>
          <a:p>
            <a:pPr marL="342900" indent="-342900" algn="ctr">
              <a:buFontTx/>
              <a:buChar char="-"/>
            </a:pP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404419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«Книжка»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343" y="3789040"/>
            <a:ext cx="2090031" cy="2592288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969977" y="2982414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1</a:t>
            </a:r>
            <a:endParaRPr lang="ru-RU" sz="2400" b="1" dirty="0">
              <a:solidFill>
                <a:srgbClr val="0033CC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054964" y="5059483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2</a:t>
            </a:r>
            <a:endParaRPr lang="ru-RU" sz="2400" b="1" dirty="0">
              <a:solidFill>
                <a:srgbClr val="0033CC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484784"/>
            <a:ext cx="2160240" cy="298339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4987"/>
            <a:ext cx="1944216" cy="2685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4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347"/>
            <a:ext cx="9180512" cy="695739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43608" y="348096"/>
            <a:ext cx="48965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400" b="1" dirty="0" err="1">
                <a:solidFill>
                  <a:srgbClr val="0000FF"/>
                </a:solidFill>
              </a:rPr>
              <a:t>Физминутка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endParaRPr lang="ru-RU" sz="2400" b="1" dirty="0" smtClean="0">
              <a:solidFill>
                <a:srgbClr val="FF0000"/>
              </a:solidFill>
            </a:endParaRPr>
          </a:p>
          <a:p>
            <a:pPr algn="ctr" fontAlgn="base"/>
            <a:r>
              <a:rPr lang="ru-RU" sz="2400" b="1" dirty="0" smtClean="0">
                <a:solidFill>
                  <a:srgbClr val="FF0000"/>
                </a:solidFill>
              </a:rPr>
              <a:t>«Веселая зарядка»</a:t>
            </a:r>
          </a:p>
          <a:p>
            <a:pPr fontAlgn="base"/>
            <a:endParaRPr lang="ru-RU" dirty="0">
              <a:solidFill>
                <a:srgbClr val="FF0000"/>
              </a:solidFill>
            </a:endParaRPr>
          </a:p>
          <a:p>
            <a:r>
              <a:rPr lang="ru-RU" sz="2000" b="1" dirty="0" smtClean="0"/>
              <a:t>Отдых </a:t>
            </a:r>
            <a:r>
              <a:rPr lang="ru-RU" sz="2000" b="1" dirty="0"/>
              <a:t>нам – физкультминутка</a:t>
            </a:r>
            <a:r>
              <a:rPr lang="ru-RU" sz="2000" b="1" dirty="0" smtClean="0"/>
              <a:t>,</a:t>
            </a:r>
          </a:p>
          <a:p>
            <a:r>
              <a:rPr lang="ru-RU" sz="2000" dirty="0"/>
              <a:t> (дети встают в круг)</a:t>
            </a:r>
          </a:p>
          <a:p>
            <a:r>
              <a:rPr lang="ru-RU" sz="2000" b="1" dirty="0"/>
              <a:t>Занимай свои места:</a:t>
            </a:r>
          </a:p>
          <a:p>
            <a:r>
              <a:rPr lang="ru-RU" sz="2000" b="1" dirty="0"/>
              <a:t>Раз – присели, два – привстали,</a:t>
            </a:r>
            <a:r>
              <a:rPr lang="ru-RU" sz="2000" dirty="0"/>
              <a:t> (приседания, руки вперёд)</a:t>
            </a:r>
          </a:p>
          <a:p>
            <a:r>
              <a:rPr lang="ru-RU" sz="2000" b="1" dirty="0"/>
              <a:t>Руки кверху все подняли</a:t>
            </a:r>
            <a:r>
              <a:rPr lang="ru-RU" sz="2000" b="1" dirty="0" smtClean="0"/>
              <a:t>,</a:t>
            </a:r>
          </a:p>
          <a:p>
            <a:r>
              <a:rPr lang="ru-RU" sz="2000" dirty="0"/>
              <a:t> (встать, руки вверх)</a:t>
            </a:r>
          </a:p>
          <a:p>
            <a:r>
              <a:rPr lang="ru-RU" sz="2000" b="1" dirty="0"/>
              <a:t>Сели, встали, сели, встали,</a:t>
            </a:r>
            <a:r>
              <a:rPr lang="ru-RU" sz="2000" dirty="0"/>
              <a:t> (сесть, встать)</a:t>
            </a:r>
          </a:p>
          <a:p>
            <a:r>
              <a:rPr lang="ru-RU" sz="2000" b="1" dirty="0"/>
              <a:t>Ванькой-встанькой словно стали.</a:t>
            </a:r>
          </a:p>
          <a:p>
            <a:r>
              <a:rPr lang="ru-RU" sz="2000" b="1" dirty="0"/>
              <a:t>А потом пустились вскачь,</a:t>
            </a:r>
            <a:r>
              <a:rPr lang="ru-RU" sz="2000" dirty="0"/>
              <a:t> </a:t>
            </a:r>
            <a:endParaRPr lang="ru-RU" sz="2000" dirty="0" smtClean="0"/>
          </a:p>
          <a:p>
            <a:r>
              <a:rPr lang="ru-RU" sz="2000" dirty="0" smtClean="0"/>
              <a:t>(</a:t>
            </a:r>
            <a:r>
              <a:rPr lang="ru-RU" sz="2000" dirty="0"/>
              <a:t>прыжки на двух ногах)</a:t>
            </a:r>
          </a:p>
          <a:p>
            <a:r>
              <a:rPr lang="ru-RU" sz="2000" b="1" dirty="0"/>
              <a:t>Будто мой упругий мяч.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5185622" y="260648"/>
            <a:ext cx="2870154" cy="194421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>
              <a:buFontTx/>
              <a:buChar char="-"/>
            </a:pPr>
            <a:r>
              <a:rPr lang="ru-RU" b="1" dirty="0" smtClean="0">
                <a:solidFill>
                  <a:schemeClr val="tx1"/>
                </a:solidFill>
              </a:rPr>
              <a:t>Долгий путь нам предстоит. Можно немного и отдохнуть.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Предлагаю вам вместе с Котом-ученым сделать веселую зарядку. 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574" y="2564904"/>
            <a:ext cx="2264202" cy="2808312"/>
          </a:xfrm>
          <a:prstGeom prst="rect">
            <a:avLst/>
          </a:prstGeom>
        </p:spPr>
      </p:pic>
      <p:pic>
        <p:nvPicPr>
          <p:cNvPr id="5" name="Detskie_-_Vesyolaya_zaryadk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554808" y="55941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555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701317" y="188640"/>
            <a:ext cx="3518226" cy="252028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>
                <a:solidFill>
                  <a:schemeClr val="tx1"/>
                </a:solidFill>
              </a:rPr>
              <a:t>- А это город, который называется «Дверь». В этом городе всё сделано на основе базовой формы «Дверь</a:t>
            </a:r>
            <a:r>
              <a:rPr lang="ru-RU" sz="2000" b="1" dirty="0" smtClean="0">
                <a:solidFill>
                  <a:schemeClr val="tx1"/>
                </a:solidFill>
              </a:rPr>
              <a:t>».</a:t>
            </a:r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8640"/>
            <a:ext cx="3672408" cy="115212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</a:t>
            </a:r>
            <a:r>
              <a:rPr lang="ru-RU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«Дверь»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12" y="3933056"/>
            <a:ext cx="2090031" cy="25922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836712"/>
            <a:ext cx="2422030" cy="239301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256" y="3229728"/>
            <a:ext cx="2761368" cy="19994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768" y="4509120"/>
            <a:ext cx="3381181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82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199894" y="188640"/>
            <a:ext cx="4019649" cy="28083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 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- Чтобы </a:t>
            </a:r>
            <a:r>
              <a:rPr lang="ru-RU" sz="2000" b="1" dirty="0">
                <a:solidFill>
                  <a:schemeClr val="tx1"/>
                </a:solidFill>
              </a:rPr>
              <a:t>сложить базовую форму «дверь», для этого возьмём наши «книжечки» и раскроем </a:t>
            </a:r>
            <a:r>
              <a:rPr lang="ru-RU" sz="2000" b="1" dirty="0" smtClean="0">
                <a:solidFill>
                  <a:schemeClr val="tx1"/>
                </a:solidFill>
              </a:rPr>
              <a:t>их. Что </a:t>
            </a:r>
            <a:r>
              <a:rPr lang="ru-RU" sz="2000" b="1" dirty="0">
                <a:solidFill>
                  <a:schemeClr val="tx1"/>
                </a:solidFill>
              </a:rPr>
              <a:t>вы там увидели? (</a:t>
            </a:r>
            <a:r>
              <a:rPr lang="ru-RU" sz="2000" b="1" dirty="0">
                <a:solidFill>
                  <a:srgbClr val="FF0000"/>
                </a:solidFill>
              </a:rPr>
              <a:t>линию </a:t>
            </a:r>
            <a:r>
              <a:rPr lang="ru-RU" sz="2000" b="1" dirty="0" smtClean="0">
                <a:solidFill>
                  <a:srgbClr val="FF0000"/>
                </a:solidFill>
              </a:rPr>
              <a:t>сгиба</a:t>
            </a:r>
            <a:r>
              <a:rPr lang="ru-RU" sz="2000" b="1" dirty="0" smtClean="0">
                <a:solidFill>
                  <a:schemeClr val="tx1"/>
                </a:solidFill>
              </a:rPr>
              <a:t>)</a:t>
            </a:r>
            <a:r>
              <a:rPr lang="ru-RU" sz="2000" dirty="0" smtClean="0"/>
              <a:t>)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- А теперь опустите боковые стороны к линии сгиба, посмотрите, какая у нас получилась «дверь»!</a:t>
            </a:r>
          </a:p>
          <a:p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8640"/>
            <a:ext cx="3672408" cy="115212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«Дверь»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789040"/>
            <a:ext cx="2090031" cy="25922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384884"/>
            <a:ext cx="2998056" cy="4140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09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28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384611" y="267144"/>
            <a:ext cx="3816423" cy="2435279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- А </a:t>
            </a:r>
            <a:r>
              <a:rPr lang="ru-RU" sz="2000" b="1" dirty="0">
                <a:solidFill>
                  <a:schemeClr val="tx1"/>
                </a:solidFill>
              </a:rPr>
              <a:t>теперь, сделайте </a:t>
            </a:r>
            <a:r>
              <a:rPr lang="ru-RU" sz="2000" b="1" dirty="0" smtClean="0">
                <a:solidFill>
                  <a:schemeClr val="tx1"/>
                </a:solidFill>
              </a:rPr>
              <a:t>ее самостоятельно</a:t>
            </a:r>
            <a:r>
              <a:rPr lang="ru-RU" sz="2000" b="1" dirty="0">
                <a:solidFill>
                  <a:schemeClr val="tx1"/>
                </a:solidFill>
              </a:rPr>
              <a:t>.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</a:rPr>
              <a:t>- </a:t>
            </a:r>
            <a:r>
              <a:rPr lang="ru-RU" sz="2000" b="1" dirty="0">
                <a:solidFill>
                  <a:srgbClr val="002060"/>
                </a:solidFill>
              </a:rPr>
              <a:t>Выучим </a:t>
            </a:r>
            <a:r>
              <a:rPr lang="ru-RU" sz="2000" b="1" dirty="0" smtClean="0">
                <a:solidFill>
                  <a:srgbClr val="002060"/>
                </a:solidFill>
              </a:rPr>
              <a:t>стихотворение</a:t>
            </a:r>
            <a:r>
              <a:rPr lang="en-US" sz="2000" b="1" dirty="0" smtClean="0">
                <a:solidFill>
                  <a:srgbClr val="002060"/>
                </a:solidFill>
              </a:rPr>
              <a:t>: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>
                <a:solidFill>
                  <a:schemeClr val="tx1"/>
                </a:solidFill>
              </a:rPr>
              <a:t>«Дверь» сложить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Не </a:t>
            </a:r>
            <a:r>
              <a:rPr lang="ru-RU" sz="2000" b="1" dirty="0">
                <a:solidFill>
                  <a:schemeClr val="tx1"/>
                </a:solidFill>
              </a:rPr>
              <a:t>так уж сложно:</a:t>
            </a:r>
            <a:br>
              <a:rPr lang="ru-RU" sz="2000" b="1" dirty="0">
                <a:solidFill>
                  <a:schemeClr val="tx1"/>
                </a:solidFill>
              </a:rPr>
            </a:br>
            <a:r>
              <a:rPr lang="ru-RU" sz="2000" b="1" dirty="0">
                <a:solidFill>
                  <a:schemeClr val="tx1"/>
                </a:solidFill>
              </a:rPr>
              <a:t>Створки открывать 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В </a:t>
            </a:r>
            <a:r>
              <a:rPr lang="ru-RU" sz="2000" b="1" dirty="0">
                <a:solidFill>
                  <a:schemeClr val="tx1"/>
                </a:solidFill>
              </a:rPr>
              <a:t>ней можно</a:t>
            </a:r>
            <a:r>
              <a:rPr lang="ru-RU" sz="2000" b="1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260402"/>
            <a:ext cx="3888432" cy="1224381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</a:t>
            </a:r>
          </a:p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«Дверь»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2822" y="4283676"/>
            <a:ext cx="1902604" cy="2359820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3473786" y="1772816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1</a:t>
            </a:r>
            <a:endParaRPr lang="ru-RU" sz="2400" b="1" dirty="0">
              <a:solidFill>
                <a:srgbClr val="0033CC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452940" y="4283676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2</a:t>
            </a:r>
            <a:endParaRPr lang="ru-RU" sz="2400" b="1" dirty="0">
              <a:solidFill>
                <a:srgbClr val="0033CC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50" y="1618215"/>
            <a:ext cx="2898568" cy="20988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50" y="4051208"/>
            <a:ext cx="2855940" cy="206795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4964" y="3133258"/>
            <a:ext cx="2351861" cy="3248034"/>
          </a:xfrm>
          <a:prstGeom prst="rect">
            <a:avLst/>
          </a:prstGeom>
        </p:spPr>
      </p:pic>
      <p:sp>
        <p:nvSpPr>
          <p:cNvPr id="13" name="Овал 12"/>
          <p:cNvSpPr/>
          <p:nvPr/>
        </p:nvSpPr>
        <p:spPr>
          <a:xfrm>
            <a:off x="6292822" y="3321590"/>
            <a:ext cx="602023" cy="576064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3</a:t>
            </a:r>
            <a:endParaRPr lang="ru-RU" sz="24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426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211960" y="188640"/>
            <a:ext cx="4464496" cy="309634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chemeClr val="tx1"/>
                </a:solidFill>
              </a:rPr>
              <a:t>- Ну а теперь отправляемся дальше!</a:t>
            </a:r>
          </a:p>
          <a:p>
            <a:r>
              <a:rPr lang="ru-RU" b="1" dirty="0">
                <a:solidFill>
                  <a:schemeClr val="tx1"/>
                </a:solidFill>
              </a:rPr>
              <a:t>  - Мы с вами попали в город,  </a:t>
            </a:r>
          </a:p>
          <a:p>
            <a:r>
              <a:rPr lang="ru-RU" b="1" dirty="0">
                <a:solidFill>
                  <a:schemeClr val="tx1"/>
                </a:solidFill>
              </a:rPr>
              <a:t>  который называется … </a:t>
            </a:r>
          </a:p>
          <a:p>
            <a:r>
              <a:rPr lang="ru-RU" b="1" dirty="0">
                <a:solidFill>
                  <a:schemeClr val="tx1"/>
                </a:solidFill>
              </a:rPr>
              <a:t>  Давайте отгадаем как: </a:t>
            </a:r>
            <a:endParaRPr lang="ru-RU" b="1" dirty="0" smtClean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Желтый, круглый, </a:t>
            </a:r>
            <a:r>
              <a:rPr lang="ru-RU" b="1" dirty="0" smtClean="0">
                <a:solidFill>
                  <a:srgbClr val="002060"/>
                </a:solidFill>
              </a:rPr>
              <a:t>ароматный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И </a:t>
            </a:r>
            <a:r>
              <a:rPr lang="ru-RU" b="1" dirty="0">
                <a:solidFill>
                  <a:srgbClr val="002060"/>
                </a:solidFill>
              </a:rPr>
              <a:t>на вкус такой приятный!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Только мама испечет,</a:t>
            </a:r>
            <a:br>
              <a:rPr lang="ru-RU" b="1" dirty="0">
                <a:solidFill>
                  <a:srgbClr val="002060"/>
                </a:solidFill>
              </a:rPr>
            </a:br>
            <a:r>
              <a:rPr lang="ru-RU" b="1" dirty="0">
                <a:solidFill>
                  <a:srgbClr val="002060"/>
                </a:solidFill>
              </a:rPr>
              <a:t>А он прыг и прямо в </a:t>
            </a:r>
            <a:r>
              <a:rPr lang="ru-RU" b="1" dirty="0" smtClean="0">
                <a:solidFill>
                  <a:srgbClr val="002060"/>
                </a:solidFill>
              </a:rPr>
              <a:t>рот...</a:t>
            </a:r>
            <a:endParaRPr lang="ru-RU" b="1" dirty="0">
              <a:solidFill>
                <a:srgbClr val="002060"/>
              </a:solidFill>
            </a:endParaRPr>
          </a:p>
          <a:p>
            <a:pPr marL="342900" indent="-342900" algn="ctr">
              <a:buFontTx/>
              <a:buChar char="-"/>
            </a:pPr>
            <a:r>
              <a:rPr lang="ru-RU" b="1" dirty="0" smtClean="0">
                <a:solidFill>
                  <a:schemeClr val="tx1"/>
                </a:solidFill>
              </a:rPr>
              <a:t>Этот город называется «Блинчик». 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</a:rPr>
              <a:t>В </a:t>
            </a:r>
            <a:r>
              <a:rPr lang="ru-RU" b="1" dirty="0">
                <a:solidFill>
                  <a:schemeClr val="tx1"/>
                </a:solidFill>
              </a:rPr>
              <a:t>этом городе всё сделано на основе базовой формы </a:t>
            </a:r>
            <a:r>
              <a:rPr lang="ru-RU" b="1" dirty="0" smtClean="0">
                <a:solidFill>
                  <a:schemeClr val="tx1"/>
                </a:solidFill>
              </a:rPr>
              <a:t>«Блинчик».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8640"/>
            <a:ext cx="3672408" cy="115212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Город</a:t>
            </a:r>
            <a:r>
              <a:rPr lang="ru-RU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«Блинчик»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12" y="3933056"/>
            <a:ext cx="2090031" cy="259228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836711"/>
            <a:ext cx="2880320" cy="397786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675741"/>
            <a:ext cx="2249680" cy="310691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622665"/>
            <a:ext cx="2349600" cy="3244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961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572000" y="188638"/>
            <a:ext cx="4104456" cy="309634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  </a:t>
            </a:r>
            <a:r>
              <a:rPr lang="ru-RU" sz="2000" b="1" dirty="0">
                <a:solidFill>
                  <a:schemeClr val="tx1"/>
                </a:solidFill>
              </a:rPr>
              <a:t>- С какой геометрической фигурой можно сравнить </a:t>
            </a:r>
            <a:r>
              <a:rPr lang="ru-RU" sz="2000" b="1" dirty="0" smtClean="0">
                <a:solidFill>
                  <a:schemeClr val="tx1"/>
                </a:solidFill>
              </a:rPr>
              <a:t>базовую форму «Блинчик»?</a:t>
            </a:r>
            <a:endParaRPr lang="ru-RU" sz="2000" b="1" dirty="0">
              <a:solidFill>
                <a:schemeClr val="tx1"/>
              </a:solidFill>
            </a:endParaRPr>
          </a:p>
          <a:p>
            <a:endParaRPr lang="ru-RU" sz="2000" b="1" dirty="0" smtClean="0">
              <a:solidFill>
                <a:schemeClr val="tx1"/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tx1"/>
                </a:solidFill>
              </a:rPr>
              <a:t>Базовая форма «Блинчик» имеет форму квадрата и совсем не похожа на круглый блин, а скорее напоминает конверт (письмо).</a:t>
            </a: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8640"/>
            <a:ext cx="3672408" cy="115212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«Блинчик»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1388" y="3645024"/>
            <a:ext cx="2090031" cy="25922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470486"/>
            <a:ext cx="4467259" cy="323468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5501" y="4003739"/>
            <a:ext cx="2520280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104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563816" y="188638"/>
            <a:ext cx="4019649" cy="338437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  </a:t>
            </a:r>
          </a:p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Чтобы </a:t>
            </a:r>
            <a:r>
              <a:rPr lang="ru-RU" sz="2000" b="1" dirty="0">
                <a:solidFill>
                  <a:schemeClr val="tx1"/>
                </a:solidFill>
              </a:rPr>
              <a:t>сложить базовую форму </a:t>
            </a:r>
            <a:r>
              <a:rPr lang="ru-RU" sz="2000" b="1" dirty="0" smtClean="0">
                <a:solidFill>
                  <a:schemeClr val="tx1"/>
                </a:solidFill>
              </a:rPr>
              <a:t>«Блинчик»</a:t>
            </a:r>
            <a:r>
              <a:rPr lang="en-US" sz="2000" b="1" dirty="0" smtClean="0">
                <a:solidFill>
                  <a:schemeClr val="tx1"/>
                </a:solidFill>
              </a:rPr>
              <a:t>:</a:t>
            </a:r>
            <a:endParaRPr lang="ru-RU" sz="2000" b="1" dirty="0" smtClean="0">
              <a:solidFill>
                <a:schemeClr val="tx1"/>
              </a:solidFill>
            </a:endParaRPr>
          </a:p>
          <a:p>
            <a:pPr algn="just"/>
            <a:r>
              <a:rPr lang="ru-RU" sz="2000" b="1" dirty="0" smtClean="0">
                <a:solidFill>
                  <a:schemeClr val="tx1"/>
                </a:solidFill>
              </a:rPr>
              <a:t>1.  </a:t>
            </a:r>
            <a:r>
              <a:rPr lang="ru-RU" sz="2000" dirty="0" smtClean="0">
                <a:solidFill>
                  <a:schemeClr val="tx1"/>
                </a:solidFill>
              </a:rPr>
              <a:t>Перегните </a:t>
            </a:r>
            <a:r>
              <a:rPr lang="ru-RU" sz="2000" dirty="0">
                <a:solidFill>
                  <a:schemeClr val="tx1"/>
                </a:solidFill>
              </a:rPr>
              <a:t>квадрат </a:t>
            </a:r>
            <a:r>
              <a:rPr lang="ru-RU" sz="2000" dirty="0" smtClean="0">
                <a:solidFill>
                  <a:schemeClr val="tx1"/>
                </a:solidFill>
              </a:rPr>
              <a:t>дважды «книжкой» или по диагонали. </a:t>
            </a:r>
          </a:p>
          <a:p>
            <a:pPr algn="just"/>
            <a:r>
              <a:rPr lang="ru-RU" sz="2000" dirty="0">
                <a:solidFill>
                  <a:schemeClr val="tx1"/>
                </a:solidFill>
              </a:rPr>
              <a:t>Найдите центр квадрата и поставьте в него указательный палец</a:t>
            </a:r>
            <a:r>
              <a:rPr lang="ru-RU" sz="2000" dirty="0" smtClean="0">
                <a:solidFill>
                  <a:schemeClr val="tx1"/>
                </a:solidFill>
              </a:rPr>
              <a:t>.</a:t>
            </a:r>
          </a:p>
          <a:p>
            <a:pPr algn="just"/>
            <a:r>
              <a:rPr lang="ru-RU" sz="2000" b="1" dirty="0" smtClean="0">
                <a:solidFill>
                  <a:schemeClr val="tx1"/>
                </a:solidFill>
              </a:rPr>
              <a:t>2. </a:t>
            </a:r>
            <a:r>
              <a:rPr lang="ru-RU" sz="2000" dirty="0" smtClean="0">
                <a:solidFill>
                  <a:schemeClr val="tx1"/>
                </a:solidFill>
              </a:rPr>
              <a:t>Загните </a:t>
            </a:r>
            <a:r>
              <a:rPr lang="ru-RU" sz="2000" dirty="0">
                <a:solidFill>
                  <a:schemeClr val="tx1"/>
                </a:solidFill>
              </a:rPr>
              <a:t>углы квадрата </a:t>
            </a:r>
            <a:r>
              <a:rPr lang="ru-RU" sz="2000" dirty="0" smtClean="0">
                <a:solidFill>
                  <a:schemeClr val="tx1"/>
                </a:solidFill>
              </a:rPr>
              <a:t>и </a:t>
            </a:r>
            <a:r>
              <a:rPr lang="ru-RU" sz="2000" dirty="0">
                <a:solidFill>
                  <a:schemeClr val="tx1"/>
                </a:solidFill>
              </a:rPr>
              <a:t>совместите их с центром квадрата.</a:t>
            </a:r>
            <a:endParaRPr lang="ru-RU" sz="2000" b="1" dirty="0">
              <a:solidFill>
                <a:schemeClr val="tx1"/>
              </a:solidFill>
            </a:endParaRPr>
          </a:p>
          <a:p>
            <a:pPr algn="just"/>
            <a:r>
              <a:rPr lang="ru-RU" sz="2000" dirty="0" smtClean="0">
                <a:solidFill>
                  <a:schemeClr val="tx1"/>
                </a:solidFill>
              </a:rPr>
              <a:t> </a:t>
            </a:r>
            <a:r>
              <a:rPr lang="ru-RU" sz="2000" dirty="0">
                <a:solidFill>
                  <a:schemeClr val="tx1"/>
                </a:solidFill>
              </a:rPr>
              <a:t>Прогладьте линии сгиба.</a:t>
            </a:r>
          </a:p>
          <a:p>
            <a:pPr algn="ctr"/>
            <a:endParaRPr lang="ru-RU" sz="2000" b="1" dirty="0">
              <a:solidFill>
                <a:schemeClr val="tx1"/>
              </a:solidFill>
            </a:endParaRPr>
          </a:p>
        </p:txBody>
      </p:sp>
      <p:sp>
        <p:nvSpPr>
          <p:cNvPr id="10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8640"/>
            <a:ext cx="3672408" cy="1152128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Базовая форма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«Блинчик»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789040"/>
            <a:ext cx="2090031" cy="25922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412776"/>
            <a:ext cx="3394521" cy="24579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243616"/>
            <a:ext cx="3318101" cy="2402595"/>
          </a:xfrm>
          <a:prstGeom prst="rect">
            <a:avLst/>
          </a:prstGeom>
        </p:spPr>
      </p:pic>
      <p:sp>
        <p:nvSpPr>
          <p:cNvPr id="12" name="Овал 11"/>
          <p:cNvSpPr/>
          <p:nvPr/>
        </p:nvSpPr>
        <p:spPr>
          <a:xfrm>
            <a:off x="3715500" y="2996952"/>
            <a:ext cx="725177" cy="73028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1</a:t>
            </a:r>
            <a:endParaRPr lang="ru-RU" sz="2400" b="1" dirty="0">
              <a:solidFill>
                <a:srgbClr val="0033CC"/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3715500" y="5632654"/>
            <a:ext cx="725177" cy="730287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33CC"/>
                </a:solidFill>
              </a:rPr>
              <a:t>2</a:t>
            </a:r>
            <a:endParaRPr lang="ru-RU" sz="24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025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355976" y="188638"/>
            <a:ext cx="4464496" cy="352839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chemeClr val="tx1"/>
                </a:solidFill>
              </a:rPr>
              <a:t>  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-  Наше путешествие по Бумажной стране с ученым Котом подошло к концу.</a:t>
            </a:r>
          </a:p>
          <a:p>
            <a:r>
              <a:rPr lang="ru-RU" sz="2000" b="1" dirty="0">
                <a:solidFill>
                  <a:srgbClr val="002060"/>
                </a:solidFill>
              </a:rPr>
              <a:t>Давайте с вами вспомним, в какие города мы совершили </a:t>
            </a:r>
            <a:r>
              <a:rPr lang="ru-RU" sz="2000" b="1" dirty="0" smtClean="0">
                <a:solidFill>
                  <a:srgbClr val="002060"/>
                </a:solidFill>
              </a:rPr>
              <a:t>путешествие</a:t>
            </a:r>
            <a:r>
              <a:rPr lang="en-US" sz="2000" b="1" dirty="0" smtClean="0">
                <a:solidFill>
                  <a:srgbClr val="002060"/>
                </a:solidFill>
              </a:rPr>
              <a:t>?</a:t>
            </a:r>
            <a:r>
              <a:rPr lang="ru-RU" sz="2000" b="1" dirty="0" smtClean="0">
                <a:solidFill>
                  <a:srgbClr val="002060"/>
                </a:solidFill>
              </a:rPr>
              <a:t>  Какие базовые формы вы запомнили</a:t>
            </a:r>
            <a:r>
              <a:rPr lang="en-US" sz="2000" b="1" dirty="0" smtClean="0">
                <a:solidFill>
                  <a:srgbClr val="002060"/>
                </a:solidFill>
              </a:rPr>
              <a:t>?</a:t>
            </a:r>
            <a:r>
              <a:rPr lang="ru-RU" sz="2000" b="1" dirty="0" smtClean="0">
                <a:solidFill>
                  <a:srgbClr val="002060"/>
                </a:solidFill>
              </a:rPr>
              <a:t> С Какой геометрической фигурой можно сравнить каждую базовую форму</a:t>
            </a:r>
            <a:r>
              <a:rPr lang="en-US" sz="2000" b="1" dirty="0" smtClean="0">
                <a:solidFill>
                  <a:srgbClr val="002060"/>
                </a:solidFill>
              </a:rPr>
              <a:t>?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endParaRPr lang="ru-RU" sz="2000" b="1" dirty="0">
              <a:solidFill>
                <a:srgbClr val="002060"/>
              </a:solidFill>
            </a:endParaRPr>
          </a:p>
          <a:p>
            <a:pPr algn="ctr"/>
            <a:endParaRPr lang="ru-RU" sz="2000" b="1" dirty="0">
              <a:solidFill>
                <a:schemeClr val="tx1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053923"/>
            <a:ext cx="2090031" cy="2592288"/>
          </a:xfrm>
          <a:prstGeom prst="rect">
            <a:avLst/>
          </a:prstGeom>
        </p:spPr>
      </p:pic>
      <p:sp>
        <p:nvSpPr>
          <p:cNvPr id="1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88638"/>
            <a:ext cx="3672408" cy="576064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36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36" y="836712"/>
            <a:ext cx="2160240" cy="156420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46" y="1902151"/>
            <a:ext cx="1656184" cy="228727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637" y="2924944"/>
            <a:ext cx="2063828" cy="285024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857" y="4350067"/>
            <a:ext cx="2952328" cy="2137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66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</p:spPr>
      </p:pic>
      <p:sp>
        <p:nvSpPr>
          <p:cNvPr id="7" name="Скругленный прямоугольник 6"/>
          <p:cNvSpPr/>
          <p:nvPr/>
        </p:nvSpPr>
        <p:spPr>
          <a:xfrm>
            <a:off x="4211960" y="188636"/>
            <a:ext cx="3816424" cy="259229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 smtClean="0">
                <a:solidFill>
                  <a:srgbClr val="002060"/>
                </a:solidFill>
              </a:rPr>
              <a:t>- В следующий раз мы </a:t>
            </a:r>
            <a:r>
              <a:rPr lang="ru-RU" sz="2000" b="1" dirty="0">
                <a:solidFill>
                  <a:srgbClr val="002060"/>
                </a:solidFill>
              </a:rPr>
              <a:t>с вами выполним поделки, в основу которых входят </a:t>
            </a:r>
            <a:r>
              <a:rPr lang="ru-RU" sz="2000" b="1" dirty="0" smtClean="0">
                <a:solidFill>
                  <a:srgbClr val="002060"/>
                </a:solidFill>
              </a:rPr>
              <a:t>эти базовые формы.</a:t>
            </a:r>
          </a:p>
          <a:p>
            <a:r>
              <a:rPr lang="ru-RU" sz="2000" b="1" dirty="0" smtClean="0">
                <a:solidFill>
                  <a:srgbClr val="002060"/>
                </a:solidFill>
              </a:rPr>
              <a:t>- До встречи!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950" y="3789040"/>
            <a:ext cx="2126433" cy="263743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4320"/>
            <a:ext cx="2450585" cy="3384376"/>
          </a:xfrm>
          <a:prstGeom prst="rect">
            <a:avLst/>
          </a:prstGeom>
        </p:spPr>
      </p:pic>
      <p:pic>
        <p:nvPicPr>
          <p:cNvPr id="13" name="Picture 9" descr="на сайт"/>
          <p:cNvPicPr>
            <a:picLocks noGrp="1"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140968"/>
            <a:ext cx="2318146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62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707</Words>
  <Application>Microsoft Office PowerPoint</Application>
  <PresentationFormat>Экран (4:3)</PresentationFormat>
  <Paragraphs>135</Paragraphs>
  <Slides>22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ОРИГАМИ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НАТАША</cp:lastModifiedBy>
  <cp:revision>65</cp:revision>
  <dcterms:created xsi:type="dcterms:W3CDTF">2020-04-08T18:32:13Z</dcterms:created>
  <dcterms:modified xsi:type="dcterms:W3CDTF">2021-03-29T15:36:27Z</dcterms:modified>
</cp:coreProperties>
</file>