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00" r:id="rId1"/>
  </p:sldMasterIdLst>
  <p:notesMasterIdLst>
    <p:notesMasterId r:id="rId21"/>
  </p:notesMasterIdLst>
  <p:handoutMasterIdLst>
    <p:handoutMasterId r:id="rId22"/>
  </p:handoutMasterIdLst>
  <p:sldIdLst>
    <p:sldId id="256" r:id="rId2"/>
    <p:sldId id="286" r:id="rId3"/>
    <p:sldId id="287" r:id="rId4"/>
    <p:sldId id="289" r:id="rId5"/>
    <p:sldId id="262" r:id="rId6"/>
    <p:sldId id="282" r:id="rId7"/>
    <p:sldId id="264" r:id="rId8"/>
    <p:sldId id="290" r:id="rId9"/>
    <p:sldId id="291" r:id="rId10"/>
    <p:sldId id="292" r:id="rId11"/>
    <p:sldId id="270" r:id="rId12"/>
    <p:sldId id="293" r:id="rId13"/>
    <p:sldId id="295" r:id="rId14"/>
    <p:sldId id="296" r:id="rId15"/>
    <p:sldId id="298" r:id="rId16"/>
    <p:sldId id="299" r:id="rId17"/>
    <p:sldId id="300" r:id="rId18"/>
    <p:sldId id="301" r:id="rId19"/>
    <p:sldId id="302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91" autoAdjust="0"/>
    <p:restoredTop sz="94660" autoAdjust="0"/>
  </p:normalViewPr>
  <p:slideViewPr>
    <p:cSldViewPr>
      <p:cViewPr>
        <p:scale>
          <a:sx n="70" d="100"/>
          <a:sy n="70" d="100"/>
        </p:scale>
        <p:origin x="-516" y="-2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438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980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ru-RU" dirty="0" smtClean="0"/>
              <a:t>http://www.o-detstve.ru/ Портал «О детстве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944DC7-E8CF-4E73-A489-B6B005C1FA43}" type="datetimeFigureOut">
              <a:rPr lang="ru-RU" smtClean="0"/>
              <a:pPr/>
              <a:t>23.04.2017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 dirty="0" smtClean="0"/>
              <a:t>"Моя педагогическая инициатива"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C63F8B-9CA7-4548-AF42-0824092AC24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72609010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ru-RU" dirty="0" smtClean="0"/>
              <a:t>http://www.o-detstve.ru/ Портал «О детстве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211D81-D402-43F5-84F2-1DB149D94E08}" type="datetimeFigureOut">
              <a:rPr lang="ru-RU" smtClean="0"/>
              <a:pPr/>
              <a:t>23.04.2017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 dirty="0" smtClean="0"/>
              <a:t>"Моя педагогическая инициатива"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1B020C-5A27-4921-BA72-ED3E84265B7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19648542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B020C-5A27-4921-BA72-ED3E84265B78}" type="slidenum">
              <a:rPr lang="ru-RU" smtClean="0"/>
              <a:pPr/>
              <a:t>1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ru-RU" dirty="0" smtClean="0"/>
              <a:t>http://www.o-detstve.ru/ Портал «О детстве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dirty="0" smtClean="0"/>
              <a:t>"Моя педагогическая инициатива"</a:t>
            </a:r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4AFC4-861E-4FA0-968B-55A4E55A368D}" type="datetime1">
              <a:rPr lang="ru-RU" smtClean="0"/>
              <a:pPr/>
              <a:t>23.04.2017</a:t>
            </a:fld>
            <a:endParaRPr lang="ru-RU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"Моя педагогическая инициатива"</a:t>
            </a:r>
            <a:endParaRPr lang="ru-RU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B925D-0B97-4B0C-AFED-D818355709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8E13F-A9D5-4B0B-9BC2-9C13217AAC69}" type="datetime1">
              <a:rPr lang="ru-RU" smtClean="0"/>
              <a:pPr/>
              <a:t>23.04.2017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"Моя педагогическая инициатива"</a:t>
            </a: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B925D-0B97-4B0C-AFED-D818355709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1053D-B57D-41A1-94E2-AB5B7C3DF0D2}" type="datetime1">
              <a:rPr lang="ru-RU" smtClean="0"/>
              <a:pPr/>
              <a:t>23.04.2017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"Моя педагогическая инициатива"</a:t>
            </a: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B925D-0B97-4B0C-AFED-D818355709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2312-8B91-48A6-9864-A8B1FEF77CD1}" type="datetime1">
              <a:rPr lang="ru-RU" smtClean="0"/>
              <a:pPr/>
              <a:t>23.04.2017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"Моя педагогическая инициатива"</a:t>
            </a:r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B925D-0B97-4B0C-AFED-D818355709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612D7-C94F-4018-8CA9-8062543C025C}" type="datetime1">
              <a:rPr lang="ru-RU" smtClean="0"/>
              <a:pPr/>
              <a:t>23.04.2017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"Моя педагогическая инициатива"</a:t>
            </a:r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B925D-0B97-4B0C-AFED-D818355709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33C91-AA5C-49C5-B4CC-B3001B65C499}" type="datetime1">
              <a:rPr lang="ru-RU" smtClean="0"/>
              <a:pPr/>
              <a:t>23.04.2017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"Моя педагогическая инициатива"</a:t>
            </a:r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B925D-0B97-4B0C-AFED-D818355709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8BBD4-1D5B-4EB7-B4D1-178C4124BF71}" type="datetime1">
              <a:rPr lang="ru-RU" smtClean="0"/>
              <a:pPr/>
              <a:t>23.04.2017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"Моя педагогическая инициатива"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B925D-0B97-4B0C-AFED-D818355709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B863A-A00F-4875-B313-8B788E043CEC}" type="datetime1">
              <a:rPr lang="ru-RU" smtClean="0"/>
              <a:pPr/>
              <a:t>23.04.2017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"Моя педагогическая инициатива"</a:t>
            </a:r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B925D-0B97-4B0C-AFED-D818355709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029A8-A80F-485E-B78C-8E89475B9A48}" type="datetime1">
              <a:rPr lang="ru-RU" smtClean="0"/>
              <a:pPr/>
              <a:t>23.04.2017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"Моя педагогическая инициатива"</a:t>
            </a:r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B4B925D-0B97-4B0C-AFED-D81835570953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3E9A2-E49A-4BA7-9C38-515BE00585F0}" type="datetime1">
              <a:rPr lang="ru-RU" smtClean="0"/>
              <a:pPr/>
              <a:t>23.04.2017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"Моя педагогическая инициатива"</a:t>
            </a: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B925D-0B97-4B0C-AFED-D818355709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342CF-C135-4892-892B-4C3FE2FF0357}" type="datetime1">
              <a:rPr lang="ru-RU" smtClean="0"/>
              <a:pPr/>
              <a:t>23.04.2017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"Моя педагогическая инициатива"</a:t>
            </a: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B925D-0B97-4B0C-AFED-D818355709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A4D4912-EC93-4958-815B-4784FB1C7285}" type="datetime1">
              <a:rPr lang="ru-RU" smtClean="0"/>
              <a:pPr/>
              <a:t>23.04.2017</a:t>
            </a:fld>
            <a:endParaRPr lang="ru-RU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ru-RU" smtClean="0"/>
              <a:t>"Моя педагогическая инициатива"</a:t>
            </a:r>
            <a:endParaRPr lang="ru-RU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B4B925D-0B97-4B0C-AFED-D81835570953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Основы безопасности жизнедеятельности детей»</a:t>
            </a:r>
          </a:p>
          <a:p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  <a:defRPr/>
            </a:pP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Воспитатель                                                                      </a:t>
            </a:r>
          </a:p>
          <a:p>
            <a:pPr algn="r">
              <a:buNone/>
              <a:defRPr/>
            </a:pP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МАДОУ детский сад  № 5 «Полянка»</a:t>
            </a:r>
          </a:p>
          <a:p>
            <a:pPr algn="r">
              <a:buNone/>
              <a:defRPr/>
            </a:pP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Колпакова Александра Фёдоровна</a:t>
            </a:r>
          </a:p>
          <a:p>
            <a:pPr algn="r">
              <a:buNone/>
              <a:defRPr/>
            </a:pP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Старкова Ирина Витальев</a:t>
            </a:r>
            <a:r>
              <a:rPr lang="ru-RU" sz="1800" b="1" dirty="0" smtClean="0">
                <a:solidFill>
                  <a:srgbClr val="7030A0"/>
                </a:solidFill>
              </a:rPr>
              <a:t>на</a:t>
            </a:r>
          </a:p>
          <a:p>
            <a:pPr algn="ctr"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0"/>
            <a:ext cx="87129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Муниципальное автономное дошкольное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образовательное учреждение № 5  </a:t>
            </a:r>
            <a:b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«Центр развития ребенка -  детский сад «ПОЛЯНКА»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1" name="Picture 7" descr="C:\Users\Евгений\Downloads\торент\78822216_bez3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251520" y="3068960"/>
            <a:ext cx="3744416" cy="3115181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466376"/>
          </a:xfrm>
        </p:spPr>
        <p:txBody>
          <a:bodyPr/>
          <a:lstStyle/>
          <a:p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Введение</a:t>
            </a:r>
            <a:endParaRPr lang="ru-RU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052736"/>
            <a:ext cx="7486600" cy="1368152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70000"/>
              </a:lnSpc>
              <a:defRPr/>
            </a:pPr>
            <a:r>
              <a:rPr lang="ru-RU" sz="6400" dirty="0" smtClean="0">
                <a:solidFill>
                  <a:schemeClr val="tx2"/>
                </a:solidFill>
                <a:latin typeface="Arial" pitchFamily="34" charset="0"/>
              </a:rPr>
              <a:t> </a:t>
            </a:r>
            <a:r>
              <a:rPr lang="ru-RU" sz="7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системе дошкольного образования произошли серьезные изменения.</a:t>
            </a:r>
          </a:p>
          <a:p>
            <a:pPr marL="285750" indent="-285750">
              <a:lnSpc>
                <a:spcPct val="170000"/>
              </a:lnSpc>
              <a:buFont typeface="Arial" pitchFamily="34" charset="0"/>
              <a:buChar char="•"/>
              <a:defRPr/>
            </a:pPr>
            <a:r>
              <a:rPr lang="ru-RU" sz="7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Во-первых, в связи с введением с 1 сентября 2013 года в действие нового  «Закона об образовании в Российской Федерации» дошкольное </a:t>
            </a:r>
            <a:r>
              <a:rPr lang="ru-RU" sz="7200" dirty="0" smtClean="0">
                <a:solidFill>
                  <a:srgbClr val="7030A0"/>
                </a:solidFill>
              </a:rPr>
              <a:t>образование становится первым уровнем общего образования. Именно дошкольное образование является особенно важным для формирования личности ребенка, его дальнейшей судьбы. </a:t>
            </a:r>
          </a:p>
          <a:p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539552" y="3645024"/>
            <a:ext cx="8147248" cy="1440160"/>
          </a:xfrm>
        </p:spPr>
        <p:txBody>
          <a:bodyPr>
            <a:norm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Во-вторых принятие федерального государственного образовательного стандарта дошкольного образования(ФГОС ДО), который введен в действие с 01.01.2014г.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  <a:defRPr/>
            </a:pPr>
            <a:endParaRPr lang="ru-RU" sz="18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  <a:defRPr/>
            </a:pPr>
            <a:endParaRPr lang="ru-RU" sz="18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6" name="Picture 8" descr="C:\Users\Евгений\Downloads\торент\973f7e2a3b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4509120"/>
            <a:ext cx="3240360" cy="2088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71864"/>
          </a:xfrm>
        </p:spPr>
        <p:txBody>
          <a:bodyPr>
            <a:normAutofit/>
          </a:bodyPr>
          <a:lstStyle/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Стандарт включает в себя требования к структуре образовательной программы дошкольного образования и ее объему, условиям реализации указанной программы и результатам ее освоения детьми. 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Содержание Программы должно обеспечивать развитие личности, мотивации и способностей детей в различных видах деятельности и охватывать следующие - образовательные области: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социально-коммуникативное развитие;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познавательное развитие;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речевое развитие;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художественно-эстетическое развитие;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физическое развитие.</a:t>
            </a:r>
          </a:p>
          <a:p>
            <a:pPr>
              <a:buNone/>
              <a:defRPr/>
            </a:pPr>
            <a:r>
              <a:rPr lang="ru-RU" sz="29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Picture 3" descr="C:\Users\Евгений\Downloads\торент\008-185443-300x225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5004048" y="2636912"/>
            <a:ext cx="4139952" cy="3528392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158417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ВЕДУЩАЯ ПЕДАГОГИЧЕСКАЯ ИДЕЯ</a:t>
            </a:r>
            <a:br>
              <a:rPr lang="ru-RU" sz="27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педагогических условий для формирования у дошкольников знаний, устойчивых навыков по основам безопасности жизнедеятельности и здорового образа жизни.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/>
              <a:t/>
            </a:r>
            <a:br>
              <a:rPr lang="ru-RU" sz="2200" dirty="0" smtClean="0"/>
            </a:br>
            <a:endParaRPr lang="ru-RU" sz="2200" dirty="0"/>
          </a:p>
        </p:txBody>
      </p:sp>
      <p:pic>
        <p:nvPicPr>
          <p:cNvPr id="1027" name="Picture 3" descr="D:\Мои рисунки\объекты\Разное\000374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571876"/>
            <a:ext cx="2664296" cy="2610345"/>
          </a:xfrm>
          <a:prstGeom prst="rect">
            <a:avLst/>
          </a:prstGeom>
          <a:noFill/>
        </p:spPr>
      </p:pic>
      <p:pic>
        <p:nvPicPr>
          <p:cNvPr id="1029" name="Picture 5" descr="D:\Мои рисунки\объекты\Разное\000374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3571876"/>
            <a:ext cx="1480491" cy="2571768"/>
          </a:xfrm>
          <a:prstGeom prst="rect">
            <a:avLst/>
          </a:prstGeom>
          <a:noFill/>
        </p:spPr>
      </p:pic>
      <p:pic>
        <p:nvPicPr>
          <p:cNvPr id="4098" name="Picture 2" descr="C:\Users\Driver\Desktop\ДПП\DSC_1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2924944"/>
            <a:ext cx="3456384" cy="3600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983602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НОВИЗНА ОПЫТА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91182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lnSpc>
                <a:spcPct val="150000"/>
              </a:lnSpc>
              <a:buFont typeface="Wingdings" pitchFamily="2" charset="2"/>
              <a:buChar char="v"/>
            </a:pP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Самостоятельный поиск ребёнком быстрого и эффективного решения выхода из сложной ситуации. </a:t>
            </a:r>
          </a:p>
          <a:p>
            <a:pPr algn="ctr">
              <a:lnSpc>
                <a:spcPct val="150000"/>
              </a:lnSpc>
              <a:buFont typeface="Wingdings" pitchFamily="2" charset="2"/>
              <a:buChar char="v"/>
            </a:pP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Проектная деятельность по ОБЖ</a:t>
            </a:r>
          </a:p>
          <a:p>
            <a:pPr algn="ctr">
              <a:lnSpc>
                <a:spcPct val="150000"/>
              </a:lnSpc>
              <a:buFont typeface="Wingdings" pitchFamily="2" charset="2"/>
              <a:buChar char="v"/>
            </a:pP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Создание системы занятий по ОБЖ и ЗОЖ для детей старшего дошкольного возраста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C:\Users\Евгений\Downloads\торент\090572b36aa3feb7c6fda2210daa05f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645024"/>
            <a:ext cx="3672408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785794"/>
            <a:ext cx="8401080" cy="5569131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9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lvl="0">
              <a:lnSpc>
                <a:spcPct val="120000"/>
              </a:lnSpc>
            </a:pPr>
            <a:r>
              <a:rPr lang="ru-RU" sz="7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Формировать представления об опасных для жизни и здоровья предметах, с которыми дети встречаются в быту, и умение правильно</a:t>
            </a:r>
            <a:br>
              <a:rPr lang="ru-RU" sz="7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7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пользоваться ими;</a:t>
            </a:r>
          </a:p>
          <a:p>
            <a:pPr lvl="0">
              <a:lnSpc>
                <a:spcPct val="120000"/>
              </a:lnSpc>
            </a:pPr>
            <a:r>
              <a:rPr lang="ru-RU" sz="7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Познакомить детей со значением зарядки, закаливания,</a:t>
            </a:r>
            <a:br>
              <a:rPr lang="ru-RU" sz="7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7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витаминов; </a:t>
            </a:r>
          </a:p>
          <a:p>
            <a:pPr lvl="0">
              <a:lnSpc>
                <a:spcPct val="120000"/>
              </a:lnSpc>
            </a:pPr>
            <a:r>
              <a:rPr lang="ru-RU" sz="7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Продолжать прививать санитарно - гигиенические </a:t>
            </a:r>
          </a:p>
          <a:p>
            <a:pPr lvl="0">
              <a:lnSpc>
                <a:spcPct val="120000"/>
              </a:lnSpc>
              <a:buNone/>
            </a:pPr>
            <a:r>
              <a:rPr lang="ru-RU" sz="7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навыки, потребность быть здоровым; </a:t>
            </a:r>
          </a:p>
          <a:p>
            <a:pPr lvl="0">
              <a:lnSpc>
                <a:spcPct val="120000"/>
              </a:lnSpc>
            </a:pPr>
            <a:r>
              <a:rPr lang="ru-RU" sz="7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Способствовать сохранению положительного психоэмоционального состояния у детей. </a:t>
            </a:r>
          </a:p>
          <a:p>
            <a:pPr lvl="0">
              <a:lnSpc>
                <a:spcPct val="120000"/>
              </a:lnSpc>
            </a:pPr>
            <a:r>
              <a:rPr lang="ru-RU" sz="7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Повышать уровень педагогической грамотности родителей и педагогов в вопросах ОБЖ у дошкольников.</a:t>
            </a:r>
          </a:p>
          <a:p>
            <a:pPr lvl="0">
              <a:lnSpc>
                <a:spcPct val="120000"/>
              </a:lnSpc>
            </a:pPr>
            <a:r>
              <a:rPr lang="ru-RU" sz="7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Развивать внимание, сосредоточенность, самостоятельность, уверенность в своих силах, умение оказать помощь другому; </a:t>
            </a:r>
          </a:p>
          <a:p>
            <a:pPr lvl="0">
              <a:lnSpc>
                <a:spcPct val="120000"/>
              </a:lnSpc>
            </a:pPr>
            <a:r>
              <a:rPr lang="ru-RU" sz="7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Воспитывать культуру поведения в общественном транспорте и на улице;</a:t>
            </a:r>
          </a:p>
          <a:p>
            <a:pPr lvl="0">
              <a:lnSpc>
                <a:spcPct val="120000"/>
              </a:lnSpc>
            </a:pPr>
            <a:r>
              <a:rPr lang="ru-RU" sz="7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Воспитывать осторожность, осмотрительность в общении с незнакомыми;</a:t>
            </a:r>
          </a:p>
          <a:p>
            <a:pPr lvl="0">
              <a:lnSpc>
                <a:spcPct val="120000"/>
              </a:lnSpc>
            </a:pPr>
            <a:r>
              <a:rPr lang="ru-RU" sz="7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Воспитывать осознанное отношение к необходимости укреплять здоровье </a:t>
            </a:r>
            <a:r>
              <a:rPr lang="ru-RU" sz="55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"</a:t>
            </a:r>
            <a:endParaRPr lang="ru-RU" dirty="0"/>
          </a:p>
        </p:txBody>
      </p:sp>
      <p:pic>
        <p:nvPicPr>
          <p:cNvPr id="4" name="Picture 8" descr="C:\Users\Евгений\Downloads\торент\973f7e2a3b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1628800"/>
            <a:ext cx="2555776" cy="1656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539552" y="404664"/>
            <a:ext cx="8305800" cy="4104456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 работы  по формированию  основ  безопасности  жизнедеятельности.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Работа с педагогическим коллективом ;</a:t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                                       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 в работе с педагогами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   </a:t>
            </a: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*повысить профессиональную компетенцию педагогов в вопросах организации и воспитания детей  по формированию основ безопасности жизнедеятельности</a:t>
            </a:r>
            <a:r>
              <a:rPr lang="en-US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  *создать систему мониторинга по формированию основ безопасности жизнедеятельности   для всех участников педагогического процесса (воспитатели, родители, воспитанники).</a:t>
            </a:r>
            <a:b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*</a:t>
            </a: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создать предметно развивающую среду по теме во всех возрастных группах.</a:t>
            </a:r>
            <a:b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b="1" i="1" dirty="0" smtClean="0"/>
              <a:t/>
            </a:r>
            <a:br>
              <a:rPr lang="ru-RU" sz="1400" b="1" i="1" dirty="0" smtClean="0"/>
            </a:br>
            <a:endParaRPr lang="ru-RU" sz="1400" dirty="0"/>
          </a:p>
        </p:txBody>
      </p:sp>
      <p:pic>
        <p:nvPicPr>
          <p:cNvPr id="11" name="Picture 2" descr="C:\Users\sad5-4\Desktop\ОБЖ\DSC_01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789040"/>
            <a:ext cx="3960440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156960"/>
          </a:xfrm>
        </p:spPr>
        <p:txBody>
          <a:bodyPr>
            <a:noAutofit/>
          </a:bodyPr>
          <a:lstStyle/>
          <a:p>
            <a:r>
              <a:rPr lang="ru-RU" sz="1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Работа с родителями;</a:t>
            </a:r>
            <a:br>
              <a:rPr lang="ru-RU" sz="1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Задачи в рабате с родителями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   </a:t>
            </a: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* знакомить родителей с работой ДОУ по формированию у детей  дошкольного возраста  основ  безопасности жизнедеятельности;</a:t>
            </a:r>
            <a:b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  *повышать уровень знаний родителей по основам безопасности жизнедеятельности;</a:t>
            </a:r>
            <a:b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  *воспитывать у родителей ответственность за сохранение здоровья, за безопасность  детей, их эмоциональное благополучие;</a:t>
            </a:r>
            <a:b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  *создать особую форму общения между родителями и воспитателями:</a:t>
            </a:r>
            <a:b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 Доверительно деловой контакт»</a:t>
            </a:r>
            <a:b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Евгений\Downloads\торент\343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3923928" y="3501008"/>
            <a:ext cx="4392488" cy="2880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305800" cy="3300976"/>
          </a:xfrm>
        </p:spPr>
        <p:txBody>
          <a:bodyPr>
            <a:normAutofit fontScale="90000"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Работа с детьми.</a:t>
            </a:r>
            <a:b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                                                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Задачи в работе с детьми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   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*формировать у детей сознательное и ответственное отношение к личной безопасности и безопасности окружающих;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  *расширять и систематизировать знания детей о правильном поведении при контактах с незнакомыми людьми;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  *закрепить у детей знания о правилах поведения на улице, дороге, транспорте;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  *развить основы экологической культуры ребенка  и становление у него ценного и бережного отношения к природе;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  *способствовать  эмоциональному и благополучному развитию ребёнка-дошкольника;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Driver\Desktop\ДПП\DSC_09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933056"/>
            <a:ext cx="4429726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Picture 2" descr="C:\Users\sad5-4\Desktop\ОБЖ\IMG_182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32" y="3645024"/>
            <a:ext cx="3600400" cy="27099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452511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Работа с  педагогическим коллективом</a:t>
            </a:r>
            <a:r>
              <a:rPr lang="ru-RU" sz="1400" b="1" dirty="0" smtClean="0"/>
              <a:t/>
            </a:r>
            <a:br>
              <a:rPr lang="ru-RU" sz="1400" b="1" dirty="0" smtClean="0"/>
            </a:br>
            <a:r>
              <a:rPr lang="ru-RU" sz="1400" dirty="0" smtClean="0"/>
              <a:t> </a:t>
            </a: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повышения педагогического мастерства воспитателей</a:t>
            </a: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создаётся перспективный план работы для всех возрастных групп, определяются цели и задачи для каждого возраста, подбираются и систематизируются печатные и дидактические материалы и пособия для дошкольников.</a:t>
            </a:r>
            <a:b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Подбирается методическая литература для воспитателей.</a:t>
            </a:r>
            <a:b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Проводятся консультации, беседы, педсоветы, деловые игры, семинары-практикумы, где воспитатели получают рекомендации, материал для работы с родителями и детьми .</a:t>
            </a:r>
            <a:b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Обсуждается планирование работы по формированию у детей безопасного поведения, изучается передовой опыт организации работы с детьми по привитию им навыков безопасной жизнедеятельности.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Евгений\Downloads\торент\1373833947525125745.jpg"/>
          <p:cNvPicPr>
            <a:picLocks noChangeAspect="1" noChangeArrowheads="1"/>
          </p:cNvPicPr>
          <p:nvPr/>
        </p:nvPicPr>
        <p:blipFill>
          <a:blip r:embed="rId2" cstate="print"/>
          <a:srcRect l="10753" t="33086" r="10458" b="2908"/>
          <a:stretch>
            <a:fillRect/>
          </a:stretch>
        </p:blipFill>
        <p:spPr bwMode="auto">
          <a:xfrm>
            <a:off x="5580112" y="4221088"/>
            <a:ext cx="3154090" cy="2403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Евгений\Downloads\торент\img_0d244a43fca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365104"/>
            <a:ext cx="3456384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05447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ТРУДОЕМКОСТЬ    ОПЫТА</a:t>
            </a:r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1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2890664" cy="49838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Дополнительные трудозатраты возможны на этапе подготовки дидактического материала и средств, необходимых для реализации программы.</a:t>
            </a:r>
          </a:p>
          <a:p>
            <a:pPr>
              <a:lnSpc>
                <a:spcPct val="150000"/>
              </a:lnSpc>
            </a:pPr>
            <a:endParaRPr lang="ru-RU" sz="18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3074" name="Picture 2" descr="C:\Users\Driver\Desktop\ДПП\DSC_10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1268760"/>
            <a:ext cx="5328592" cy="51125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305800" cy="532859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Формы, методы и средства ознакомления детей с правилами безопасного поведения в быту, социуме, природе.</a:t>
            </a:r>
            <a:r>
              <a:rPr lang="ru-RU" sz="5400" b="1" dirty="0" smtClean="0"/>
              <a:t/>
            </a:r>
            <a:br>
              <a:rPr lang="ru-RU" sz="5400" b="1" dirty="0" smtClean="0"/>
            </a:br>
            <a:r>
              <a:rPr lang="ru-RU" sz="5400" dirty="0" smtClean="0"/>
              <a:t> 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Особую роль в формировании у детей правил безопасного поведения в быту, социуме, природе имеют современные 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средства 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ИКТ с их помощью воспитатели осуществляют инновационные подходы в данном направлении и комплексно решают поставленные задачи: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-Воспитательные,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-Развивающие.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-Обучающие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окружение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Игровая среда.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Формы организации  деятельности детей дошкольного возраста</a:t>
            </a:r>
            <a:b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Организованная деятельность детей 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Совместную деятельность взрослых и детей 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Свободная самостоятельная деятельность</a:t>
            </a: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  <p:pic>
        <p:nvPicPr>
          <p:cNvPr id="4" name="Picture 4" descr="C:\Users\Евгений\Downloads\торент\0017-018-Velosipedistam-ne-sleduet-ustraivat-gonki-na-proezzhej-chasti-i-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3645024"/>
            <a:ext cx="1907704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Методы используемые для ознакомления с основами безопасности жизнедеятельности: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339975" y="1484784"/>
            <a:ext cx="4032225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 rot="10800000">
            <a:off x="179512" y="3789040"/>
            <a:ext cx="1872208" cy="792088"/>
          </a:xfrm>
          <a:prstGeom prst="wedgeRoundRectCallout">
            <a:avLst>
              <a:gd name="adj1" fmla="val -71242"/>
              <a:gd name="adj2" fmla="val 253978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 rot="10800000">
            <a:off x="5436096" y="4653136"/>
            <a:ext cx="1828800" cy="971550"/>
          </a:xfrm>
          <a:prstGeom prst="wedgeRoundRectCallout">
            <a:avLst>
              <a:gd name="adj1" fmla="val 89181"/>
              <a:gd name="adj2" fmla="val 35165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 rot="10800000">
            <a:off x="7321550" y="3356992"/>
            <a:ext cx="1822450" cy="863600"/>
          </a:xfrm>
          <a:prstGeom prst="wedgeRoundRectCallout">
            <a:avLst>
              <a:gd name="adj1" fmla="val 126392"/>
              <a:gd name="adj2" fmla="val 18552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 rot="10800000">
            <a:off x="2123728" y="4437112"/>
            <a:ext cx="1943100" cy="931863"/>
          </a:xfrm>
          <a:prstGeom prst="wedgeRoundRectCallout">
            <a:avLst>
              <a:gd name="adj1" fmla="val -43348"/>
              <a:gd name="adj2" fmla="val 32608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915816" y="1700808"/>
            <a:ext cx="3097212" cy="3683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1600" dirty="0"/>
              <a:t>             </a:t>
            </a:r>
            <a:r>
              <a:rPr lang="ru-RU" dirty="0"/>
              <a:t> </a:t>
            </a:r>
            <a:r>
              <a:rPr lang="ru-RU" b="1" dirty="0">
                <a:solidFill>
                  <a:schemeClr val="tx2"/>
                </a:solidFill>
              </a:rPr>
              <a:t>МЕТОДЫ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39752" y="4725144"/>
            <a:ext cx="1584176" cy="3683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/>
              <a:t>Игровые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5580112" y="5013176"/>
            <a:ext cx="1512168" cy="3683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/>
              <a:t>Словесные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323528" y="3861048"/>
            <a:ext cx="1656184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/>
              <a:t>Наглядные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7380312" y="3573016"/>
            <a:ext cx="1763688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/>
              <a:t>Практические</a:t>
            </a:r>
            <a:endParaRPr lang="ru-RU" dirty="0"/>
          </a:p>
        </p:txBody>
      </p:sp>
      <p:pic>
        <p:nvPicPr>
          <p:cNvPr id="18" name="Picture 2" descr="C:\Users\Евгений\Downloads\торент\clip_image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1052736"/>
            <a:ext cx="1656184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7" descr="C:\Users\Евгений\Downloads\торент\127080472514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57713"/>
            <a:ext cx="2187575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4453104"/>
          </a:xfrm>
        </p:spPr>
        <p:txBody>
          <a:bodyPr>
            <a:normAutofit fontScale="90000"/>
          </a:bodyPr>
          <a:lstStyle/>
          <a:p>
            <a:pPr marL="285750" indent="-285750" algn="ctr">
              <a:defRPr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Этапы организации воспитательно-образовательного процесса в ДОУ по формированию основ безопасного поведения в быту, социуме, природе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Первый этап 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уточнение представлений детей о правилах поведения в быту, социуме, природе,  есть ли у них личный опыт.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Второй этап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расширение первоначальных представлений детей, накопление новых знаний;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Третий эта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п- 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закрепление полученных знаний и формирование сознательного отношения к соблюдению правил безопасности в быту, социуме, природе;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Четвертый этап- 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формирование у детей чувства ответственности и предпосылок готовности отвечать за свои поступки: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Пятый этап- 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развитие у детей чувства контроля и самоконтроля, при  обучении правилам безопасности в быту, социуме, природе. Эти качества во многом помогают ребенку правильно ориентироваться в создавшейся ситуации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 descr="C:\Users\Евгений\Downloads\торент\102970604_4979214__xMx0X6ktJY_1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509120"/>
            <a:ext cx="3744416" cy="2124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495716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соответствии с программным содержанием в нашем ДОУ реализуются шесть основных направлений программы: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Ребенок и другие люди;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Ребенок и природа;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Ребенок дома;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Здоровье ребенка;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Эмоциональное благополучие ребенка;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Ребенок на улицах поселка.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Деятельность дает ребенку возможность быть самостоятельным в познании мира</a:t>
            </a:r>
            <a:r>
              <a:rPr lang="ru-RU" sz="2000" dirty="0" smtClean="0"/>
              <a:t>.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Ребенок учится сопереживанию, овладевает умением проявлять свое отношение и отражать это в поступках и на деле в разных опасных ситуациях. 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4" name="Рисунок 3" descr="http://t1.gstatic.com/images?q=tbn:ANd9GcTQ23s-q7iUBA9w-NCqIb0bYQczNv_EPZdTliFN3nBM6JOhhfpYn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916832"/>
            <a:ext cx="324036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/>
            <a: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 rot="10800000">
            <a:off x="251520" y="3429000"/>
            <a:ext cx="1872208" cy="792088"/>
          </a:xfrm>
          <a:prstGeom prst="wedgeRoundRectCallout">
            <a:avLst>
              <a:gd name="adj1" fmla="val -71242"/>
              <a:gd name="adj2" fmla="val 253978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 rot="10800000">
            <a:off x="1835696" y="4149080"/>
            <a:ext cx="1940017" cy="931863"/>
          </a:xfrm>
          <a:prstGeom prst="wedgeRoundRectCallout">
            <a:avLst>
              <a:gd name="adj1" fmla="val -43348"/>
              <a:gd name="adj2" fmla="val 32608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 rot="10800000">
            <a:off x="3851920" y="4437112"/>
            <a:ext cx="1943100" cy="931863"/>
          </a:xfrm>
          <a:prstGeom prst="wedgeRoundRectCallout">
            <a:avLst>
              <a:gd name="adj1" fmla="val -43348"/>
              <a:gd name="adj2" fmla="val 32608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Скругленная прямоугольная выноска 9"/>
          <p:cNvSpPr/>
          <p:nvPr/>
        </p:nvSpPr>
        <p:spPr>
          <a:xfrm rot="10800000">
            <a:off x="7321550" y="3068960"/>
            <a:ext cx="1822450" cy="863600"/>
          </a:xfrm>
          <a:prstGeom prst="wedgeRoundRectCallout">
            <a:avLst>
              <a:gd name="adj1" fmla="val 126392"/>
              <a:gd name="adj2" fmla="val 18552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ДЕЯТЕЛЬНОС</a:t>
            </a:r>
            <a:endParaRPr lang="ru-RU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 rot="10800000" flipV="1">
            <a:off x="2195736" y="4437112"/>
            <a:ext cx="1584176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/>
              <a:t>Трудовая 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995936" y="4653136"/>
            <a:ext cx="1728192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/>
              <a:t>Предметная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7380312" y="3356992"/>
            <a:ext cx="1763688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/>
              <a:t>Продуктивная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 rot="10800000" flipV="1">
            <a:off x="2339752" y="1268761"/>
            <a:ext cx="3888432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/>
              <a:t>Деятельность</a:t>
            </a:r>
            <a:endParaRPr lang="ru-RU" dirty="0"/>
          </a:p>
        </p:txBody>
      </p:sp>
      <p:sp>
        <p:nvSpPr>
          <p:cNvPr id="19" name="Скругленная прямоугольная выноска 18"/>
          <p:cNvSpPr/>
          <p:nvPr/>
        </p:nvSpPr>
        <p:spPr>
          <a:xfrm rot="10800000">
            <a:off x="6588224" y="4653136"/>
            <a:ext cx="1828800" cy="971550"/>
          </a:xfrm>
          <a:prstGeom prst="wedgeRoundRectCallout">
            <a:avLst>
              <a:gd name="adj1" fmla="val 89181"/>
              <a:gd name="adj2" fmla="val 35165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251520" y="3501008"/>
            <a:ext cx="1656184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/>
              <a:t>Наблюдения </a:t>
            </a: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6732240" y="5013176"/>
            <a:ext cx="144016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/>
              <a:t>Игровая</a:t>
            </a:r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043608" y="188640"/>
            <a:ext cx="64807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Виды деятельности детей дошкольного возраста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" name="Рисунок 23" descr="http://t2.gstatic.com/images?q=tbn:ANd9GcTqrDVZvf9ib_ebCjYyhrUFRFRtyWnjnz0-EVY03S8bgAkFt3ktfQ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365104"/>
            <a:ext cx="196215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37298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Знакомя детей с художественными произведениями педагоги обращают внимание на умение встать на позицию другого человека, выбрать социально-приемлемую в данной ситуации линию поведения, поощрять проявления взаимопомощи и взаимовыручки среди сверстников.</a:t>
            </a:r>
            <a:b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Основная цель  - расширение представлений воспитанников о том, что безопасность зависит от них самих, от соблюдения определенных правил ( дорожного движения, от гигиенических правил и др.), от умения предвидеть и избежать возможную опасность.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pic>
        <p:nvPicPr>
          <p:cNvPr id="4" name="Содержимое 4" descr="IMG_04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4509119"/>
            <a:ext cx="4038600" cy="184580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Содержимое 5" descr="IMG_04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3356992"/>
            <a:ext cx="4038600" cy="19442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01294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МАДОУ широко используются разнообразные формы пропаганды безопасности  с воспитанниками, родительской общественностью, средствами массовой информации. </a:t>
            </a:r>
            <a:b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Воспитатели МАДОУ выступают с демонстрацией образовательной деятельности на районных методических объединениях, семинарах, участвуют в   конкурсах как  районных так и  областных где  занимают призовые места. </a:t>
            </a:r>
            <a:r>
              <a:rPr lang="ru-RU" sz="5400" dirty="0" smtClean="0">
                <a:cs typeface="Arial" charset="0"/>
              </a:rPr>
              <a:t/>
            </a:r>
            <a:br>
              <a:rPr lang="ru-RU" sz="5400" dirty="0" smtClean="0">
                <a:cs typeface="Arial" charset="0"/>
              </a:rPr>
            </a:br>
            <a:endParaRPr lang="ru-RU" dirty="0"/>
          </a:p>
        </p:txBody>
      </p:sp>
      <p:pic>
        <p:nvPicPr>
          <p:cNvPr id="4" name="Picture 2" descr="C:\Users\sad5-4\Desktop\100PHOTO\SAM_399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4688">
            <a:off x="643205" y="3489091"/>
            <a:ext cx="3220004" cy="29231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sad5-4\Desktop\100PHOTO\SAM_4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95936" y="3140968"/>
            <a:ext cx="4038600" cy="285391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772816"/>
            <a:ext cx="8305800" cy="4824536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defRPr/>
            </a:pP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Знания формируются в процессе воспитания, следовательно, обучение детей обеспечению безопасности их жизнедеятельности является актуальной педагогической задачей во время пути к достижению цели важно не навредить ребенку, а сделать так, что бы шел процесс его совершенствования. Только тогда наш труд будет не напрасен и принесет радость.</a:t>
            </a: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  <p:pic>
        <p:nvPicPr>
          <p:cNvPr id="4" name="Рисунок 3" descr="http://t1.gstatic.com/images?q=tbn:ANd9GcTMZ5NYUEGODoo8hastATux4AciSRhuCpZ9xrQvZGj9gzk8sPBrOw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4149080"/>
            <a:ext cx="188595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Евгений\Downloads\торент\0017-018-Velosipedistam-ne-sleduet-ustraivat-gonki-na-proezzhej-chasti-i-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0"/>
            <a:ext cx="3168352" cy="2348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3611</TotalTime>
  <Words>361</Words>
  <Application>Microsoft Office PowerPoint</Application>
  <PresentationFormat>Экран (4:3)</PresentationFormat>
  <Paragraphs>72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Поток</vt:lpstr>
      <vt:lpstr>Слайд 1</vt:lpstr>
      <vt:lpstr>Введение</vt:lpstr>
      <vt:lpstr>Слайд 3</vt:lpstr>
      <vt:lpstr>            ВЕДУЩАЯ ПЕДАГОГИЧЕСКАЯ ИДЕЯ  Создание педагогических условий для формирования у дошкольников знаний, устойчивых навыков по основам безопасности жизнедеятельности и здорового образа жизни.  </vt:lpstr>
      <vt:lpstr> НОВИЗНА ОПЫТА </vt:lpstr>
      <vt:lpstr>Слайд 6</vt:lpstr>
      <vt:lpstr>Основные направления  работы  по формированию  основ  безопасности  жизнедеятельности. Работа с педагогическим коллективом ;                                            Задачи в работе с педагогами     *повысить профессиональную компетенцию педагогов в вопросах организации и воспитания детей  по формированию основ безопасности жизнедеятельности     *создать систему мониторинга по формированию основ безопасности жизнедеятельности   для всех участников педагогического процесса (воспитатели, родители, воспитанники).    *создать предметно развивающую среду по теме во всех возрастных группах.    </vt:lpstr>
      <vt:lpstr>Работа с родителями;                                                 Задачи в рабате с родителями    * знакомить родителей с работой ДОУ по формированию у детей  дошкольного возраста  основ  безопасности жизнедеятельности;    *повышать уровень знаний родителей по основам безопасности жизнедеятельности;    *воспитывать у родителей ответственность за сохранение здоровья, за безопасность  детей, их эмоциональное благополучие;    *создать особую форму общения между родителями и воспитателями: « Доверительно деловой контакт» </vt:lpstr>
      <vt:lpstr>Работа с детьми.                                                   Задачи в работе с детьми    *формировать у детей сознательное и ответственное отношение к личной безопасности и безопасности окружающих;    *расширять и систематизировать знания детей о правильном поведении при контактах с незнакомыми людьми;    *закрепить у детей знания о правилах поведения на улице, дороге, транспорте;    *развить основы экологической культуры ребенка  и становление у него ценного и бережного отношения к природе;    *способствовать  эмоциональному и благополучному развитию ребёнка-дошкольника; </vt:lpstr>
      <vt:lpstr>Работа с  педагогическим коллективом  Для повышения педагогического мастерства воспитателей создаётся перспективный план работы для всех возрастных групп, определяются цели и задачи для каждого возраста, подбираются и систематизируются печатные и дидактические материалы и пособия для дошкольников. Подбирается методическая литература для воспитателей.  Проводятся консультации, беседы, педсоветы, деловые игры, семинары-практикумы, где воспитатели получают рекомендации, материал для работы с родителями и детьми .  Обсуждается планирование работы по формированию у детей безопасного поведения, изучается передовой опыт организации работы с детьми по привитию им навыков безопасной жизнедеятельности.   </vt:lpstr>
      <vt:lpstr> ТРУДОЕМКОСТЬ    ОПЫТА </vt:lpstr>
      <vt:lpstr>Формы, методы и средства ознакомления детей с правилами безопасного поведения в быту, социуме, природе.  Особую роль в формировании у детей правил безопасного поведения в быту, социуме, природе имеют современные средства  ИКТ с их помощью воспитатели осуществляют инновационные подходы в данном направлении и комплексно решают поставленные задачи:   -Воспитательные,   -Развивающие.   -Обучающие окружение Игровая среда. Формы организации  деятельности детей дошкольного возраста Организованная деятельность детей  Совместную деятельность взрослых и детей  Свободная самостоятельная деятельность </vt:lpstr>
      <vt:lpstr>Методы используемые для ознакомления с основами безопасности жизнедеятельности: </vt:lpstr>
      <vt:lpstr>Этапы организации воспитательно-образовательного процесса в ДОУ по формированию основ безопасного поведения в быту, социуме, природе Первый этап -  уточнение представлений детей о правилах поведения в быту, социуме, природе,  есть ли у них личный опыт. Второй этап- расширение первоначальных представлений детей, накопление новых знаний; Третий этап- закрепление полученных знаний и формирование сознательного отношения к соблюдению правил безопасности в быту, социуме, природе; Четвертый этап- формирование у детей чувства ответственности и предпосылок готовности отвечать за свои поступки: Пятый этап- развитие у детей чувства контроля и самоконтроля, при  обучении правилам безопасности в быту, социуме, природе. Эти качества во многом помогают ребенку правильно ориентироваться в создавшейся ситуации.   </vt:lpstr>
      <vt:lpstr>В соответствии с программным содержанием в нашем ДОУ реализуются шесть основных направлений программы:  Ребенок и другие люди; Ребенок и природа; Ребенок дома; Здоровье ребенка; Эмоциональное благополучие ребенка; Ребенок на улицах поселка.  Деятельность дает ребенку возможность быть самостоятельным в познании мира. Ребенок учится сопереживанию, овладевает умением проявлять свое отношение и отражать это в поступках и на деле в разных опасных ситуациях.  </vt:lpstr>
      <vt:lpstr> </vt:lpstr>
      <vt:lpstr>Знакомя детей с художественными произведениями педагоги обращают внимание на умение встать на позицию другого человека, выбрать социально-приемлемую в данной ситуации линию поведения, поощрять проявления взаимопомощи и взаимовыручки среди сверстников.  Основная цель  - расширение представлений воспитанников о том, что безопасность зависит от них самих, от соблюдения определенных правил ( дорожного движения, от гигиенических правил и др.), от умения предвидеть и избежать возможную опасность.  </vt:lpstr>
      <vt:lpstr>В МАДОУ широко используются разнообразные формы пропаганды безопасности  с воспитанниками, родительской общественностью, средствами массовой информации.  Воспитатели МАДОУ выступают с демонстрацией образовательной деятельности на районных методических объединениях, семинарах, участвуют в   конкурсах как  районных так и  областных где  занимают призовые места.  </vt:lpstr>
      <vt:lpstr>   Знания формируются в процессе воспитания, следовательно, обучение детей обеспечению безопасности их жизнедеятельности является актуальной педагогической задачей во время пути к достижению цели важно не навредить ребенку, а сделать так, что бы шел процесс его совершенствования. Только тогда наш труд будет не напрасен и принесет радость.  </vt:lpstr>
    </vt:vector>
  </TitlesOfParts>
  <Company>SamForum.ws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МУНИЦИПАЛЬНОЕ ДОШКОЛЬНОЕ ОБРАЗОВАТЕЛЬНОЕ УЧРЕЖДЕНИЕ Д/С 15  г.Ковров </dc:title>
  <dc:creator>SamLab.ws</dc:creator>
  <cp:lastModifiedBy>Driver</cp:lastModifiedBy>
  <cp:revision>89</cp:revision>
  <dcterms:created xsi:type="dcterms:W3CDTF">2011-03-09T12:58:50Z</dcterms:created>
  <dcterms:modified xsi:type="dcterms:W3CDTF">2017-04-23T03:11:04Z</dcterms:modified>
</cp:coreProperties>
</file>