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sldx" ContentType="application/vnd.openxmlformats-officedocument.presentationml.slide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3" r:id="rId3"/>
    <p:sldId id="258" r:id="rId4"/>
    <p:sldId id="281" r:id="rId5"/>
    <p:sldId id="260" r:id="rId6"/>
    <p:sldId id="259" r:id="rId7"/>
    <p:sldId id="257" r:id="rId8"/>
    <p:sldId id="288" r:id="rId9"/>
    <p:sldId id="289" r:id="rId10"/>
    <p:sldId id="264" r:id="rId11"/>
    <p:sldId id="269" r:id="rId12"/>
    <p:sldId id="267" r:id="rId13"/>
    <p:sldId id="268" r:id="rId14"/>
    <p:sldId id="274" r:id="rId15"/>
    <p:sldId id="287" r:id="rId16"/>
    <p:sldId id="272" r:id="rId17"/>
    <p:sldId id="276" r:id="rId18"/>
    <p:sldId id="270" r:id="rId19"/>
    <p:sldId id="271" r:id="rId20"/>
    <p:sldId id="273" r:id="rId21"/>
    <p:sldId id="292" r:id="rId22"/>
    <p:sldId id="291" r:id="rId23"/>
    <p:sldId id="278" r:id="rId24"/>
    <p:sldId id="277" r:id="rId25"/>
    <p:sldId id="275" r:id="rId26"/>
    <p:sldId id="290" r:id="rId27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E3FDE45-AF77-4B5C-9715-49D594BDF05E}" styleName="Светлый стиль 1 - акцент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DA37D80-6434-44D0-A028-1B22A696006F}" styleName="Светлый стиль 3 -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6093" autoAdjust="0"/>
  </p:normalViewPr>
  <p:slideViewPr>
    <p:cSldViewPr>
      <p:cViewPr varScale="1">
        <p:scale>
          <a:sx n="83" d="100"/>
          <a:sy n="83" d="100"/>
        </p:scale>
        <p:origin x="-978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Лист1!$C$5</c:f>
              <c:strCache>
                <c:ptCount val="1"/>
                <c:pt idx="0">
                  <c:v>оценка "5"</c:v>
                </c:pt>
              </c:strCache>
            </c:strRef>
          </c:tx>
          <c:invertIfNegative val="0"/>
          <c:cat>
            <c:strRef>
              <c:f>Лист1!$B$6:$B$7</c:f>
              <c:strCache>
                <c:ptCount val="2"/>
                <c:pt idx="0">
                  <c:v>Внутренныя среда организма</c:v>
                </c:pt>
                <c:pt idx="1">
                  <c:v>Кровеносная и лимфатическая системы</c:v>
                </c:pt>
              </c:strCache>
            </c:strRef>
          </c:cat>
          <c:val>
            <c:numRef>
              <c:f>Лист1!$C$6:$C$7</c:f>
              <c:numCache>
                <c:formatCode>General</c:formatCode>
                <c:ptCount val="2"/>
                <c:pt idx="0">
                  <c:v>18</c:v>
                </c:pt>
                <c:pt idx="1">
                  <c:v>17</c:v>
                </c:pt>
              </c:numCache>
            </c:numRef>
          </c:val>
        </c:ser>
        <c:ser>
          <c:idx val="1"/>
          <c:order val="1"/>
          <c:tx>
            <c:strRef>
              <c:f>Лист1!$D$5</c:f>
              <c:strCache>
                <c:ptCount val="1"/>
                <c:pt idx="0">
                  <c:v>оценка "4"</c:v>
                </c:pt>
              </c:strCache>
            </c:strRef>
          </c:tx>
          <c:invertIfNegative val="0"/>
          <c:cat>
            <c:strRef>
              <c:f>Лист1!$B$6:$B$7</c:f>
              <c:strCache>
                <c:ptCount val="2"/>
                <c:pt idx="0">
                  <c:v>Внутренныя среда организма</c:v>
                </c:pt>
                <c:pt idx="1">
                  <c:v>Кровеносная и лимфатическая системы</c:v>
                </c:pt>
              </c:strCache>
            </c:strRef>
          </c:cat>
          <c:val>
            <c:numRef>
              <c:f>Лист1!$D$6:$D$7</c:f>
              <c:numCache>
                <c:formatCode>General</c:formatCode>
                <c:ptCount val="2"/>
                <c:pt idx="0">
                  <c:v>36</c:v>
                </c:pt>
                <c:pt idx="1">
                  <c:v>40</c:v>
                </c:pt>
              </c:numCache>
            </c:numRef>
          </c:val>
        </c:ser>
        <c:ser>
          <c:idx val="2"/>
          <c:order val="2"/>
          <c:tx>
            <c:strRef>
              <c:f>Лист1!$E$5</c:f>
              <c:strCache>
                <c:ptCount val="1"/>
                <c:pt idx="0">
                  <c:v>оценка "3"</c:v>
                </c:pt>
              </c:strCache>
            </c:strRef>
          </c:tx>
          <c:invertIfNegative val="0"/>
          <c:cat>
            <c:strRef>
              <c:f>Лист1!$B$6:$B$7</c:f>
              <c:strCache>
                <c:ptCount val="2"/>
                <c:pt idx="0">
                  <c:v>Внутренныя среда организма</c:v>
                </c:pt>
                <c:pt idx="1">
                  <c:v>Кровеносная и лимфатическая системы</c:v>
                </c:pt>
              </c:strCache>
            </c:strRef>
          </c:cat>
          <c:val>
            <c:numRef>
              <c:f>Лист1!$E$6:$E$7</c:f>
              <c:numCache>
                <c:formatCode>General</c:formatCode>
                <c:ptCount val="2"/>
                <c:pt idx="0">
                  <c:v>17</c:v>
                </c:pt>
                <c:pt idx="1">
                  <c:v>16</c:v>
                </c:pt>
              </c:numCache>
            </c:numRef>
          </c:val>
        </c:ser>
        <c:ser>
          <c:idx val="3"/>
          <c:order val="3"/>
          <c:tx>
            <c:strRef>
              <c:f>Лист1!$F$5</c:f>
              <c:strCache>
                <c:ptCount val="1"/>
                <c:pt idx="0">
                  <c:v>оценка "2"</c:v>
                </c:pt>
              </c:strCache>
            </c:strRef>
          </c:tx>
          <c:invertIfNegative val="0"/>
          <c:cat>
            <c:strRef>
              <c:f>Лист1!$B$6:$B$7</c:f>
              <c:strCache>
                <c:ptCount val="2"/>
                <c:pt idx="0">
                  <c:v>Внутренныя среда организма</c:v>
                </c:pt>
                <c:pt idx="1">
                  <c:v>Кровеносная и лимфатическая системы</c:v>
                </c:pt>
              </c:strCache>
            </c:strRef>
          </c:cat>
          <c:val>
            <c:numRef>
              <c:f>Лист1!$F$6:$F$7</c:f>
              <c:numCache>
                <c:formatCode>General</c:formatCode>
                <c:ptCount val="2"/>
                <c:pt idx="0">
                  <c:v>0</c:v>
                </c:pt>
                <c:pt idx="1">
                  <c:v>0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cylinder"/>
        <c:axId val="71366144"/>
        <c:axId val="71367680"/>
        <c:axId val="0"/>
      </c:bar3DChart>
      <c:catAx>
        <c:axId val="71366144"/>
        <c:scaling>
          <c:orientation val="minMax"/>
        </c:scaling>
        <c:delete val="0"/>
        <c:axPos val="b"/>
        <c:majorTickMark val="out"/>
        <c:minorTickMark val="none"/>
        <c:tickLblPos val="nextTo"/>
        <c:crossAx val="71367680"/>
        <c:crosses val="autoZero"/>
        <c:auto val="1"/>
        <c:lblAlgn val="ctr"/>
        <c:lblOffset val="100"/>
        <c:noMultiLvlLbl val="0"/>
      </c:catAx>
      <c:valAx>
        <c:axId val="7136768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71366144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Лист1!$I$19</c:f>
              <c:strCache>
                <c:ptCount val="1"/>
                <c:pt idx="0">
                  <c:v>2009/2010 уч.г.</c:v>
                </c:pt>
              </c:strCache>
            </c:strRef>
          </c:tx>
          <c:invertIfNegative val="0"/>
          <c:cat>
            <c:strRef>
              <c:f>Лист1!$H$20:$H$21</c:f>
              <c:strCache>
                <c:ptCount val="2"/>
                <c:pt idx="0">
                  <c:v>Процент качества</c:v>
                </c:pt>
                <c:pt idx="1">
                  <c:v>Процент успеваемости</c:v>
                </c:pt>
              </c:strCache>
            </c:strRef>
          </c:cat>
          <c:val>
            <c:numRef>
              <c:f>Лист1!$I$20:$I$21</c:f>
              <c:numCache>
                <c:formatCode>General</c:formatCode>
                <c:ptCount val="2"/>
                <c:pt idx="0">
                  <c:v>71</c:v>
                </c:pt>
                <c:pt idx="1">
                  <c:v>100</c:v>
                </c:pt>
              </c:numCache>
            </c:numRef>
          </c:val>
        </c:ser>
        <c:ser>
          <c:idx val="1"/>
          <c:order val="1"/>
          <c:tx>
            <c:strRef>
              <c:f>Лист1!$J$19</c:f>
              <c:strCache>
                <c:ptCount val="1"/>
                <c:pt idx="0">
                  <c:v>2010/2011 уч.г.</c:v>
                </c:pt>
              </c:strCache>
            </c:strRef>
          </c:tx>
          <c:invertIfNegative val="0"/>
          <c:cat>
            <c:strRef>
              <c:f>Лист1!$H$20:$H$21</c:f>
              <c:strCache>
                <c:ptCount val="2"/>
                <c:pt idx="0">
                  <c:v>Процент качества</c:v>
                </c:pt>
                <c:pt idx="1">
                  <c:v>Процент успеваемости</c:v>
                </c:pt>
              </c:strCache>
            </c:strRef>
          </c:cat>
          <c:val>
            <c:numRef>
              <c:f>Лист1!$J$20:$J$21</c:f>
              <c:numCache>
                <c:formatCode>General</c:formatCode>
                <c:ptCount val="2"/>
                <c:pt idx="0">
                  <c:v>75</c:v>
                </c:pt>
                <c:pt idx="1">
                  <c:v>100</c:v>
                </c:pt>
              </c:numCache>
            </c:numRef>
          </c:val>
        </c:ser>
        <c:ser>
          <c:idx val="2"/>
          <c:order val="2"/>
          <c:tx>
            <c:strRef>
              <c:f>Лист1!$K$19</c:f>
              <c:strCache>
                <c:ptCount val="1"/>
                <c:pt idx="0">
                  <c:v>2011/2012 уч.г.</c:v>
                </c:pt>
              </c:strCache>
            </c:strRef>
          </c:tx>
          <c:invertIfNegative val="0"/>
          <c:cat>
            <c:strRef>
              <c:f>Лист1!$H$20:$H$21</c:f>
              <c:strCache>
                <c:ptCount val="2"/>
                <c:pt idx="0">
                  <c:v>Процент качества</c:v>
                </c:pt>
                <c:pt idx="1">
                  <c:v>Процент успеваемости</c:v>
                </c:pt>
              </c:strCache>
            </c:strRef>
          </c:cat>
          <c:val>
            <c:numRef>
              <c:f>Лист1!$K$20:$K$21</c:f>
              <c:numCache>
                <c:formatCode>General</c:formatCode>
                <c:ptCount val="2"/>
                <c:pt idx="0">
                  <c:v>77</c:v>
                </c:pt>
                <c:pt idx="1">
                  <c:v>100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cylinder"/>
        <c:axId val="71815168"/>
        <c:axId val="71816704"/>
        <c:axId val="0"/>
      </c:bar3DChart>
      <c:catAx>
        <c:axId val="71815168"/>
        <c:scaling>
          <c:orientation val="minMax"/>
        </c:scaling>
        <c:delete val="0"/>
        <c:axPos val="b"/>
        <c:majorTickMark val="out"/>
        <c:minorTickMark val="none"/>
        <c:tickLblPos val="nextTo"/>
        <c:crossAx val="71816704"/>
        <c:crosses val="autoZero"/>
        <c:auto val="1"/>
        <c:lblAlgn val="ctr"/>
        <c:lblOffset val="100"/>
        <c:noMultiLvlLbl val="0"/>
      </c:catAx>
      <c:valAx>
        <c:axId val="7181670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71815168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2000"/>
            </a:pPr>
            <a:r>
              <a:rPr lang="ru-RU" sz="2000" dirty="0"/>
              <a:t>количество участников олимпиад по биологии</a:t>
            </a:r>
          </a:p>
        </c:rich>
      </c:tx>
      <c:layout/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Лист1!$B$15</c:f>
              <c:strCache>
                <c:ptCount val="1"/>
                <c:pt idx="0">
                  <c:v>2009-2010 уч.г.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1.6666666666666687E-2"/>
                  <c:y val="-5.092592592592590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9444444444444445E-2"/>
                  <c:y val="-5.555555555555545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2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Лист1!$A$16:$A$17</c:f>
              <c:strCache>
                <c:ptCount val="2"/>
                <c:pt idx="0">
                  <c:v>школьный уровень</c:v>
                </c:pt>
                <c:pt idx="1">
                  <c:v>районный уровень</c:v>
                </c:pt>
              </c:strCache>
            </c:strRef>
          </c:cat>
          <c:val>
            <c:numRef>
              <c:f>Лист1!$B$16:$B$17</c:f>
              <c:numCache>
                <c:formatCode>General</c:formatCode>
                <c:ptCount val="2"/>
                <c:pt idx="0">
                  <c:v>68</c:v>
                </c:pt>
                <c:pt idx="1">
                  <c:v>10</c:v>
                </c:pt>
              </c:numCache>
            </c:numRef>
          </c:val>
        </c:ser>
        <c:ser>
          <c:idx val="1"/>
          <c:order val="1"/>
          <c:tx>
            <c:strRef>
              <c:f>Лист1!$C$15</c:f>
              <c:strCache>
                <c:ptCount val="1"/>
                <c:pt idx="0">
                  <c:v>2010-2011 уч.г.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2.5000000000000001E-2"/>
                  <c:y val="-6.944444444444450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2.2222222222222251E-2"/>
                  <c:y val="-5.555555555555564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2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Лист1!$A$16:$A$17</c:f>
              <c:strCache>
                <c:ptCount val="2"/>
                <c:pt idx="0">
                  <c:v>школьный уровень</c:v>
                </c:pt>
                <c:pt idx="1">
                  <c:v>районный уровень</c:v>
                </c:pt>
              </c:strCache>
            </c:strRef>
          </c:cat>
          <c:val>
            <c:numRef>
              <c:f>Лист1!$C$16:$C$17</c:f>
              <c:numCache>
                <c:formatCode>General</c:formatCode>
                <c:ptCount val="2"/>
                <c:pt idx="0">
                  <c:v>78</c:v>
                </c:pt>
                <c:pt idx="1">
                  <c:v>5</c:v>
                </c:pt>
              </c:numCache>
            </c:numRef>
          </c:val>
        </c:ser>
        <c:ser>
          <c:idx val="2"/>
          <c:order val="2"/>
          <c:tx>
            <c:strRef>
              <c:f>Лист1!$D$15</c:f>
              <c:strCache>
                <c:ptCount val="1"/>
                <c:pt idx="0">
                  <c:v>2011-2012 уч.г.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3.3333333333333284E-2"/>
                  <c:y val="-6.018518518518521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6666666666666687E-2"/>
                  <c:y val="-5.555555555555548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2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Лист1!$A$16:$A$17</c:f>
              <c:strCache>
                <c:ptCount val="2"/>
                <c:pt idx="0">
                  <c:v>школьный уровень</c:v>
                </c:pt>
                <c:pt idx="1">
                  <c:v>районный уровень</c:v>
                </c:pt>
              </c:strCache>
            </c:strRef>
          </c:cat>
          <c:val>
            <c:numRef>
              <c:f>Лист1!$D$16:$D$17</c:f>
              <c:numCache>
                <c:formatCode>General</c:formatCode>
                <c:ptCount val="2"/>
                <c:pt idx="0">
                  <c:v>82</c:v>
                </c:pt>
                <c:pt idx="1">
                  <c:v>9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cylinder"/>
        <c:axId val="70682496"/>
        <c:axId val="70684032"/>
        <c:axId val="0"/>
      </c:bar3DChart>
      <c:catAx>
        <c:axId val="70682496"/>
        <c:scaling>
          <c:orientation val="minMax"/>
        </c:scaling>
        <c:delete val="0"/>
        <c:axPos val="b"/>
        <c:majorTickMark val="none"/>
        <c:minorTickMark val="none"/>
        <c:tickLblPos val="nextTo"/>
        <c:txPr>
          <a:bodyPr/>
          <a:lstStyle/>
          <a:p>
            <a:pPr>
              <a:defRPr sz="1600"/>
            </a:pPr>
            <a:endParaRPr lang="ru-RU"/>
          </a:p>
        </c:txPr>
        <c:crossAx val="70684032"/>
        <c:crosses val="autoZero"/>
        <c:auto val="1"/>
        <c:lblAlgn val="ctr"/>
        <c:lblOffset val="100"/>
        <c:noMultiLvlLbl val="0"/>
      </c:catAx>
      <c:valAx>
        <c:axId val="70684032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70682496"/>
        <c:crosses val="autoZero"/>
        <c:crossBetween val="between"/>
      </c:valAx>
    </c:plotArea>
    <c:legend>
      <c:legendPos val="t"/>
      <c:layout/>
      <c:overlay val="0"/>
    </c:legend>
    <c:plotVisOnly val="1"/>
    <c:dispBlanksAs val="gap"/>
    <c:showDLblsOverMax val="0"/>
  </c:chart>
  <c:txPr>
    <a:bodyPr/>
    <a:lstStyle/>
    <a:p>
      <a:pPr>
        <a:defRPr sz="1100" b="1">
          <a:latin typeface="Times New Roman" pitchFamily="18" charset="0"/>
          <a:cs typeface="Times New Roman" pitchFamily="18" charset="0"/>
        </a:defRPr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2000"/>
            </a:pPr>
            <a:r>
              <a:rPr lang="ru-RU" sz="2000"/>
              <a:t>районный уровень</a:t>
            </a:r>
          </a:p>
        </c:rich>
      </c:tx>
      <c:layout/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Лист1!$A$3</c:f>
              <c:strCache>
                <c:ptCount val="1"/>
                <c:pt idx="0">
                  <c:v>Iстепень</c:v>
                </c:pt>
              </c:strCache>
            </c:strRef>
          </c:tx>
          <c:invertIfNegative val="0"/>
          <c:cat>
            <c:strRef>
              <c:f>Лист1!$B$2:$D$2</c:f>
              <c:strCache>
                <c:ptCount val="3"/>
                <c:pt idx="0">
                  <c:v>2009-2010 уч.г.</c:v>
                </c:pt>
                <c:pt idx="1">
                  <c:v>2010-2011 уч.г.</c:v>
                </c:pt>
                <c:pt idx="2">
                  <c:v>2011-2012 уч.г.</c:v>
                </c:pt>
              </c:strCache>
            </c:strRef>
          </c:cat>
          <c:val>
            <c:numRef>
              <c:f>Лист1!$B$3:$D$3</c:f>
              <c:numCache>
                <c:formatCode>General</c:formatCode>
                <c:ptCount val="3"/>
                <c:pt idx="1">
                  <c:v>1</c:v>
                </c:pt>
                <c:pt idx="2">
                  <c:v>2</c:v>
                </c:pt>
              </c:numCache>
            </c:numRef>
          </c:val>
        </c:ser>
        <c:ser>
          <c:idx val="1"/>
          <c:order val="1"/>
          <c:tx>
            <c:strRef>
              <c:f>Лист1!$A$4</c:f>
              <c:strCache>
                <c:ptCount val="1"/>
                <c:pt idx="0">
                  <c:v>II степень</c:v>
                </c:pt>
              </c:strCache>
            </c:strRef>
          </c:tx>
          <c:invertIfNegative val="0"/>
          <c:cat>
            <c:strRef>
              <c:f>Лист1!$B$2:$D$2</c:f>
              <c:strCache>
                <c:ptCount val="3"/>
                <c:pt idx="0">
                  <c:v>2009-2010 уч.г.</c:v>
                </c:pt>
                <c:pt idx="1">
                  <c:v>2010-2011 уч.г.</c:v>
                </c:pt>
                <c:pt idx="2">
                  <c:v>2011-2012 уч.г.</c:v>
                </c:pt>
              </c:strCache>
            </c:strRef>
          </c:cat>
          <c:val>
            <c:numRef>
              <c:f>Лист1!$B$4:$D$4</c:f>
              <c:numCache>
                <c:formatCode>General</c:formatCode>
                <c:ptCount val="3"/>
                <c:pt idx="0">
                  <c:v>2</c:v>
                </c:pt>
                <c:pt idx="1">
                  <c:v>2</c:v>
                </c:pt>
                <c:pt idx="2">
                  <c:v>1</c:v>
                </c:pt>
              </c:numCache>
            </c:numRef>
          </c:val>
        </c:ser>
        <c:ser>
          <c:idx val="2"/>
          <c:order val="2"/>
          <c:tx>
            <c:strRef>
              <c:f>Лист1!$A$5</c:f>
              <c:strCache>
                <c:ptCount val="1"/>
                <c:pt idx="0">
                  <c:v>IIIстепень</c:v>
                </c:pt>
              </c:strCache>
            </c:strRef>
          </c:tx>
          <c:invertIfNegative val="0"/>
          <c:cat>
            <c:strRef>
              <c:f>Лист1!$B$2:$D$2</c:f>
              <c:strCache>
                <c:ptCount val="3"/>
                <c:pt idx="0">
                  <c:v>2009-2010 уч.г.</c:v>
                </c:pt>
                <c:pt idx="1">
                  <c:v>2010-2011 уч.г.</c:v>
                </c:pt>
                <c:pt idx="2">
                  <c:v>2011-2012 уч.г.</c:v>
                </c:pt>
              </c:strCache>
            </c:strRef>
          </c:cat>
          <c:val>
            <c:numRef>
              <c:f>Лист1!$B$5:$D$5</c:f>
              <c:numCache>
                <c:formatCode>General</c:formatCode>
                <c:ptCount val="3"/>
                <c:pt idx="0">
                  <c:v>1</c:v>
                </c:pt>
                <c:pt idx="1">
                  <c:v>3</c:v>
                </c:pt>
              </c:numCache>
            </c:numRef>
          </c:val>
        </c:ser>
        <c:ser>
          <c:idx val="3"/>
          <c:order val="3"/>
          <c:tx>
            <c:strRef>
              <c:f>Лист1!$A$6</c:f>
              <c:strCache>
                <c:ptCount val="1"/>
                <c:pt idx="0">
                  <c:v>благодарность</c:v>
                </c:pt>
              </c:strCache>
            </c:strRef>
          </c:tx>
          <c:invertIfNegative val="0"/>
          <c:cat>
            <c:strRef>
              <c:f>Лист1!$B$2:$D$2</c:f>
              <c:strCache>
                <c:ptCount val="3"/>
                <c:pt idx="0">
                  <c:v>2009-2010 уч.г.</c:v>
                </c:pt>
                <c:pt idx="1">
                  <c:v>2010-2011 уч.г.</c:v>
                </c:pt>
                <c:pt idx="2">
                  <c:v>2011-2012 уч.г.</c:v>
                </c:pt>
              </c:strCache>
            </c:strRef>
          </c:cat>
          <c:val>
            <c:numRef>
              <c:f>Лист1!$B$6:$D$6</c:f>
              <c:numCache>
                <c:formatCode>General</c:formatCode>
                <c:ptCount val="3"/>
                <c:pt idx="0">
                  <c:v>1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cylinder"/>
        <c:axId val="70748800"/>
        <c:axId val="70758784"/>
        <c:axId val="0"/>
      </c:bar3DChart>
      <c:catAx>
        <c:axId val="70748800"/>
        <c:scaling>
          <c:orientation val="minMax"/>
        </c:scaling>
        <c:delete val="0"/>
        <c:axPos val="b"/>
        <c:majorTickMark val="none"/>
        <c:minorTickMark val="none"/>
        <c:tickLblPos val="nextTo"/>
        <c:crossAx val="70758784"/>
        <c:crosses val="autoZero"/>
        <c:auto val="1"/>
        <c:lblAlgn val="ctr"/>
        <c:lblOffset val="100"/>
        <c:noMultiLvlLbl val="0"/>
      </c:catAx>
      <c:valAx>
        <c:axId val="70758784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70748800"/>
        <c:crosses val="autoZero"/>
        <c:crossBetween val="between"/>
      </c:valAx>
    </c:plotArea>
    <c:legend>
      <c:legendPos val="t"/>
      <c:layout/>
      <c:overlay val="0"/>
    </c:legend>
    <c:plotVisOnly val="1"/>
    <c:dispBlanksAs val="gap"/>
    <c:showDLblsOverMax val="0"/>
  </c:chart>
  <c:txPr>
    <a:bodyPr/>
    <a:lstStyle/>
    <a:p>
      <a:pPr>
        <a:defRPr sz="1100" b="1">
          <a:latin typeface="Times New Roman" pitchFamily="18" charset="0"/>
          <a:cs typeface="Times New Roman" pitchFamily="18" charset="0"/>
        </a:defRPr>
      </a:pPr>
      <a:endParaRPr lang="ru-R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2000"/>
            </a:pPr>
            <a:r>
              <a:rPr lang="ru-RU" sz="2000"/>
              <a:t>городской уровень</a:t>
            </a:r>
          </a:p>
        </c:rich>
      </c:tx>
      <c:layout/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5.3576443061031112E-2"/>
          <c:y val="0.36122659586712352"/>
          <c:w val="0.94642351045278461"/>
          <c:h val="0.46098799806910357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Лист1!$A$9</c:f>
              <c:strCache>
                <c:ptCount val="1"/>
                <c:pt idx="0">
                  <c:v>II степень</c:v>
                </c:pt>
              </c:strCache>
            </c:strRef>
          </c:tx>
          <c:invertIfNegative val="0"/>
          <c:cat>
            <c:strRef>
              <c:f>Лист1!$B$8:$C$8</c:f>
              <c:strCache>
                <c:ptCount val="2"/>
                <c:pt idx="0">
                  <c:v>2010-2011 уч.г.</c:v>
                </c:pt>
                <c:pt idx="1">
                  <c:v>2011-2012 уч.г.</c:v>
                </c:pt>
              </c:strCache>
            </c:strRef>
          </c:cat>
          <c:val>
            <c:numRef>
              <c:f>Лист1!$B$9:$C$9</c:f>
              <c:numCache>
                <c:formatCode>General</c:formatCode>
                <c:ptCount val="2"/>
                <c:pt idx="0">
                  <c:v>1</c:v>
                </c:pt>
                <c:pt idx="1">
                  <c:v>2</c:v>
                </c:pt>
              </c:numCache>
            </c:numRef>
          </c:val>
        </c:ser>
        <c:ser>
          <c:idx val="1"/>
          <c:order val="1"/>
          <c:tx>
            <c:strRef>
              <c:f>Лист1!$A$10</c:f>
              <c:strCache>
                <c:ptCount val="1"/>
                <c:pt idx="0">
                  <c:v>IIIстепень</c:v>
                </c:pt>
              </c:strCache>
            </c:strRef>
          </c:tx>
          <c:invertIfNegative val="0"/>
          <c:cat>
            <c:strRef>
              <c:f>Лист1!$B$8:$C$8</c:f>
              <c:strCache>
                <c:ptCount val="2"/>
                <c:pt idx="0">
                  <c:v>2010-2011 уч.г.</c:v>
                </c:pt>
                <c:pt idx="1">
                  <c:v>2011-2012 уч.г.</c:v>
                </c:pt>
              </c:strCache>
            </c:strRef>
          </c:cat>
          <c:val>
            <c:numRef>
              <c:f>Лист1!$B$10:$C$10</c:f>
              <c:numCache>
                <c:formatCode>General</c:formatCode>
                <c:ptCount val="2"/>
              </c:numCache>
            </c:numRef>
          </c:val>
        </c:ser>
        <c:ser>
          <c:idx val="2"/>
          <c:order val="2"/>
          <c:tx>
            <c:strRef>
              <c:f>Лист1!$A$11</c:f>
              <c:strCache>
                <c:ptCount val="1"/>
                <c:pt idx="0">
                  <c:v>благодарность</c:v>
                </c:pt>
              </c:strCache>
            </c:strRef>
          </c:tx>
          <c:invertIfNegative val="0"/>
          <c:cat>
            <c:strRef>
              <c:f>Лист1!$B$8:$C$8</c:f>
              <c:strCache>
                <c:ptCount val="2"/>
                <c:pt idx="0">
                  <c:v>2010-2011 уч.г.</c:v>
                </c:pt>
                <c:pt idx="1">
                  <c:v>2011-2012 уч.г.</c:v>
                </c:pt>
              </c:strCache>
            </c:strRef>
          </c:cat>
          <c:val>
            <c:numRef>
              <c:f>Лист1!$B$11:$C$11</c:f>
              <c:numCache>
                <c:formatCode>General</c:formatCode>
                <c:ptCount val="2"/>
                <c:pt idx="0">
                  <c:v>1</c:v>
                </c:pt>
                <c:pt idx="1">
                  <c:v>1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cylinder"/>
        <c:axId val="70799360"/>
        <c:axId val="70800896"/>
        <c:axId val="0"/>
      </c:bar3DChart>
      <c:catAx>
        <c:axId val="70799360"/>
        <c:scaling>
          <c:orientation val="minMax"/>
        </c:scaling>
        <c:delete val="0"/>
        <c:axPos val="b"/>
        <c:majorTickMark val="none"/>
        <c:minorTickMark val="none"/>
        <c:tickLblPos val="nextTo"/>
        <c:crossAx val="70800896"/>
        <c:crosses val="autoZero"/>
        <c:auto val="1"/>
        <c:lblAlgn val="ctr"/>
        <c:lblOffset val="100"/>
        <c:noMultiLvlLbl val="0"/>
      </c:catAx>
      <c:valAx>
        <c:axId val="70800896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70799360"/>
        <c:crosses val="autoZero"/>
        <c:crossBetween val="between"/>
      </c:valAx>
    </c:plotArea>
    <c:legend>
      <c:legendPos val="t"/>
      <c:layout/>
      <c:overlay val="0"/>
    </c:legend>
    <c:plotVisOnly val="1"/>
    <c:dispBlanksAs val="gap"/>
    <c:showDLblsOverMax val="0"/>
  </c:chart>
  <c:txPr>
    <a:bodyPr/>
    <a:lstStyle/>
    <a:p>
      <a:pPr>
        <a:defRPr sz="1100" b="1">
          <a:latin typeface="Times New Roman" pitchFamily="18" charset="0"/>
          <a:cs typeface="Times New Roman" pitchFamily="18" charset="0"/>
        </a:defRPr>
      </a:pPr>
      <a:endParaRPr lang="ru-RU"/>
    </a:p>
  </c:txPr>
  <c:externalData r:id="rId1">
    <c:autoUpdate val="0"/>
  </c:externalData>
</c:chartSpace>
</file>

<file path=ppt/diagrams/_rels/data5.xml.rels><?xml version="1.0" encoding="UTF-8" standalone="yes"?>
<Relationships xmlns="http://schemas.openxmlformats.org/package/2006/relationships"><Relationship Id="rId8" Type="http://schemas.openxmlformats.org/officeDocument/2006/relationships/hyperlink" Target="&#1059;&#1088;&#1086;&#1082;%201.&#1042;&#1085;&#1091;&#1090;&#1088;&#1077;&#1085;&#1085;&#1103;&#1103;%20&#1089;&#1088;&#1077;&#1076;&#1072;%20&#1086;&#1088;&#1075;&#1072;&#1085;&#1080;&#1079;&#1084;&#1072;.%20&#1047;&#1085;&#1072;&#1095;&#1077;&#1085;&#1080;&#1077;%20&#1080;%20&#1089;&#1086;&#1089;&#1090;&#1072;&#1074;%20&#1082;&#1088;&#1086;&#1074;&#1080;/&#1058;&#1077;&#1084;&#1072;%20&#1091;&#1088;&#1086;&#1082;&#1072;.docx" TargetMode="External"/><Relationship Id="rId3" Type="http://schemas.openxmlformats.org/officeDocument/2006/relationships/hyperlink" Target="&#1059;&#1088;&#1086;&#1082;%206.%20&#1057;&#1090;&#1088;&#1086;&#1077;&#1085;&#1080;&#1077;%20&#1080;%20&#1088;&#1072;&#1073;&#1086;&#1090;&#1072;%20&#1089;&#1077;&#1088;&#1076;&#1094;&#1072;/&#1058;&#1077;&#1084;&#1072;%20&#1091;&#1088;&#1086;&#1082;&#1072;.&#1057;&#1090;&#1088;&#1086;&#1077;&#1085;&#1080;&#1077;%20&#1080;%20&#1088;&#1072;&#1073;&#1086;&#1090;&#1072;%20&#1089;&#1077;&#1088;&#1076;&#1094;&#1072;.%20&#1040;&#1074;&#1090;&#1086;&#1084;&#1072;&#1090;&#1080;&#1079;&#1084;%20&#1089;&#1077;&#1088;&#1076;&#1094;&#1072;..docx" TargetMode="External"/><Relationship Id="rId7" Type="http://schemas.openxmlformats.org/officeDocument/2006/relationships/hyperlink" Target="&#1059;&#1088;&#1086;&#1082;%20&#8470;%2010%20&#1050;&#1086;&#1085;&#1088;&#1086;&#1083;&#1100;&#1085;&#1086;-%20&#1086;&#1073;&#1086;&#1073;&#1097;&#1072;&#1102;&#1097;&#1080;&#1081;/&#1082;&#1086;&#1085;&#1090;&#1088;&#1086;&#1083;&#1100;&#1085;&#1086;%20&#1086;&#1073;&#1086;&#1073;&#1097;&#1072;&#1102;&#1097;&#1080;&#1081;%20&#1091;&#1088;&#1086;&#1082;.pptx" TargetMode="External"/><Relationship Id="rId2" Type="http://schemas.openxmlformats.org/officeDocument/2006/relationships/hyperlink" Target="&#1091;&#1088;&#1086;&#1082;%205.%20&#1050;&#1088;&#1091;&#1075;&#1080;%20&#1082;&#1088;&#1086;&#1074;&#1086;&#1086;&#1073;&#1088;&#1072;&#1097;&#1077;&#1085;&#1080;&#1103;/&#1058;&#1077;&#1084;&#1072;%20&#1091;&#1088;&#1086;&#1082;&#1072;%20&#1082;&#1088;&#1091;&#1075;&#1080;%20&#1082;&#1088;&#1086;&#1074;&#1086;&#1086;&#1073;&#1088;&#1072;&#1097;&#1077;&#1085;&#1080;&#1103;.docx" TargetMode="External"/><Relationship Id="rId1" Type="http://schemas.openxmlformats.org/officeDocument/2006/relationships/hyperlink" Target="&#1059;&#1088;&#1086;&#1082;%203.&#1048;&#1084;&#1084;&#1091;&#1085;&#1086;&#1083;&#1086;&#1075;&#1080;&#1103;%20&#1085;&#1072;%20&#1089;&#1083;&#1091;&#1078;&#1073;&#1077;%20&#1079;&#1076;&#1086;&#1088;&#1086;&#1074;&#1100;&#1103;/&#1048;&#1084;&#1084;&#1091;&#1085;&#1086;&#1083;&#1086;&#1075;&#1080;&#1103;%20&#1085;&#1072;%20&#1089;&#1083;&#1091;&#1078;&#1073;&#1077;%20&#1079;&#1076;&#1086;&#1088;&#1086;&#1074;&#1100;&#1103;.&#1059;&#1088;&#1086;&#1082;%20&#8470;3..docx" TargetMode="External"/><Relationship Id="rId6" Type="http://schemas.openxmlformats.org/officeDocument/2006/relationships/hyperlink" Target="&#1091;&#1088;&#1086;&#1082;%208%20&#1043;&#1080;&#1075;&#1080;&#1077;&#1085;&#1072;%20&#1089;&#1077;&#1088;&#1076;&#1077;&#1095;&#1085;&#1086;-&#1089;&#1086;&#1089;&#1091;&#1076;&#1080;&#1089;&#1090;&#1086;&#1081;%20&#1089;&#1080;&#1089;&#1090;&#1077;&#1084;&#1099;/&#1055;&#1088;&#1086;&#1077;&#1082;&#1090;%20&#1091;&#1088;&#1086;&#1082;&#1072;%20%20&#1052;&#1086;&#1077;%20&#1079;&#1076;&#1086;&#1088;&#1086;&#1074;&#1100;&#1077;.docx" TargetMode="External"/><Relationship Id="rId11" Type="http://schemas.openxmlformats.org/officeDocument/2006/relationships/hyperlink" Target="&#1059;&#1088;&#1086;&#1082;%209.&#1055;&#1077;&#1088;&#1074;&#1072;&#1103;%20&#1087;&#1086;&#1084;&#1086;&#1097;&#1100;%20&#1087;&#1088;&#1080;%20&#1082;&#1088;&#1086;&#1074;&#1086;&#1090;&#1077;&#1095;&#1077;&#1085;&#1080;&#1103;&#1093;/&#1090;&#1077;&#1084;&#1072;%20&#1091;&#1088;&#1086;&#1082;&#1072;.docx" TargetMode="External"/><Relationship Id="rId5" Type="http://schemas.openxmlformats.org/officeDocument/2006/relationships/hyperlink" Target="&#1059;&#1088;&#1086;&#1082;%204%20&#1090;&#1088;&#1072;&#1085;&#1089;&#1087;&#1086;&#1088;&#1090;&#1085;&#1099;&#1077;%20&#1089;&#1080;&#1089;&#1090;&#1077;&#1084;&#1099;%20&#1086;&#1088;&#1075;&#1072;&#1085;&#1080;&#1079;&#1084;&#1072;/&#1058;&#1088;&#1072;&#1085;&#1089;&#1087;&#1086;&#1088;&#1090;&#1085;&#1099;&#1077;%20&#1089;&#1080;&#1089;&#1090;&#1077;&#1084;&#1099;%20&#1086;&#1088;&#1075;&#1072;&#1085;&#1080;&#1079;&#1084;&#1072;%20&#1091;&#1088;&#1086;&#1082;%20&#8470;4.docx" TargetMode="External"/><Relationship Id="rId10" Type="http://schemas.openxmlformats.org/officeDocument/2006/relationships/hyperlink" Target="&#1059;&#1088;&#1086;&#1082;%207%20&#1044;&#1074;&#1080;&#1078;&#1077;&#1085;&#1080;&#1077;%20&#1082;&#1088;&#1086;&#1074;&#1080;%20&#1087;&#1086;%20&#1089;&#1086;&#1089;&#1091;&#1076;&#1072;&#1084;/&#1058;&#1077;&#1084;&#1072;%20&#1091;&#1088;&#1086;&#1082;&#1072;.&#1044;&#1074;&#1080;&#1078;&#1077;&#1085;&#1080;&#1077;%20&#1082;&#1088;&#1086;&#1074;&#1080;%20&#1087;&#1086;%20&#1089;&#1086;&#1089;&#1091;&#1076;&#1072;&#1084;.&#1056;&#1077;&#1075;&#1091;&#1083;&#1103;&#1094;&#1080;&#1103;%20&#1082;&#1088;&#1086;&#1074;&#1086;&#1089;&#1085;&#1072;&#1073;&#1078;&#1077;&#1085;&#1080;&#1103;..docx" TargetMode="External"/><Relationship Id="rId4" Type="http://schemas.openxmlformats.org/officeDocument/2006/relationships/hyperlink" Target="&#1059;&#1088;&#1086;&#1082;%20&#8470;%2010%20&#1050;&#1086;&#1085;&#1088;&#1086;&#1083;&#1100;&#1085;&#1086;-%20&#1086;&#1073;&#1086;&#1073;&#1097;&#1072;&#1102;&#1097;&#1080;&#1081;/&#1050;&#1086;&#1085;&#1090;&#1088;&#1086;&#1083;&#1100;&#1085;&#1086;-&#1086;&#1073;&#1086;&#1073;&#1097;&#1072;&#1102;&#1097;&#1080;&#1081;%20&#1091;&#1088;&#1086;&#1082;%20&#1087;&#1086;%20&#1090;&#1077;&#1084;&#1077;..docx" TargetMode="External"/><Relationship Id="rId9" Type="http://schemas.openxmlformats.org/officeDocument/2006/relationships/hyperlink" Target="&#1059;&#1088;&#1086;&#1082;%202.%20&#1041;&#1086;&#1088;&#1100;&#1073;&#1072;%20&#1086;&#1088;&#1075;&#1072;&#1085;&#1080;&#1079;&#1084;&#1072;%20&#1089;%20&#1080;&#1085;&#1092;&#1077;&#1082;&#1094;&#1080;&#1077;&#1081;.%20&#1048;&#1084;&#1084;&#1091;&#1085;&#1080;&#1090;&#1077;&#1090;/&#1041;&#1086;&#1088;&#1100;&#1073;&#1072;%20&#1086;&#1088;&#1075;&#1072;&#1085;&#1080;&#1079;&#1084;&#1072;%20&#1089;%20&#1080;&#1085;&#1092;&#1077;&#1082;&#1094;&#1080;&#1077;&#1081;.%20&#1048;&#1084;&#1084;&#1091;&#1085;&#1080;&#1090;&#1077;&#1090;.docx" TargetMode="External"/></Relationships>
</file>

<file path=ppt/diagrams/_rels/drawing5.xml.rels><?xml version="1.0" encoding="UTF-8" standalone="yes"?>
<Relationships xmlns="http://schemas.openxmlformats.org/package/2006/relationships"><Relationship Id="rId8" Type="http://schemas.openxmlformats.org/officeDocument/2006/relationships/hyperlink" Target="&#1059;&#1088;&#1086;&#1082;%201.&#1042;&#1085;&#1091;&#1090;&#1088;&#1077;&#1085;&#1085;&#1103;&#1103;%20&#1089;&#1088;&#1077;&#1076;&#1072;%20&#1086;&#1088;&#1075;&#1072;&#1085;&#1080;&#1079;&#1084;&#1072;.%20&#1047;&#1085;&#1072;&#1095;&#1077;&#1085;&#1080;&#1077;%20&#1080;%20&#1089;&#1086;&#1089;&#1090;&#1072;&#1074;%20&#1082;&#1088;&#1086;&#1074;&#1080;/&#1058;&#1077;&#1084;&#1072;%20&#1091;&#1088;&#1086;&#1082;&#1072;.docx" TargetMode="External"/><Relationship Id="rId3" Type="http://schemas.openxmlformats.org/officeDocument/2006/relationships/hyperlink" Target="&#1059;&#1088;&#1086;&#1082;%206.%20&#1057;&#1090;&#1088;&#1086;&#1077;&#1085;&#1080;&#1077;%20&#1080;%20&#1088;&#1072;&#1073;&#1086;&#1090;&#1072;%20&#1089;&#1077;&#1088;&#1076;&#1094;&#1072;/&#1058;&#1077;&#1084;&#1072;%20&#1091;&#1088;&#1086;&#1082;&#1072;.&#1057;&#1090;&#1088;&#1086;&#1077;&#1085;&#1080;&#1077;%20&#1080;%20&#1088;&#1072;&#1073;&#1086;&#1090;&#1072;%20&#1089;&#1077;&#1088;&#1076;&#1094;&#1072;.%20&#1040;&#1074;&#1090;&#1086;&#1084;&#1072;&#1090;&#1080;&#1079;&#1084;%20&#1089;&#1077;&#1088;&#1076;&#1094;&#1072;..docx" TargetMode="External"/><Relationship Id="rId7" Type="http://schemas.openxmlformats.org/officeDocument/2006/relationships/hyperlink" Target="&#1059;&#1088;&#1086;&#1082;%20&#8470;%2010%20&#1050;&#1086;&#1085;&#1088;&#1086;&#1083;&#1100;&#1085;&#1086;-%20&#1086;&#1073;&#1086;&#1073;&#1097;&#1072;&#1102;&#1097;&#1080;&#1081;/&#1082;&#1086;&#1085;&#1090;&#1088;&#1086;&#1083;&#1100;&#1085;&#1086;%20&#1086;&#1073;&#1086;&#1073;&#1097;&#1072;&#1102;&#1097;&#1080;&#1081;%20&#1091;&#1088;&#1086;&#1082;.pptx" TargetMode="External"/><Relationship Id="rId2" Type="http://schemas.openxmlformats.org/officeDocument/2006/relationships/hyperlink" Target="&#1091;&#1088;&#1086;&#1082;%205.%20&#1050;&#1088;&#1091;&#1075;&#1080;%20&#1082;&#1088;&#1086;&#1074;&#1086;&#1086;&#1073;&#1088;&#1072;&#1097;&#1077;&#1085;&#1080;&#1103;/&#1058;&#1077;&#1084;&#1072;%20&#1091;&#1088;&#1086;&#1082;&#1072;%20&#1082;&#1088;&#1091;&#1075;&#1080;%20&#1082;&#1088;&#1086;&#1074;&#1086;&#1086;&#1073;&#1088;&#1072;&#1097;&#1077;&#1085;&#1080;&#1103;.docx" TargetMode="External"/><Relationship Id="rId1" Type="http://schemas.openxmlformats.org/officeDocument/2006/relationships/hyperlink" Target="&#1059;&#1088;&#1086;&#1082;%203.&#1048;&#1084;&#1084;&#1091;&#1085;&#1086;&#1083;&#1086;&#1075;&#1080;&#1103;%20&#1085;&#1072;%20&#1089;&#1083;&#1091;&#1078;&#1073;&#1077;%20&#1079;&#1076;&#1086;&#1088;&#1086;&#1074;&#1100;&#1103;/&#1048;&#1084;&#1084;&#1091;&#1085;&#1086;&#1083;&#1086;&#1075;&#1080;&#1103;%20&#1085;&#1072;%20&#1089;&#1083;&#1091;&#1078;&#1073;&#1077;%20&#1079;&#1076;&#1086;&#1088;&#1086;&#1074;&#1100;&#1103;.&#1059;&#1088;&#1086;&#1082;%20&#8470;3..docx" TargetMode="External"/><Relationship Id="rId6" Type="http://schemas.openxmlformats.org/officeDocument/2006/relationships/hyperlink" Target="&#1091;&#1088;&#1086;&#1082;%208%20&#1043;&#1080;&#1075;&#1080;&#1077;&#1085;&#1072;%20&#1089;&#1077;&#1088;&#1076;&#1077;&#1095;&#1085;&#1086;-&#1089;&#1086;&#1089;&#1091;&#1076;&#1080;&#1089;&#1090;&#1086;&#1081;%20&#1089;&#1080;&#1089;&#1090;&#1077;&#1084;&#1099;/&#1055;&#1088;&#1086;&#1077;&#1082;&#1090;%20&#1091;&#1088;&#1086;&#1082;&#1072;%20%20&#1052;&#1086;&#1077;%20&#1079;&#1076;&#1086;&#1088;&#1086;&#1074;&#1100;&#1077;.docx" TargetMode="External"/><Relationship Id="rId11" Type="http://schemas.openxmlformats.org/officeDocument/2006/relationships/hyperlink" Target="&#1059;&#1088;&#1086;&#1082;%209.&#1055;&#1077;&#1088;&#1074;&#1072;&#1103;%20&#1087;&#1086;&#1084;&#1086;&#1097;&#1100;%20&#1087;&#1088;&#1080;%20&#1082;&#1088;&#1086;&#1074;&#1086;&#1090;&#1077;&#1095;&#1077;&#1085;&#1080;&#1103;&#1093;/&#1090;&#1077;&#1084;&#1072;%20&#1091;&#1088;&#1086;&#1082;&#1072;.docx" TargetMode="External"/><Relationship Id="rId5" Type="http://schemas.openxmlformats.org/officeDocument/2006/relationships/hyperlink" Target="&#1059;&#1088;&#1086;&#1082;%204%20&#1090;&#1088;&#1072;&#1085;&#1089;&#1087;&#1086;&#1088;&#1090;&#1085;&#1099;&#1077;%20&#1089;&#1080;&#1089;&#1090;&#1077;&#1084;&#1099;%20&#1086;&#1088;&#1075;&#1072;&#1085;&#1080;&#1079;&#1084;&#1072;/&#1058;&#1088;&#1072;&#1085;&#1089;&#1087;&#1086;&#1088;&#1090;&#1085;&#1099;&#1077;%20&#1089;&#1080;&#1089;&#1090;&#1077;&#1084;&#1099;%20&#1086;&#1088;&#1075;&#1072;&#1085;&#1080;&#1079;&#1084;&#1072;%20&#1091;&#1088;&#1086;&#1082;%20&#8470;4.docx" TargetMode="External"/><Relationship Id="rId10" Type="http://schemas.openxmlformats.org/officeDocument/2006/relationships/hyperlink" Target="&#1059;&#1088;&#1086;&#1082;%207%20&#1044;&#1074;&#1080;&#1078;&#1077;&#1085;&#1080;&#1077;%20&#1082;&#1088;&#1086;&#1074;&#1080;%20&#1087;&#1086;%20&#1089;&#1086;&#1089;&#1091;&#1076;&#1072;&#1084;/&#1058;&#1077;&#1084;&#1072;%20&#1091;&#1088;&#1086;&#1082;&#1072;.&#1044;&#1074;&#1080;&#1078;&#1077;&#1085;&#1080;&#1077;%20&#1082;&#1088;&#1086;&#1074;&#1080;%20&#1087;&#1086;%20&#1089;&#1086;&#1089;&#1091;&#1076;&#1072;&#1084;.&#1056;&#1077;&#1075;&#1091;&#1083;&#1103;&#1094;&#1080;&#1103;%20&#1082;&#1088;&#1086;&#1074;&#1086;&#1089;&#1085;&#1072;&#1073;&#1078;&#1077;&#1085;&#1080;&#1103;..docx" TargetMode="External"/><Relationship Id="rId4" Type="http://schemas.openxmlformats.org/officeDocument/2006/relationships/hyperlink" Target="&#1059;&#1088;&#1086;&#1082;%20&#8470;%2010%20&#1050;&#1086;&#1085;&#1088;&#1086;&#1083;&#1100;&#1085;&#1086;-%20&#1086;&#1073;&#1086;&#1073;&#1097;&#1072;&#1102;&#1097;&#1080;&#1081;/&#1050;&#1086;&#1085;&#1090;&#1088;&#1086;&#1083;&#1100;&#1085;&#1086;-&#1086;&#1073;&#1086;&#1073;&#1097;&#1072;&#1102;&#1097;&#1080;&#1081;%20&#1091;&#1088;&#1086;&#1082;%20&#1087;&#1086;%20&#1090;&#1077;&#1084;&#1077;..docx" TargetMode="External"/><Relationship Id="rId9" Type="http://schemas.openxmlformats.org/officeDocument/2006/relationships/hyperlink" Target="&#1059;&#1088;&#1086;&#1082;%202.%20&#1041;&#1086;&#1088;&#1100;&#1073;&#1072;%20&#1086;&#1088;&#1075;&#1072;&#1085;&#1080;&#1079;&#1084;&#1072;%20&#1089;%20&#1080;&#1085;&#1092;&#1077;&#1082;&#1094;&#1080;&#1077;&#1081;.%20&#1048;&#1084;&#1084;&#1091;&#1085;&#1080;&#1090;&#1077;&#1090;/&#1041;&#1086;&#1088;&#1100;&#1073;&#1072;%20&#1086;&#1088;&#1075;&#1072;&#1085;&#1080;&#1079;&#1084;&#1072;%20&#1089;%20&#1080;&#1085;&#1092;&#1077;&#1082;&#1094;&#1080;&#1077;&#1081;.%20&#1048;&#1084;&#1084;&#1091;&#1085;&#1080;&#1090;&#1077;&#1090;.docx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D958A75-C092-4FEB-AF39-A29C319D73CC}" type="doc">
      <dgm:prSet loTypeId="urn:microsoft.com/office/officeart/2005/8/layout/vList5" loCatId="list" qsTypeId="urn:microsoft.com/office/officeart/2005/8/quickstyle/simple3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E44F1388-4809-45E6-925E-742F5354FCE3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000" b="1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Фундаментальные знания из конкретной предметной области</a:t>
          </a:r>
        </a:p>
        <a:p>
          <a:pPr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0" dirty="0"/>
        </a:p>
      </dgm:t>
    </dgm:pt>
    <dgm:pt modelId="{BAF4DFD8-59E6-453F-8186-9CAE068CCC33}" type="parTrans" cxnId="{D93B576D-98B6-4D56-A985-75A712559FA9}">
      <dgm:prSet/>
      <dgm:spPr/>
      <dgm:t>
        <a:bodyPr/>
        <a:lstStyle/>
        <a:p>
          <a:endParaRPr lang="ru-RU" sz="2000" b="0"/>
        </a:p>
      </dgm:t>
    </dgm:pt>
    <dgm:pt modelId="{FAB71FB6-1BC9-4B64-A64D-5E7BB904F8BA}" type="sibTrans" cxnId="{D93B576D-98B6-4D56-A985-75A712559FA9}">
      <dgm:prSet/>
      <dgm:spPr/>
      <dgm:t>
        <a:bodyPr/>
        <a:lstStyle/>
        <a:p>
          <a:endParaRPr lang="ru-RU" sz="2000" b="0"/>
        </a:p>
      </dgm:t>
    </dgm:pt>
    <dgm:pt modelId="{7A446FAF-1C0E-4BE6-A291-D32A6FA88B30}">
      <dgm:prSet phldrT="[Текст]" custT="1"/>
      <dgm:spPr/>
      <dgm:t>
        <a:bodyPr/>
        <a:lstStyle/>
        <a:p>
          <a:pPr algn="just"/>
          <a:r>
            <a:rPr lang="ru-RU" sz="1800" b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«Живой организм» (6 </a:t>
          </a:r>
          <a:r>
            <a:rPr lang="ru-RU" sz="1800" b="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кл</a:t>
          </a:r>
          <a:r>
            <a:rPr lang="ru-RU" sz="1800" b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.), «Многообразие живых организмов» (7 </a:t>
          </a:r>
          <a:r>
            <a:rPr lang="ru-RU" sz="1800" b="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кл</a:t>
          </a:r>
          <a:r>
            <a:rPr lang="ru-RU" sz="1800" b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.) – основа для познания «Человек и его здоровье» (8 </a:t>
          </a:r>
          <a:r>
            <a:rPr lang="ru-RU" sz="1800" b="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кл</a:t>
          </a:r>
          <a:r>
            <a:rPr lang="ru-RU" sz="1800" b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.)</a:t>
          </a:r>
          <a:endParaRPr lang="ru-RU" sz="1800" b="0" dirty="0"/>
        </a:p>
      </dgm:t>
    </dgm:pt>
    <dgm:pt modelId="{B298AA94-3D4E-4BF9-B70C-95E54B7DF8DE}" type="parTrans" cxnId="{69DEFBB6-6FA6-4D6B-8DA0-BA4C6D441AE9}">
      <dgm:prSet/>
      <dgm:spPr/>
      <dgm:t>
        <a:bodyPr/>
        <a:lstStyle/>
        <a:p>
          <a:endParaRPr lang="ru-RU" sz="2000" b="0"/>
        </a:p>
      </dgm:t>
    </dgm:pt>
    <dgm:pt modelId="{9C7B1D30-A8E9-4C9C-98FA-229FAF96DFE8}" type="sibTrans" cxnId="{69DEFBB6-6FA6-4D6B-8DA0-BA4C6D441AE9}">
      <dgm:prSet/>
      <dgm:spPr/>
      <dgm:t>
        <a:bodyPr/>
        <a:lstStyle/>
        <a:p>
          <a:endParaRPr lang="ru-RU" sz="2000" b="0"/>
        </a:p>
      </dgm:t>
    </dgm:pt>
    <dgm:pt modelId="{D89EAB2F-5F67-4C83-A8AD-8F064723641E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000" b="1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Знания профильного характера</a:t>
          </a:r>
        </a:p>
        <a:p>
          <a:pPr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1" dirty="0"/>
        </a:p>
      </dgm:t>
    </dgm:pt>
    <dgm:pt modelId="{C9065B67-D183-46A1-A27F-69BC76B1D904}" type="parTrans" cxnId="{9B2B3EDA-C016-4FB1-BC93-5E2F814AF96C}">
      <dgm:prSet/>
      <dgm:spPr/>
      <dgm:t>
        <a:bodyPr/>
        <a:lstStyle/>
        <a:p>
          <a:endParaRPr lang="ru-RU" sz="2000" b="0"/>
        </a:p>
      </dgm:t>
    </dgm:pt>
    <dgm:pt modelId="{FC3AE669-9965-4AFE-9FD0-81F5A011135B}" type="sibTrans" cxnId="{9B2B3EDA-C016-4FB1-BC93-5E2F814AF96C}">
      <dgm:prSet/>
      <dgm:spPr/>
      <dgm:t>
        <a:bodyPr/>
        <a:lstStyle/>
        <a:p>
          <a:endParaRPr lang="ru-RU" sz="2000" b="0"/>
        </a:p>
      </dgm:t>
    </dgm:pt>
    <dgm:pt modelId="{55495DB6-C4AC-4AC0-8BCD-DEC3649C1B1C}">
      <dgm:prSet phldrT="[Текст]" custT="1"/>
      <dgm:spPr/>
      <dgm:t>
        <a:bodyPr/>
        <a:lstStyle/>
        <a:p>
          <a:pPr algn="just"/>
          <a:r>
            <a:rPr lang="ru-RU" sz="1800" b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Направленность на медицинские специальности: медсестра, фельдшер; врач: травматолог, хирург, массажи</a:t>
          </a:r>
          <a:endParaRPr lang="ru-RU" sz="1800" b="0" dirty="0"/>
        </a:p>
      </dgm:t>
    </dgm:pt>
    <dgm:pt modelId="{906CF681-4192-4238-974A-F28F75A33B10}" type="parTrans" cxnId="{9A9C2BBF-EBFD-4514-9050-1AAE8B92E385}">
      <dgm:prSet/>
      <dgm:spPr/>
      <dgm:t>
        <a:bodyPr/>
        <a:lstStyle/>
        <a:p>
          <a:endParaRPr lang="ru-RU" sz="2000" b="0"/>
        </a:p>
      </dgm:t>
    </dgm:pt>
    <dgm:pt modelId="{878262A3-2CA6-48FA-B044-CA42F3D9C6F5}" type="sibTrans" cxnId="{9A9C2BBF-EBFD-4514-9050-1AAE8B92E385}">
      <dgm:prSet/>
      <dgm:spPr/>
      <dgm:t>
        <a:bodyPr/>
        <a:lstStyle/>
        <a:p>
          <a:endParaRPr lang="ru-RU" sz="2000" b="0"/>
        </a:p>
      </dgm:t>
    </dgm:pt>
    <dgm:pt modelId="{1CDA0F56-88BD-4A4C-9DCB-F20AB956F42B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sz="2000" b="1" dirty="0" smtClean="0">
            <a:solidFill>
              <a:schemeClr val="accent2">
                <a:lumMod val="75000"/>
              </a:schemeClr>
            </a:solidFill>
            <a:latin typeface="Times New Roman" pitchFamily="18" charset="0"/>
            <a:cs typeface="Times New Roman" pitchFamily="18" charset="0"/>
          </a:endParaRPr>
        </a:p>
        <a:p>
          <a:pPr marL="0" marR="0" indent="0" defTabSz="66675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ru-RU" sz="2000" b="1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Знания из определенной научной области</a:t>
          </a:r>
        </a:p>
        <a:p>
          <a:pPr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1" dirty="0"/>
        </a:p>
      </dgm:t>
    </dgm:pt>
    <dgm:pt modelId="{CA2F6399-0291-4F1A-8D12-DFD381360EFA}" type="parTrans" cxnId="{A329FC86-B4C7-4E42-BE96-32B5DE363F0E}">
      <dgm:prSet/>
      <dgm:spPr/>
      <dgm:t>
        <a:bodyPr/>
        <a:lstStyle/>
        <a:p>
          <a:endParaRPr lang="ru-RU" sz="2000" b="0"/>
        </a:p>
      </dgm:t>
    </dgm:pt>
    <dgm:pt modelId="{239D2B93-C5E8-46B2-BBC3-3C906B87B15E}" type="sibTrans" cxnId="{A329FC86-B4C7-4E42-BE96-32B5DE363F0E}">
      <dgm:prSet/>
      <dgm:spPr/>
      <dgm:t>
        <a:bodyPr/>
        <a:lstStyle/>
        <a:p>
          <a:endParaRPr lang="ru-RU" sz="2000" b="0"/>
        </a:p>
      </dgm:t>
    </dgm:pt>
    <dgm:pt modelId="{6EBD0CAC-E6EE-4DCC-BC32-E0147097386A}">
      <dgm:prSet phldrT="[Текст]" custT="1"/>
      <dgm:spPr/>
      <dgm:t>
        <a:bodyPr/>
        <a:lstStyle/>
        <a:p>
          <a:pPr algn="just"/>
          <a:r>
            <a:rPr lang="ru-RU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Анатомия, физиология, гигиена, психология – основа познания человека и его здоровья</a:t>
          </a:r>
          <a:endParaRPr lang="ru-RU" sz="1800" b="0" dirty="0"/>
        </a:p>
      </dgm:t>
    </dgm:pt>
    <dgm:pt modelId="{F6992C67-859B-4011-B95E-DD2839BBB53F}" type="parTrans" cxnId="{141FFB61-E407-4882-975C-29B5F24AEE7A}">
      <dgm:prSet/>
      <dgm:spPr/>
      <dgm:t>
        <a:bodyPr/>
        <a:lstStyle/>
        <a:p>
          <a:endParaRPr lang="ru-RU" sz="2000" b="0"/>
        </a:p>
      </dgm:t>
    </dgm:pt>
    <dgm:pt modelId="{97A00C88-48D3-4251-AAAB-3A476E96F1D2}" type="sibTrans" cxnId="{141FFB61-E407-4882-975C-29B5F24AEE7A}">
      <dgm:prSet/>
      <dgm:spPr/>
      <dgm:t>
        <a:bodyPr/>
        <a:lstStyle/>
        <a:p>
          <a:endParaRPr lang="ru-RU" sz="2000" b="0"/>
        </a:p>
      </dgm:t>
    </dgm:pt>
    <dgm:pt modelId="{7AFBE54F-21DF-41D8-8BC0-A8887BA35C4D}">
      <dgm:prSet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000" b="1" i="0" dirty="0" smtClean="0">
              <a:latin typeface="Times New Roman" pitchFamily="18" charset="0"/>
              <a:cs typeface="Times New Roman" pitchFamily="18" charset="0"/>
            </a:rPr>
            <a:t>Общенаучные знания</a:t>
          </a:r>
        </a:p>
        <a:p>
          <a:pPr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0" dirty="0"/>
        </a:p>
      </dgm:t>
    </dgm:pt>
    <dgm:pt modelId="{B3A24F38-8CAC-4C5B-9649-B12C04BA9DE0}" type="parTrans" cxnId="{AFB83B14-CD89-4F7F-A028-D22F7B25257B}">
      <dgm:prSet/>
      <dgm:spPr/>
      <dgm:t>
        <a:bodyPr/>
        <a:lstStyle/>
        <a:p>
          <a:endParaRPr lang="ru-RU" sz="2000" b="0"/>
        </a:p>
      </dgm:t>
    </dgm:pt>
    <dgm:pt modelId="{78508205-9970-47D4-AFC8-9730C640302C}" type="sibTrans" cxnId="{AFB83B14-CD89-4F7F-A028-D22F7B25257B}">
      <dgm:prSet/>
      <dgm:spPr/>
      <dgm:t>
        <a:bodyPr/>
        <a:lstStyle/>
        <a:p>
          <a:endParaRPr lang="ru-RU" sz="2000" b="0"/>
        </a:p>
      </dgm:t>
    </dgm:pt>
    <dgm:pt modelId="{DCA52844-4DC9-48FC-9B33-3D7068A540E8}">
      <dgm:prSet custT="1"/>
      <dgm:spPr/>
      <dgm:t>
        <a:bodyPr/>
        <a:lstStyle/>
        <a:p>
          <a:pPr algn="just"/>
          <a:r>
            <a:rPr lang="ru-RU" sz="1800" b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Человек как часть природы; сходства и различия с животными; единство живой природы</a:t>
          </a:r>
          <a:endParaRPr lang="ru-RU" sz="1800" b="0" dirty="0"/>
        </a:p>
      </dgm:t>
    </dgm:pt>
    <dgm:pt modelId="{74736704-ABAE-4DED-B99B-B9F76E32CF26}" type="parTrans" cxnId="{46A785DF-79BD-4C96-8F08-B07044538EFE}">
      <dgm:prSet/>
      <dgm:spPr/>
      <dgm:t>
        <a:bodyPr/>
        <a:lstStyle/>
        <a:p>
          <a:endParaRPr lang="ru-RU" sz="2000" b="0"/>
        </a:p>
      </dgm:t>
    </dgm:pt>
    <dgm:pt modelId="{C8B47A07-CCA0-4D07-8B3A-D5B30C91FD4A}" type="sibTrans" cxnId="{46A785DF-79BD-4C96-8F08-B07044538EFE}">
      <dgm:prSet/>
      <dgm:spPr/>
      <dgm:t>
        <a:bodyPr/>
        <a:lstStyle/>
        <a:p>
          <a:endParaRPr lang="ru-RU" sz="2000" b="0"/>
        </a:p>
      </dgm:t>
    </dgm:pt>
    <dgm:pt modelId="{ED661CB0-56C1-4A30-9BBC-2BFCFF59C99C}" type="pres">
      <dgm:prSet presAssocID="{3D958A75-C092-4FEB-AF39-A29C319D73CC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29B5650-F272-476C-A06A-92E784E8E764}" type="pres">
      <dgm:prSet presAssocID="{7AFBE54F-21DF-41D8-8BC0-A8887BA35C4D}" presName="linNode" presStyleCnt="0"/>
      <dgm:spPr/>
    </dgm:pt>
    <dgm:pt modelId="{B9427AF6-E21C-485C-827E-6A169E753FDA}" type="pres">
      <dgm:prSet presAssocID="{7AFBE54F-21DF-41D8-8BC0-A8887BA35C4D}" presName="parentText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00375E4-A47E-4A52-98DF-1A109597AB2D}" type="pres">
      <dgm:prSet presAssocID="{7AFBE54F-21DF-41D8-8BC0-A8887BA35C4D}" presName="descendantText" presStyleLbl="align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78BF18B-0847-4D4B-8E90-5A11F2D7D428}" type="pres">
      <dgm:prSet presAssocID="{78508205-9970-47D4-AFC8-9730C640302C}" presName="sp" presStyleCnt="0"/>
      <dgm:spPr/>
    </dgm:pt>
    <dgm:pt modelId="{6530E969-07B8-4D07-ACDA-8C817F8FD900}" type="pres">
      <dgm:prSet presAssocID="{E44F1388-4809-45E6-925E-742F5354FCE3}" presName="linNode" presStyleCnt="0"/>
      <dgm:spPr/>
    </dgm:pt>
    <dgm:pt modelId="{BEBFD9E8-F0E6-4589-903C-5A80C494EC9F}" type="pres">
      <dgm:prSet presAssocID="{E44F1388-4809-45E6-925E-742F5354FCE3}" presName="parentText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4D8B8EB-0071-4241-AA2E-CC2F62C5018D}" type="pres">
      <dgm:prSet presAssocID="{E44F1388-4809-45E6-925E-742F5354FCE3}" presName="descendantText" presStyleLbl="align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578307F-5D05-4083-BB7A-E034E560ED4A}" type="pres">
      <dgm:prSet presAssocID="{FAB71FB6-1BC9-4B64-A64D-5E7BB904F8BA}" presName="sp" presStyleCnt="0"/>
      <dgm:spPr/>
    </dgm:pt>
    <dgm:pt modelId="{FA62231E-0246-4734-9CD4-836EBA3BFC30}" type="pres">
      <dgm:prSet presAssocID="{D89EAB2F-5F67-4C83-A8AD-8F064723641E}" presName="linNode" presStyleCnt="0"/>
      <dgm:spPr/>
    </dgm:pt>
    <dgm:pt modelId="{F9921001-AF1F-4FAF-BBBF-CB55941E6C58}" type="pres">
      <dgm:prSet presAssocID="{D89EAB2F-5F67-4C83-A8AD-8F064723641E}" presName="parentText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AE7D8C2-9042-4E6D-8983-895C49E9B6BA}" type="pres">
      <dgm:prSet presAssocID="{D89EAB2F-5F67-4C83-A8AD-8F064723641E}" presName="descendantText" presStyleLbl="align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F8C647-86A5-4CFC-A7A8-0156EB3F4047}" type="pres">
      <dgm:prSet presAssocID="{FC3AE669-9965-4AFE-9FD0-81F5A011135B}" presName="sp" presStyleCnt="0"/>
      <dgm:spPr/>
    </dgm:pt>
    <dgm:pt modelId="{5FA4F42A-A58E-4AC2-B1D7-98C7917928EF}" type="pres">
      <dgm:prSet presAssocID="{1CDA0F56-88BD-4A4C-9DCB-F20AB956F42B}" presName="linNode" presStyleCnt="0"/>
      <dgm:spPr/>
    </dgm:pt>
    <dgm:pt modelId="{A1CB7509-FF3C-40EF-B337-F1FCFBABAD15}" type="pres">
      <dgm:prSet presAssocID="{1CDA0F56-88BD-4A4C-9DCB-F20AB956F42B}" presName="parentText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0F96B2-EF11-490E-B31D-16DFD3587FAD}" type="pres">
      <dgm:prSet presAssocID="{1CDA0F56-88BD-4A4C-9DCB-F20AB956F42B}" presName="descendantText" presStyleLbl="align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9304913-AAB9-4ADF-B518-319C61BCC646}" type="presOf" srcId="{7A446FAF-1C0E-4BE6-A291-D32A6FA88B30}" destId="{74D8B8EB-0071-4241-AA2E-CC2F62C5018D}" srcOrd="0" destOrd="0" presId="urn:microsoft.com/office/officeart/2005/8/layout/vList5"/>
    <dgm:cxn modelId="{C9329F33-647E-4D07-BB2F-C62C674F8537}" type="presOf" srcId="{D89EAB2F-5F67-4C83-A8AD-8F064723641E}" destId="{F9921001-AF1F-4FAF-BBBF-CB55941E6C58}" srcOrd="0" destOrd="0" presId="urn:microsoft.com/office/officeart/2005/8/layout/vList5"/>
    <dgm:cxn modelId="{553363F7-333D-4D83-8C3D-421344EE7BE1}" type="presOf" srcId="{6EBD0CAC-E6EE-4DCC-BC32-E0147097386A}" destId="{870F96B2-EF11-490E-B31D-16DFD3587FAD}" srcOrd="0" destOrd="0" presId="urn:microsoft.com/office/officeart/2005/8/layout/vList5"/>
    <dgm:cxn modelId="{FE7C3DA1-D121-48B7-B3C7-DCD580E87CD8}" type="presOf" srcId="{DCA52844-4DC9-48FC-9B33-3D7068A540E8}" destId="{B00375E4-A47E-4A52-98DF-1A109597AB2D}" srcOrd="0" destOrd="0" presId="urn:microsoft.com/office/officeart/2005/8/layout/vList5"/>
    <dgm:cxn modelId="{AFB83B14-CD89-4F7F-A028-D22F7B25257B}" srcId="{3D958A75-C092-4FEB-AF39-A29C319D73CC}" destId="{7AFBE54F-21DF-41D8-8BC0-A8887BA35C4D}" srcOrd="0" destOrd="0" parTransId="{B3A24F38-8CAC-4C5B-9649-B12C04BA9DE0}" sibTransId="{78508205-9970-47D4-AFC8-9730C640302C}"/>
    <dgm:cxn modelId="{9A9C2BBF-EBFD-4514-9050-1AAE8B92E385}" srcId="{D89EAB2F-5F67-4C83-A8AD-8F064723641E}" destId="{55495DB6-C4AC-4AC0-8BCD-DEC3649C1B1C}" srcOrd="0" destOrd="0" parTransId="{906CF681-4192-4238-974A-F28F75A33B10}" sibTransId="{878262A3-2CA6-48FA-B044-CA42F3D9C6F5}"/>
    <dgm:cxn modelId="{1FCB05BF-117D-48FB-AD11-E2CCD0CE6BBC}" type="presOf" srcId="{E44F1388-4809-45E6-925E-742F5354FCE3}" destId="{BEBFD9E8-F0E6-4589-903C-5A80C494EC9F}" srcOrd="0" destOrd="0" presId="urn:microsoft.com/office/officeart/2005/8/layout/vList5"/>
    <dgm:cxn modelId="{9B2B3EDA-C016-4FB1-BC93-5E2F814AF96C}" srcId="{3D958A75-C092-4FEB-AF39-A29C319D73CC}" destId="{D89EAB2F-5F67-4C83-A8AD-8F064723641E}" srcOrd="2" destOrd="0" parTransId="{C9065B67-D183-46A1-A27F-69BC76B1D904}" sibTransId="{FC3AE669-9965-4AFE-9FD0-81F5A011135B}"/>
    <dgm:cxn modelId="{46A785DF-79BD-4C96-8F08-B07044538EFE}" srcId="{7AFBE54F-21DF-41D8-8BC0-A8887BA35C4D}" destId="{DCA52844-4DC9-48FC-9B33-3D7068A540E8}" srcOrd="0" destOrd="0" parTransId="{74736704-ABAE-4DED-B99B-B9F76E32CF26}" sibTransId="{C8B47A07-CCA0-4D07-8B3A-D5B30C91FD4A}"/>
    <dgm:cxn modelId="{D93B576D-98B6-4D56-A985-75A712559FA9}" srcId="{3D958A75-C092-4FEB-AF39-A29C319D73CC}" destId="{E44F1388-4809-45E6-925E-742F5354FCE3}" srcOrd="1" destOrd="0" parTransId="{BAF4DFD8-59E6-453F-8186-9CAE068CCC33}" sibTransId="{FAB71FB6-1BC9-4B64-A64D-5E7BB904F8BA}"/>
    <dgm:cxn modelId="{69DEFBB6-6FA6-4D6B-8DA0-BA4C6D441AE9}" srcId="{E44F1388-4809-45E6-925E-742F5354FCE3}" destId="{7A446FAF-1C0E-4BE6-A291-D32A6FA88B30}" srcOrd="0" destOrd="0" parTransId="{B298AA94-3D4E-4BF9-B70C-95E54B7DF8DE}" sibTransId="{9C7B1D30-A8E9-4C9C-98FA-229FAF96DFE8}"/>
    <dgm:cxn modelId="{F042D88D-82BD-4A01-B4A3-DD96B1558A04}" type="presOf" srcId="{3D958A75-C092-4FEB-AF39-A29C319D73CC}" destId="{ED661CB0-56C1-4A30-9BBC-2BFCFF59C99C}" srcOrd="0" destOrd="0" presId="urn:microsoft.com/office/officeart/2005/8/layout/vList5"/>
    <dgm:cxn modelId="{141FFB61-E407-4882-975C-29B5F24AEE7A}" srcId="{1CDA0F56-88BD-4A4C-9DCB-F20AB956F42B}" destId="{6EBD0CAC-E6EE-4DCC-BC32-E0147097386A}" srcOrd="0" destOrd="0" parTransId="{F6992C67-859B-4011-B95E-DD2839BBB53F}" sibTransId="{97A00C88-48D3-4251-AAAB-3A476E96F1D2}"/>
    <dgm:cxn modelId="{86FDC28C-8357-411C-8CE5-A424FB6FB3B6}" type="presOf" srcId="{1CDA0F56-88BD-4A4C-9DCB-F20AB956F42B}" destId="{A1CB7509-FF3C-40EF-B337-F1FCFBABAD15}" srcOrd="0" destOrd="0" presId="urn:microsoft.com/office/officeart/2005/8/layout/vList5"/>
    <dgm:cxn modelId="{A329FC86-B4C7-4E42-BE96-32B5DE363F0E}" srcId="{3D958A75-C092-4FEB-AF39-A29C319D73CC}" destId="{1CDA0F56-88BD-4A4C-9DCB-F20AB956F42B}" srcOrd="3" destOrd="0" parTransId="{CA2F6399-0291-4F1A-8D12-DFD381360EFA}" sibTransId="{239D2B93-C5E8-46B2-BBC3-3C906B87B15E}"/>
    <dgm:cxn modelId="{C8DCBF6D-0A93-4FE5-BC56-F76B5BAC57E1}" type="presOf" srcId="{7AFBE54F-21DF-41D8-8BC0-A8887BA35C4D}" destId="{B9427AF6-E21C-485C-827E-6A169E753FDA}" srcOrd="0" destOrd="0" presId="urn:microsoft.com/office/officeart/2005/8/layout/vList5"/>
    <dgm:cxn modelId="{4AFA9568-3C91-4960-9DA3-1F2A3D134E1A}" type="presOf" srcId="{55495DB6-C4AC-4AC0-8BCD-DEC3649C1B1C}" destId="{4AE7D8C2-9042-4E6D-8983-895C49E9B6BA}" srcOrd="0" destOrd="0" presId="urn:microsoft.com/office/officeart/2005/8/layout/vList5"/>
    <dgm:cxn modelId="{BC0E23B6-A8B0-4712-889A-80E890F6D375}" type="presParOf" srcId="{ED661CB0-56C1-4A30-9BBC-2BFCFF59C99C}" destId="{229B5650-F272-476C-A06A-92E784E8E764}" srcOrd="0" destOrd="0" presId="urn:microsoft.com/office/officeart/2005/8/layout/vList5"/>
    <dgm:cxn modelId="{37E56DC0-4985-44CA-B1FC-E9934C01AF60}" type="presParOf" srcId="{229B5650-F272-476C-A06A-92E784E8E764}" destId="{B9427AF6-E21C-485C-827E-6A169E753FDA}" srcOrd="0" destOrd="0" presId="urn:microsoft.com/office/officeart/2005/8/layout/vList5"/>
    <dgm:cxn modelId="{49AEAB30-E575-449D-9AE1-CA330E82ACCB}" type="presParOf" srcId="{229B5650-F272-476C-A06A-92E784E8E764}" destId="{B00375E4-A47E-4A52-98DF-1A109597AB2D}" srcOrd="1" destOrd="0" presId="urn:microsoft.com/office/officeart/2005/8/layout/vList5"/>
    <dgm:cxn modelId="{80F2962A-0C7A-4351-81D1-00B00691DCB8}" type="presParOf" srcId="{ED661CB0-56C1-4A30-9BBC-2BFCFF59C99C}" destId="{B78BF18B-0847-4D4B-8E90-5A11F2D7D428}" srcOrd="1" destOrd="0" presId="urn:microsoft.com/office/officeart/2005/8/layout/vList5"/>
    <dgm:cxn modelId="{C61EB2A8-F4B0-4F58-A9A5-2B19D3CB2702}" type="presParOf" srcId="{ED661CB0-56C1-4A30-9BBC-2BFCFF59C99C}" destId="{6530E969-07B8-4D07-ACDA-8C817F8FD900}" srcOrd="2" destOrd="0" presId="urn:microsoft.com/office/officeart/2005/8/layout/vList5"/>
    <dgm:cxn modelId="{1BA0ECE4-45D7-4492-958F-8DF123B09076}" type="presParOf" srcId="{6530E969-07B8-4D07-ACDA-8C817F8FD900}" destId="{BEBFD9E8-F0E6-4589-903C-5A80C494EC9F}" srcOrd="0" destOrd="0" presId="urn:microsoft.com/office/officeart/2005/8/layout/vList5"/>
    <dgm:cxn modelId="{85BFDE75-3205-48C6-A8E6-064A6A005BC4}" type="presParOf" srcId="{6530E969-07B8-4D07-ACDA-8C817F8FD900}" destId="{74D8B8EB-0071-4241-AA2E-CC2F62C5018D}" srcOrd="1" destOrd="0" presId="urn:microsoft.com/office/officeart/2005/8/layout/vList5"/>
    <dgm:cxn modelId="{2E92CA40-2421-4058-8DF3-00F967D47EB2}" type="presParOf" srcId="{ED661CB0-56C1-4A30-9BBC-2BFCFF59C99C}" destId="{2578307F-5D05-4083-BB7A-E034E560ED4A}" srcOrd="3" destOrd="0" presId="urn:microsoft.com/office/officeart/2005/8/layout/vList5"/>
    <dgm:cxn modelId="{654B3DE1-10D6-478E-98B8-2DC3694A95A9}" type="presParOf" srcId="{ED661CB0-56C1-4A30-9BBC-2BFCFF59C99C}" destId="{FA62231E-0246-4734-9CD4-836EBA3BFC30}" srcOrd="4" destOrd="0" presId="urn:microsoft.com/office/officeart/2005/8/layout/vList5"/>
    <dgm:cxn modelId="{3C9DEF88-1BD0-45D4-A605-0700494259B7}" type="presParOf" srcId="{FA62231E-0246-4734-9CD4-836EBA3BFC30}" destId="{F9921001-AF1F-4FAF-BBBF-CB55941E6C58}" srcOrd="0" destOrd="0" presId="urn:microsoft.com/office/officeart/2005/8/layout/vList5"/>
    <dgm:cxn modelId="{05049CB5-FF4F-4ED7-83CE-FF61FAD0BC00}" type="presParOf" srcId="{FA62231E-0246-4734-9CD4-836EBA3BFC30}" destId="{4AE7D8C2-9042-4E6D-8983-895C49E9B6BA}" srcOrd="1" destOrd="0" presId="urn:microsoft.com/office/officeart/2005/8/layout/vList5"/>
    <dgm:cxn modelId="{D81EE249-ACA9-49AE-BD1D-8A812C070938}" type="presParOf" srcId="{ED661CB0-56C1-4A30-9BBC-2BFCFF59C99C}" destId="{B5F8C647-86A5-4CFC-A7A8-0156EB3F4047}" srcOrd="5" destOrd="0" presId="urn:microsoft.com/office/officeart/2005/8/layout/vList5"/>
    <dgm:cxn modelId="{E3B32BB8-F9D0-4CC5-8570-5350ADC7EE59}" type="presParOf" srcId="{ED661CB0-56C1-4A30-9BBC-2BFCFF59C99C}" destId="{5FA4F42A-A58E-4AC2-B1D7-98C7917928EF}" srcOrd="6" destOrd="0" presId="urn:microsoft.com/office/officeart/2005/8/layout/vList5"/>
    <dgm:cxn modelId="{E409BAC1-8D8F-431E-A80B-0050A92F8682}" type="presParOf" srcId="{5FA4F42A-A58E-4AC2-B1D7-98C7917928EF}" destId="{A1CB7509-FF3C-40EF-B337-F1FCFBABAD15}" srcOrd="0" destOrd="0" presId="urn:microsoft.com/office/officeart/2005/8/layout/vList5"/>
    <dgm:cxn modelId="{C2E0DEEF-96ED-49E7-8ED0-C999B92439F6}" type="presParOf" srcId="{5FA4F42A-A58E-4AC2-B1D7-98C7917928EF}" destId="{870F96B2-EF11-490E-B31D-16DFD3587FAD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D958A75-C092-4FEB-AF39-A29C319D73CC}" type="doc">
      <dgm:prSet loTypeId="urn:microsoft.com/office/officeart/2005/8/layout/vList5" loCatId="list" qsTypeId="urn:microsoft.com/office/officeart/2005/8/quickstyle/simple3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E44F1388-4809-45E6-925E-742F5354FCE3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000" b="1" dirty="0" err="1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Общеучебная</a:t>
          </a:r>
          <a:r>
            <a:rPr lang="ru-RU" sz="2000" b="1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 деятельность</a:t>
          </a:r>
        </a:p>
        <a:p>
          <a:pPr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0" dirty="0"/>
        </a:p>
      </dgm:t>
    </dgm:pt>
    <dgm:pt modelId="{BAF4DFD8-59E6-453F-8186-9CAE068CCC33}" type="parTrans" cxnId="{D93B576D-98B6-4D56-A985-75A712559FA9}">
      <dgm:prSet/>
      <dgm:spPr/>
      <dgm:t>
        <a:bodyPr/>
        <a:lstStyle/>
        <a:p>
          <a:endParaRPr lang="ru-RU" sz="2000" b="0"/>
        </a:p>
      </dgm:t>
    </dgm:pt>
    <dgm:pt modelId="{FAB71FB6-1BC9-4B64-A64D-5E7BB904F8BA}" type="sibTrans" cxnId="{D93B576D-98B6-4D56-A985-75A712559FA9}">
      <dgm:prSet/>
      <dgm:spPr/>
      <dgm:t>
        <a:bodyPr/>
        <a:lstStyle/>
        <a:p>
          <a:endParaRPr lang="ru-RU" sz="2000" b="0"/>
        </a:p>
      </dgm:t>
    </dgm:pt>
    <dgm:pt modelId="{7A446FAF-1C0E-4BE6-A291-D32A6FA88B30}">
      <dgm:prSet phldrT="[Текст]" custT="1"/>
      <dgm:spPr/>
      <dgm:t>
        <a:bodyPr/>
        <a:lstStyle/>
        <a:p>
          <a:pPr algn="just"/>
          <a:r>
            <a:rPr lang="ru-RU" sz="1800" b="0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Умения анализировать, навыки общения в парах группах; техника выступления; способность слушать и задавать вопросы; </a:t>
          </a:r>
          <a:r>
            <a:rPr lang="ru-RU" sz="1800" b="0" i="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взаимооценка</a:t>
          </a:r>
          <a:endParaRPr lang="ru-RU" sz="1800" b="0" i="0" dirty="0"/>
        </a:p>
      </dgm:t>
    </dgm:pt>
    <dgm:pt modelId="{B298AA94-3D4E-4BF9-B70C-95E54B7DF8DE}" type="parTrans" cxnId="{69DEFBB6-6FA6-4D6B-8DA0-BA4C6D441AE9}">
      <dgm:prSet/>
      <dgm:spPr/>
      <dgm:t>
        <a:bodyPr/>
        <a:lstStyle/>
        <a:p>
          <a:endParaRPr lang="ru-RU" sz="2000" b="0"/>
        </a:p>
      </dgm:t>
    </dgm:pt>
    <dgm:pt modelId="{9C7B1D30-A8E9-4C9C-98FA-229FAF96DFE8}" type="sibTrans" cxnId="{69DEFBB6-6FA6-4D6B-8DA0-BA4C6D441AE9}">
      <dgm:prSet/>
      <dgm:spPr/>
      <dgm:t>
        <a:bodyPr/>
        <a:lstStyle/>
        <a:p>
          <a:endParaRPr lang="ru-RU" sz="2000" b="0"/>
        </a:p>
      </dgm:t>
    </dgm:pt>
    <dgm:pt modelId="{D89EAB2F-5F67-4C83-A8AD-8F064723641E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000" b="1" dirty="0" err="1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Самоорганизующая</a:t>
          </a:r>
          <a:r>
            <a:rPr lang="ru-RU" sz="2000" b="1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 деятельность</a:t>
          </a:r>
        </a:p>
        <a:p>
          <a:pPr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1" dirty="0"/>
        </a:p>
      </dgm:t>
    </dgm:pt>
    <dgm:pt modelId="{C9065B67-D183-46A1-A27F-69BC76B1D904}" type="parTrans" cxnId="{9B2B3EDA-C016-4FB1-BC93-5E2F814AF96C}">
      <dgm:prSet/>
      <dgm:spPr/>
      <dgm:t>
        <a:bodyPr/>
        <a:lstStyle/>
        <a:p>
          <a:endParaRPr lang="ru-RU" sz="2000" b="0"/>
        </a:p>
      </dgm:t>
    </dgm:pt>
    <dgm:pt modelId="{FC3AE669-9965-4AFE-9FD0-81F5A011135B}" type="sibTrans" cxnId="{9B2B3EDA-C016-4FB1-BC93-5E2F814AF96C}">
      <dgm:prSet/>
      <dgm:spPr/>
      <dgm:t>
        <a:bodyPr/>
        <a:lstStyle/>
        <a:p>
          <a:endParaRPr lang="ru-RU" sz="2000" b="0"/>
        </a:p>
      </dgm:t>
    </dgm:pt>
    <dgm:pt modelId="{55495DB6-C4AC-4AC0-8BCD-DEC3649C1B1C}">
      <dgm:prSet phldrT="[Текст]" custT="1"/>
      <dgm:spPr/>
      <dgm:t>
        <a:bodyPr/>
        <a:lstStyle/>
        <a:p>
          <a:pPr algn="just"/>
          <a:r>
            <a:rPr lang="ru-RU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Самостоятельная работа; постановка целей; самоконтроль; самооценка</a:t>
          </a:r>
          <a:endParaRPr lang="ru-RU" sz="1800" b="0" dirty="0"/>
        </a:p>
      </dgm:t>
    </dgm:pt>
    <dgm:pt modelId="{906CF681-4192-4238-974A-F28F75A33B10}" type="parTrans" cxnId="{9A9C2BBF-EBFD-4514-9050-1AAE8B92E385}">
      <dgm:prSet/>
      <dgm:spPr/>
      <dgm:t>
        <a:bodyPr/>
        <a:lstStyle/>
        <a:p>
          <a:endParaRPr lang="ru-RU" sz="2000" b="0"/>
        </a:p>
      </dgm:t>
    </dgm:pt>
    <dgm:pt modelId="{878262A3-2CA6-48FA-B044-CA42F3D9C6F5}" type="sibTrans" cxnId="{9A9C2BBF-EBFD-4514-9050-1AAE8B92E385}">
      <dgm:prSet/>
      <dgm:spPr/>
      <dgm:t>
        <a:bodyPr/>
        <a:lstStyle/>
        <a:p>
          <a:endParaRPr lang="ru-RU" sz="2000" b="0"/>
        </a:p>
      </dgm:t>
    </dgm:pt>
    <dgm:pt modelId="{1CDA0F56-88BD-4A4C-9DCB-F20AB956F42B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sz="2000" b="1" dirty="0" smtClean="0">
            <a:solidFill>
              <a:schemeClr val="accent2">
                <a:lumMod val="75000"/>
              </a:schemeClr>
            </a:solidFill>
            <a:latin typeface="Times New Roman" pitchFamily="18" charset="0"/>
            <a:cs typeface="Times New Roman" pitchFamily="18" charset="0"/>
          </a:endParaRPr>
        </a:p>
        <a:p>
          <a:pPr marL="0" marR="0" indent="0" defTabSz="66675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ru-RU" sz="2000" b="1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Знания из определенной научной области</a:t>
          </a:r>
        </a:p>
        <a:p>
          <a:pPr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1" dirty="0"/>
        </a:p>
      </dgm:t>
    </dgm:pt>
    <dgm:pt modelId="{CA2F6399-0291-4F1A-8D12-DFD381360EFA}" type="parTrans" cxnId="{A329FC86-B4C7-4E42-BE96-32B5DE363F0E}">
      <dgm:prSet/>
      <dgm:spPr/>
      <dgm:t>
        <a:bodyPr/>
        <a:lstStyle/>
        <a:p>
          <a:endParaRPr lang="ru-RU" sz="2000" b="0"/>
        </a:p>
      </dgm:t>
    </dgm:pt>
    <dgm:pt modelId="{239D2B93-C5E8-46B2-BBC3-3C906B87B15E}" type="sibTrans" cxnId="{A329FC86-B4C7-4E42-BE96-32B5DE363F0E}">
      <dgm:prSet/>
      <dgm:spPr/>
      <dgm:t>
        <a:bodyPr/>
        <a:lstStyle/>
        <a:p>
          <a:endParaRPr lang="ru-RU" sz="2000" b="0"/>
        </a:p>
      </dgm:t>
    </dgm:pt>
    <dgm:pt modelId="{6EBD0CAC-E6EE-4DCC-BC32-E0147097386A}">
      <dgm:prSet phldrT="[Текст]" custT="1"/>
      <dgm:spPr/>
      <dgm:t>
        <a:bodyPr/>
        <a:lstStyle/>
        <a:p>
          <a:pPr algn="just"/>
          <a:r>
            <a:rPr lang="ru-RU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Поиск  решения проблемы; самосовершенствование и самореализация</a:t>
          </a:r>
          <a:endParaRPr lang="ru-RU" sz="1800" b="0" dirty="0"/>
        </a:p>
      </dgm:t>
    </dgm:pt>
    <dgm:pt modelId="{F6992C67-859B-4011-B95E-DD2839BBB53F}" type="parTrans" cxnId="{141FFB61-E407-4882-975C-29B5F24AEE7A}">
      <dgm:prSet/>
      <dgm:spPr/>
      <dgm:t>
        <a:bodyPr/>
        <a:lstStyle/>
        <a:p>
          <a:endParaRPr lang="ru-RU" sz="2000" b="0"/>
        </a:p>
      </dgm:t>
    </dgm:pt>
    <dgm:pt modelId="{97A00C88-48D3-4251-AAAB-3A476E96F1D2}" type="sibTrans" cxnId="{141FFB61-E407-4882-975C-29B5F24AEE7A}">
      <dgm:prSet/>
      <dgm:spPr/>
      <dgm:t>
        <a:bodyPr/>
        <a:lstStyle/>
        <a:p>
          <a:endParaRPr lang="ru-RU" sz="2000" b="0"/>
        </a:p>
      </dgm:t>
    </dgm:pt>
    <dgm:pt modelId="{7AFBE54F-21DF-41D8-8BC0-A8887BA35C4D}">
      <dgm:prSet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000" b="1" i="0" dirty="0" smtClean="0">
              <a:latin typeface="Times New Roman" pitchFamily="18" charset="0"/>
              <a:cs typeface="Times New Roman" pitchFamily="18" charset="0"/>
            </a:rPr>
            <a:t>Познавательная деятельность</a:t>
          </a:r>
        </a:p>
        <a:p>
          <a:pPr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0" dirty="0"/>
        </a:p>
      </dgm:t>
    </dgm:pt>
    <dgm:pt modelId="{B3A24F38-8CAC-4C5B-9649-B12C04BA9DE0}" type="parTrans" cxnId="{AFB83B14-CD89-4F7F-A028-D22F7B25257B}">
      <dgm:prSet/>
      <dgm:spPr/>
      <dgm:t>
        <a:bodyPr/>
        <a:lstStyle/>
        <a:p>
          <a:endParaRPr lang="ru-RU" sz="2000" b="0"/>
        </a:p>
      </dgm:t>
    </dgm:pt>
    <dgm:pt modelId="{78508205-9970-47D4-AFC8-9730C640302C}" type="sibTrans" cxnId="{AFB83B14-CD89-4F7F-A028-D22F7B25257B}">
      <dgm:prSet/>
      <dgm:spPr/>
      <dgm:t>
        <a:bodyPr/>
        <a:lstStyle/>
        <a:p>
          <a:endParaRPr lang="ru-RU" sz="2000" b="0"/>
        </a:p>
      </dgm:t>
    </dgm:pt>
    <dgm:pt modelId="{DCA52844-4DC9-48FC-9B33-3D7068A540E8}">
      <dgm:prSet custT="1"/>
      <dgm:spPr/>
      <dgm:t>
        <a:bodyPr/>
        <a:lstStyle/>
        <a:p>
          <a:pPr algn="just"/>
          <a:r>
            <a:rPr lang="ru-RU" sz="1800" b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Интеллектуальная мыслительная деятельность; установление причинно-следственных связей; эксперимент; решение проблемы</a:t>
          </a:r>
          <a:endParaRPr lang="ru-RU" sz="1800" b="0" dirty="0"/>
        </a:p>
      </dgm:t>
    </dgm:pt>
    <dgm:pt modelId="{74736704-ABAE-4DED-B99B-B9F76E32CF26}" type="parTrans" cxnId="{46A785DF-79BD-4C96-8F08-B07044538EFE}">
      <dgm:prSet/>
      <dgm:spPr/>
      <dgm:t>
        <a:bodyPr/>
        <a:lstStyle/>
        <a:p>
          <a:endParaRPr lang="ru-RU" sz="2000" b="0"/>
        </a:p>
      </dgm:t>
    </dgm:pt>
    <dgm:pt modelId="{C8B47A07-CCA0-4D07-8B3A-D5B30C91FD4A}" type="sibTrans" cxnId="{46A785DF-79BD-4C96-8F08-B07044538EFE}">
      <dgm:prSet/>
      <dgm:spPr/>
      <dgm:t>
        <a:bodyPr/>
        <a:lstStyle/>
        <a:p>
          <a:endParaRPr lang="ru-RU" sz="2000" b="0"/>
        </a:p>
      </dgm:t>
    </dgm:pt>
    <dgm:pt modelId="{ED661CB0-56C1-4A30-9BBC-2BFCFF59C99C}" type="pres">
      <dgm:prSet presAssocID="{3D958A75-C092-4FEB-AF39-A29C319D73CC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29B5650-F272-476C-A06A-92E784E8E764}" type="pres">
      <dgm:prSet presAssocID="{7AFBE54F-21DF-41D8-8BC0-A8887BA35C4D}" presName="linNode" presStyleCnt="0"/>
      <dgm:spPr/>
    </dgm:pt>
    <dgm:pt modelId="{B9427AF6-E21C-485C-827E-6A169E753FDA}" type="pres">
      <dgm:prSet presAssocID="{7AFBE54F-21DF-41D8-8BC0-A8887BA35C4D}" presName="parentText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00375E4-A47E-4A52-98DF-1A109597AB2D}" type="pres">
      <dgm:prSet presAssocID="{7AFBE54F-21DF-41D8-8BC0-A8887BA35C4D}" presName="descendantText" presStyleLbl="align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78BF18B-0847-4D4B-8E90-5A11F2D7D428}" type="pres">
      <dgm:prSet presAssocID="{78508205-9970-47D4-AFC8-9730C640302C}" presName="sp" presStyleCnt="0"/>
      <dgm:spPr/>
    </dgm:pt>
    <dgm:pt modelId="{6530E969-07B8-4D07-ACDA-8C817F8FD900}" type="pres">
      <dgm:prSet presAssocID="{E44F1388-4809-45E6-925E-742F5354FCE3}" presName="linNode" presStyleCnt="0"/>
      <dgm:spPr/>
    </dgm:pt>
    <dgm:pt modelId="{BEBFD9E8-F0E6-4589-903C-5A80C494EC9F}" type="pres">
      <dgm:prSet presAssocID="{E44F1388-4809-45E6-925E-742F5354FCE3}" presName="parentText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4D8B8EB-0071-4241-AA2E-CC2F62C5018D}" type="pres">
      <dgm:prSet presAssocID="{E44F1388-4809-45E6-925E-742F5354FCE3}" presName="descendantText" presStyleLbl="align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578307F-5D05-4083-BB7A-E034E560ED4A}" type="pres">
      <dgm:prSet presAssocID="{FAB71FB6-1BC9-4B64-A64D-5E7BB904F8BA}" presName="sp" presStyleCnt="0"/>
      <dgm:spPr/>
    </dgm:pt>
    <dgm:pt modelId="{FA62231E-0246-4734-9CD4-836EBA3BFC30}" type="pres">
      <dgm:prSet presAssocID="{D89EAB2F-5F67-4C83-A8AD-8F064723641E}" presName="linNode" presStyleCnt="0"/>
      <dgm:spPr/>
    </dgm:pt>
    <dgm:pt modelId="{F9921001-AF1F-4FAF-BBBF-CB55941E6C58}" type="pres">
      <dgm:prSet presAssocID="{D89EAB2F-5F67-4C83-A8AD-8F064723641E}" presName="parentText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AE7D8C2-9042-4E6D-8983-895C49E9B6BA}" type="pres">
      <dgm:prSet presAssocID="{D89EAB2F-5F67-4C83-A8AD-8F064723641E}" presName="descendantText" presStyleLbl="align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F8C647-86A5-4CFC-A7A8-0156EB3F4047}" type="pres">
      <dgm:prSet presAssocID="{FC3AE669-9965-4AFE-9FD0-81F5A011135B}" presName="sp" presStyleCnt="0"/>
      <dgm:spPr/>
    </dgm:pt>
    <dgm:pt modelId="{5FA4F42A-A58E-4AC2-B1D7-98C7917928EF}" type="pres">
      <dgm:prSet presAssocID="{1CDA0F56-88BD-4A4C-9DCB-F20AB956F42B}" presName="linNode" presStyleCnt="0"/>
      <dgm:spPr/>
    </dgm:pt>
    <dgm:pt modelId="{A1CB7509-FF3C-40EF-B337-F1FCFBABAD15}" type="pres">
      <dgm:prSet presAssocID="{1CDA0F56-88BD-4A4C-9DCB-F20AB956F42B}" presName="parentText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0F96B2-EF11-490E-B31D-16DFD3587FAD}" type="pres">
      <dgm:prSet presAssocID="{1CDA0F56-88BD-4A4C-9DCB-F20AB956F42B}" presName="descendantText" presStyleLbl="align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6A785DF-79BD-4C96-8F08-B07044538EFE}" srcId="{7AFBE54F-21DF-41D8-8BC0-A8887BA35C4D}" destId="{DCA52844-4DC9-48FC-9B33-3D7068A540E8}" srcOrd="0" destOrd="0" parTransId="{74736704-ABAE-4DED-B99B-B9F76E32CF26}" sibTransId="{C8B47A07-CCA0-4D07-8B3A-D5B30C91FD4A}"/>
    <dgm:cxn modelId="{A4D5247E-2ABF-4D54-ACEF-EE4F37197974}" type="presOf" srcId="{E44F1388-4809-45E6-925E-742F5354FCE3}" destId="{BEBFD9E8-F0E6-4589-903C-5A80C494EC9F}" srcOrd="0" destOrd="0" presId="urn:microsoft.com/office/officeart/2005/8/layout/vList5"/>
    <dgm:cxn modelId="{5943D675-DBB2-4BB6-A8EA-FCBF7D50A9E3}" type="presOf" srcId="{1CDA0F56-88BD-4A4C-9DCB-F20AB956F42B}" destId="{A1CB7509-FF3C-40EF-B337-F1FCFBABAD15}" srcOrd="0" destOrd="0" presId="urn:microsoft.com/office/officeart/2005/8/layout/vList5"/>
    <dgm:cxn modelId="{9B2B3EDA-C016-4FB1-BC93-5E2F814AF96C}" srcId="{3D958A75-C092-4FEB-AF39-A29C319D73CC}" destId="{D89EAB2F-5F67-4C83-A8AD-8F064723641E}" srcOrd="2" destOrd="0" parTransId="{C9065B67-D183-46A1-A27F-69BC76B1D904}" sibTransId="{FC3AE669-9965-4AFE-9FD0-81F5A011135B}"/>
    <dgm:cxn modelId="{B176FA6C-C4D2-485E-B72A-9E8FC2DD89B4}" type="presOf" srcId="{7A446FAF-1C0E-4BE6-A291-D32A6FA88B30}" destId="{74D8B8EB-0071-4241-AA2E-CC2F62C5018D}" srcOrd="0" destOrd="0" presId="urn:microsoft.com/office/officeart/2005/8/layout/vList5"/>
    <dgm:cxn modelId="{A95E5061-E9AE-4CEA-A752-876836248B19}" type="presOf" srcId="{D89EAB2F-5F67-4C83-A8AD-8F064723641E}" destId="{F9921001-AF1F-4FAF-BBBF-CB55941E6C58}" srcOrd="0" destOrd="0" presId="urn:microsoft.com/office/officeart/2005/8/layout/vList5"/>
    <dgm:cxn modelId="{A329FC86-B4C7-4E42-BE96-32B5DE363F0E}" srcId="{3D958A75-C092-4FEB-AF39-A29C319D73CC}" destId="{1CDA0F56-88BD-4A4C-9DCB-F20AB956F42B}" srcOrd="3" destOrd="0" parTransId="{CA2F6399-0291-4F1A-8D12-DFD381360EFA}" sibTransId="{239D2B93-C5E8-46B2-BBC3-3C906B87B15E}"/>
    <dgm:cxn modelId="{64FBDD97-61E9-4EE2-AE0D-B2ACF065993E}" type="presOf" srcId="{6EBD0CAC-E6EE-4DCC-BC32-E0147097386A}" destId="{870F96B2-EF11-490E-B31D-16DFD3587FAD}" srcOrd="0" destOrd="0" presId="urn:microsoft.com/office/officeart/2005/8/layout/vList5"/>
    <dgm:cxn modelId="{9A9C2BBF-EBFD-4514-9050-1AAE8B92E385}" srcId="{D89EAB2F-5F67-4C83-A8AD-8F064723641E}" destId="{55495DB6-C4AC-4AC0-8BCD-DEC3649C1B1C}" srcOrd="0" destOrd="0" parTransId="{906CF681-4192-4238-974A-F28F75A33B10}" sibTransId="{878262A3-2CA6-48FA-B044-CA42F3D9C6F5}"/>
    <dgm:cxn modelId="{AFB83B14-CD89-4F7F-A028-D22F7B25257B}" srcId="{3D958A75-C092-4FEB-AF39-A29C319D73CC}" destId="{7AFBE54F-21DF-41D8-8BC0-A8887BA35C4D}" srcOrd="0" destOrd="0" parTransId="{B3A24F38-8CAC-4C5B-9649-B12C04BA9DE0}" sibTransId="{78508205-9970-47D4-AFC8-9730C640302C}"/>
    <dgm:cxn modelId="{141FFB61-E407-4882-975C-29B5F24AEE7A}" srcId="{1CDA0F56-88BD-4A4C-9DCB-F20AB956F42B}" destId="{6EBD0CAC-E6EE-4DCC-BC32-E0147097386A}" srcOrd="0" destOrd="0" parTransId="{F6992C67-859B-4011-B95E-DD2839BBB53F}" sibTransId="{97A00C88-48D3-4251-AAAB-3A476E96F1D2}"/>
    <dgm:cxn modelId="{D93B576D-98B6-4D56-A985-75A712559FA9}" srcId="{3D958A75-C092-4FEB-AF39-A29C319D73CC}" destId="{E44F1388-4809-45E6-925E-742F5354FCE3}" srcOrd="1" destOrd="0" parTransId="{BAF4DFD8-59E6-453F-8186-9CAE068CCC33}" sibTransId="{FAB71FB6-1BC9-4B64-A64D-5E7BB904F8BA}"/>
    <dgm:cxn modelId="{1FDEA70C-3DCF-4E9D-A326-0B85A634242B}" type="presOf" srcId="{3D958A75-C092-4FEB-AF39-A29C319D73CC}" destId="{ED661CB0-56C1-4A30-9BBC-2BFCFF59C99C}" srcOrd="0" destOrd="0" presId="urn:microsoft.com/office/officeart/2005/8/layout/vList5"/>
    <dgm:cxn modelId="{4DD54AD4-4182-491E-A7A6-4CB4AE0430EB}" type="presOf" srcId="{7AFBE54F-21DF-41D8-8BC0-A8887BA35C4D}" destId="{B9427AF6-E21C-485C-827E-6A169E753FDA}" srcOrd="0" destOrd="0" presId="urn:microsoft.com/office/officeart/2005/8/layout/vList5"/>
    <dgm:cxn modelId="{69DEFBB6-6FA6-4D6B-8DA0-BA4C6D441AE9}" srcId="{E44F1388-4809-45E6-925E-742F5354FCE3}" destId="{7A446FAF-1C0E-4BE6-A291-D32A6FA88B30}" srcOrd="0" destOrd="0" parTransId="{B298AA94-3D4E-4BF9-B70C-95E54B7DF8DE}" sibTransId="{9C7B1D30-A8E9-4C9C-98FA-229FAF96DFE8}"/>
    <dgm:cxn modelId="{AC12E0AA-4383-44F8-8EFD-76653A2AC526}" type="presOf" srcId="{DCA52844-4DC9-48FC-9B33-3D7068A540E8}" destId="{B00375E4-A47E-4A52-98DF-1A109597AB2D}" srcOrd="0" destOrd="0" presId="urn:microsoft.com/office/officeart/2005/8/layout/vList5"/>
    <dgm:cxn modelId="{CC4513F7-91EF-4DF9-8638-AB8DB35675BF}" type="presOf" srcId="{55495DB6-C4AC-4AC0-8BCD-DEC3649C1B1C}" destId="{4AE7D8C2-9042-4E6D-8983-895C49E9B6BA}" srcOrd="0" destOrd="0" presId="urn:microsoft.com/office/officeart/2005/8/layout/vList5"/>
    <dgm:cxn modelId="{52C57AB8-EC75-4160-A256-959F523B6809}" type="presParOf" srcId="{ED661CB0-56C1-4A30-9BBC-2BFCFF59C99C}" destId="{229B5650-F272-476C-A06A-92E784E8E764}" srcOrd="0" destOrd="0" presId="urn:microsoft.com/office/officeart/2005/8/layout/vList5"/>
    <dgm:cxn modelId="{5B242266-1ACE-4E43-B2B0-64D6F592E98C}" type="presParOf" srcId="{229B5650-F272-476C-A06A-92E784E8E764}" destId="{B9427AF6-E21C-485C-827E-6A169E753FDA}" srcOrd="0" destOrd="0" presId="urn:microsoft.com/office/officeart/2005/8/layout/vList5"/>
    <dgm:cxn modelId="{21FD54B6-273E-44B4-8891-8CCBBB641427}" type="presParOf" srcId="{229B5650-F272-476C-A06A-92E784E8E764}" destId="{B00375E4-A47E-4A52-98DF-1A109597AB2D}" srcOrd="1" destOrd="0" presId="urn:microsoft.com/office/officeart/2005/8/layout/vList5"/>
    <dgm:cxn modelId="{26068E02-F9DB-4CC8-8B85-54BE686E7A42}" type="presParOf" srcId="{ED661CB0-56C1-4A30-9BBC-2BFCFF59C99C}" destId="{B78BF18B-0847-4D4B-8E90-5A11F2D7D428}" srcOrd="1" destOrd="0" presId="urn:microsoft.com/office/officeart/2005/8/layout/vList5"/>
    <dgm:cxn modelId="{F4926AE3-97F3-4A4E-9E40-9F4AA4A29970}" type="presParOf" srcId="{ED661CB0-56C1-4A30-9BBC-2BFCFF59C99C}" destId="{6530E969-07B8-4D07-ACDA-8C817F8FD900}" srcOrd="2" destOrd="0" presId="urn:microsoft.com/office/officeart/2005/8/layout/vList5"/>
    <dgm:cxn modelId="{023D25CA-B60A-46DA-A2C6-004FAF4568CA}" type="presParOf" srcId="{6530E969-07B8-4D07-ACDA-8C817F8FD900}" destId="{BEBFD9E8-F0E6-4589-903C-5A80C494EC9F}" srcOrd="0" destOrd="0" presId="urn:microsoft.com/office/officeart/2005/8/layout/vList5"/>
    <dgm:cxn modelId="{CEB3ADD8-BA51-41E2-A132-F7796EE95846}" type="presParOf" srcId="{6530E969-07B8-4D07-ACDA-8C817F8FD900}" destId="{74D8B8EB-0071-4241-AA2E-CC2F62C5018D}" srcOrd="1" destOrd="0" presId="urn:microsoft.com/office/officeart/2005/8/layout/vList5"/>
    <dgm:cxn modelId="{FCB23D8F-F980-48F1-BA92-4C405C152BCB}" type="presParOf" srcId="{ED661CB0-56C1-4A30-9BBC-2BFCFF59C99C}" destId="{2578307F-5D05-4083-BB7A-E034E560ED4A}" srcOrd="3" destOrd="0" presId="urn:microsoft.com/office/officeart/2005/8/layout/vList5"/>
    <dgm:cxn modelId="{22DF836B-66D7-4C2F-A7A2-61E9751178D2}" type="presParOf" srcId="{ED661CB0-56C1-4A30-9BBC-2BFCFF59C99C}" destId="{FA62231E-0246-4734-9CD4-836EBA3BFC30}" srcOrd="4" destOrd="0" presId="urn:microsoft.com/office/officeart/2005/8/layout/vList5"/>
    <dgm:cxn modelId="{6F3AA444-6DB1-4CC9-AD5E-522B6FD18033}" type="presParOf" srcId="{FA62231E-0246-4734-9CD4-836EBA3BFC30}" destId="{F9921001-AF1F-4FAF-BBBF-CB55941E6C58}" srcOrd="0" destOrd="0" presId="urn:microsoft.com/office/officeart/2005/8/layout/vList5"/>
    <dgm:cxn modelId="{DD188939-955B-48FB-A595-093A30164579}" type="presParOf" srcId="{FA62231E-0246-4734-9CD4-836EBA3BFC30}" destId="{4AE7D8C2-9042-4E6D-8983-895C49E9B6BA}" srcOrd="1" destOrd="0" presId="urn:microsoft.com/office/officeart/2005/8/layout/vList5"/>
    <dgm:cxn modelId="{841DE9C5-F8B0-4FE8-94FB-833A0AD0954C}" type="presParOf" srcId="{ED661CB0-56C1-4A30-9BBC-2BFCFF59C99C}" destId="{B5F8C647-86A5-4CFC-A7A8-0156EB3F4047}" srcOrd="5" destOrd="0" presId="urn:microsoft.com/office/officeart/2005/8/layout/vList5"/>
    <dgm:cxn modelId="{AFD3875F-4A29-4ED6-B3FF-379A985C6C3A}" type="presParOf" srcId="{ED661CB0-56C1-4A30-9BBC-2BFCFF59C99C}" destId="{5FA4F42A-A58E-4AC2-B1D7-98C7917928EF}" srcOrd="6" destOrd="0" presId="urn:microsoft.com/office/officeart/2005/8/layout/vList5"/>
    <dgm:cxn modelId="{139BAB6C-F40C-461A-8CA3-1453B24074E9}" type="presParOf" srcId="{5FA4F42A-A58E-4AC2-B1D7-98C7917928EF}" destId="{A1CB7509-FF3C-40EF-B337-F1FCFBABAD15}" srcOrd="0" destOrd="0" presId="urn:microsoft.com/office/officeart/2005/8/layout/vList5"/>
    <dgm:cxn modelId="{CD52449F-DEAF-4CBF-BADD-8BB9766017CA}" type="presParOf" srcId="{5FA4F42A-A58E-4AC2-B1D7-98C7917928EF}" destId="{870F96B2-EF11-490E-B31D-16DFD3587FAD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B283FEC-853E-45EF-B7DB-0CA68FFB3F35}" type="doc">
      <dgm:prSet loTypeId="urn:microsoft.com/office/officeart/2005/8/layout/hProcess9" loCatId="process" qsTypeId="urn:microsoft.com/office/officeart/2005/8/quickstyle/3d3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B17803EA-5A10-438B-9370-B701BB9D37F9}">
      <dgm:prSet phldrT="[Текст]" custT="1"/>
      <dgm:spPr/>
      <dgm:t>
        <a:bodyPr/>
        <a:lstStyle/>
        <a:p>
          <a:r>
            <a:rPr lang="ru-RU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 развития новых способов образования, педагогических технологий</a:t>
          </a:r>
          <a:endParaRPr lang="ru-RU" sz="20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64A65394-23BF-4055-9B8F-24D7470F1EAC}" type="parTrans" cxnId="{251DD88F-C4DC-4EBC-84ED-ACE1591D9CB2}">
      <dgm:prSet/>
      <dgm:spPr/>
      <dgm:t>
        <a:bodyPr/>
        <a:lstStyle/>
        <a:p>
          <a:endParaRPr lang="ru-RU"/>
        </a:p>
      </dgm:t>
    </dgm:pt>
    <dgm:pt modelId="{C23FE4B4-20EA-4415-BCC8-528E62D45089}" type="sibTrans" cxnId="{251DD88F-C4DC-4EBC-84ED-ACE1591D9CB2}">
      <dgm:prSet/>
      <dgm:spPr/>
      <dgm:t>
        <a:bodyPr/>
        <a:lstStyle/>
        <a:p>
          <a:endParaRPr lang="ru-RU"/>
        </a:p>
      </dgm:t>
    </dgm:pt>
    <dgm:pt modelId="{2ADE23CC-0B8A-4D52-B539-798BC01E3F6C}">
      <dgm:prSet phldrT="[Текст]" custT="1"/>
      <dgm:spPr/>
      <dgm:t>
        <a:bodyPr/>
        <a:lstStyle/>
        <a:p>
          <a:r>
            <a:rPr lang="ru-RU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 индивидуальное развитие личности, </a:t>
          </a:r>
        </a:p>
        <a:p>
          <a:r>
            <a:rPr lang="ru-RU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творческая инициация, </a:t>
          </a:r>
        </a:p>
        <a:p>
          <a:r>
            <a:rPr lang="ru-RU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выработка навыка самостоятельности</a:t>
          </a:r>
          <a:endParaRPr lang="ru-RU" sz="20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6306744C-7A98-4951-A823-2CC0B7DC82F1}" type="parTrans" cxnId="{025E9A65-FC04-4CAC-BBE3-5DAB4B41E05F}">
      <dgm:prSet/>
      <dgm:spPr/>
      <dgm:t>
        <a:bodyPr/>
        <a:lstStyle/>
        <a:p>
          <a:endParaRPr lang="ru-RU"/>
        </a:p>
      </dgm:t>
    </dgm:pt>
    <dgm:pt modelId="{7211B5EC-E6A2-413A-BE33-CA1AE066A8E1}" type="sibTrans" cxnId="{025E9A65-FC04-4CAC-BBE3-5DAB4B41E05F}">
      <dgm:prSet/>
      <dgm:spPr/>
      <dgm:t>
        <a:bodyPr/>
        <a:lstStyle/>
        <a:p>
          <a:endParaRPr lang="ru-RU"/>
        </a:p>
      </dgm:t>
    </dgm:pt>
    <dgm:pt modelId="{EB78D6AC-8036-46EA-8390-3523CD8C86B5}">
      <dgm:prSet phldrT="[Текст]" custT="1"/>
      <dgm:spPr/>
      <dgm:t>
        <a:bodyPr/>
        <a:lstStyle/>
        <a:p>
          <a:r>
            <a:rPr lang="ru-RU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воспитание свободной личности, формирование  способности самостоятельно мыслить, добывать и применять знания</a:t>
          </a:r>
          <a:endParaRPr lang="ru-RU" sz="20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D52E8027-90B7-411B-A8CA-70768FFB389A}" type="parTrans" cxnId="{3628111D-6B1E-4B26-8641-5884BDA53B40}">
      <dgm:prSet/>
      <dgm:spPr/>
      <dgm:t>
        <a:bodyPr/>
        <a:lstStyle/>
        <a:p>
          <a:endParaRPr lang="ru-RU"/>
        </a:p>
      </dgm:t>
    </dgm:pt>
    <dgm:pt modelId="{0F992A6C-A29B-4267-8E6F-885CB26466DF}" type="sibTrans" cxnId="{3628111D-6B1E-4B26-8641-5884BDA53B40}">
      <dgm:prSet/>
      <dgm:spPr/>
      <dgm:t>
        <a:bodyPr/>
        <a:lstStyle/>
        <a:p>
          <a:endParaRPr lang="ru-RU"/>
        </a:p>
      </dgm:t>
    </dgm:pt>
    <dgm:pt modelId="{AD5A1461-7B27-4B1A-8817-4A2C4F90B6BD}" type="pres">
      <dgm:prSet presAssocID="{5B283FEC-853E-45EF-B7DB-0CA68FFB3F35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BA9CFBA-B3F6-46A7-95AA-CBA66F3043A8}" type="pres">
      <dgm:prSet presAssocID="{5B283FEC-853E-45EF-B7DB-0CA68FFB3F35}" presName="arrow" presStyleLbl="bgShp" presStyleIdx="0" presStyleCnt="1" custScaleX="102941"/>
      <dgm:spPr/>
      <dgm:t>
        <a:bodyPr/>
        <a:lstStyle/>
        <a:p>
          <a:endParaRPr lang="ru-RU"/>
        </a:p>
      </dgm:t>
    </dgm:pt>
    <dgm:pt modelId="{489BCA5E-7366-45E7-8265-C84FB5671516}" type="pres">
      <dgm:prSet presAssocID="{5B283FEC-853E-45EF-B7DB-0CA68FFB3F35}" presName="linearProcess" presStyleCnt="0"/>
      <dgm:spPr/>
      <dgm:t>
        <a:bodyPr/>
        <a:lstStyle/>
        <a:p>
          <a:endParaRPr lang="ru-RU"/>
        </a:p>
      </dgm:t>
    </dgm:pt>
    <dgm:pt modelId="{C87C84B6-15C8-4D1A-817E-68ABE7AE5B0B}" type="pres">
      <dgm:prSet presAssocID="{B17803EA-5A10-438B-9370-B701BB9D37F9}" presName="textNode" presStyleLbl="node1" presStyleIdx="0" presStyleCnt="3" custScaleX="104845" custScaleY="13799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12D9411-BB1D-4348-BCD9-348AA6C462BE}" type="pres">
      <dgm:prSet presAssocID="{C23FE4B4-20EA-4415-BCC8-528E62D45089}" presName="sibTrans" presStyleCnt="0"/>
      <dgm:spPr/>
      <dgm:t>
        <a:bodyPr/>
        <a:lstStyle/>
        <a:p>
          <a:endParaRPr lang="ru-RU"/>
        </a:p>
      </dgm:t>
    </dgm:pt>
    <dgm:pt modelId="{A5746F7D-DF23-40DA-8650-475110724D37}" type="pres">
      <dgm:prSet presAssocID="{2ADE23CC-0B8A-4D52-B539-798BC01E3F6C}" presName="textNode" presStyleLbl="node1" presStyleIdx="1" presStyleCnt="3" custScaleX="134211" custScaleY="13799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DAB1753-D66E-4AAD-912E-11FCDAEEADDD}" type="pres">
      <dgm:prSet presAssocID="{7211B5EC-E6A2-413A-BE33-CA1AE066A8E1}" presName="sibTrans" presStyleCnt="0"/>
      <dgm:spPr/>
      <dgm:t>
        <a:bodyPr/>
        <a:lstStyle/>
        <a:p>
          <a:endParaRPr lang="ru-RU"/>
        </a:p>
      </dgm:t>
    </dgm:pt>
    <dgm:pt modelId="{0BCBD2EF-BBDC-4298-BC66-084EFC3B0EB9}" type="pres">
      <dgm:prSet presAssocID="{EB78D6AC-8036-46EA-8390-3523CD8C86B5}" presName="textNode" presStyleLbl="node1" presStyleIdx="2" presStyleCnt="3" custScaleX="130961" custScaleY="13799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51DD88F-C4DC-4EBC-84ED-ACE1591D9CB2}" srcId="{5B283FEC-853E-45EF-B7DB-0CA68FFB3F35}" destId="{B17803EA-5A10-438B-9370-B701BB9D37F9}" srcOrd="0" destOrd="0" parTransId="{64A65394-23BF-4055-9B8F-24D7470F1EAC}" sibTransId="{C23FE4B4-20EA-4415-BCC8-528E62D45089}"/>
    <dgm:cxn modelId="{0CC30381-D26A-4D7C-BE7E-EABE081F1446}" type="presOf" srcId="{5B283FEC-853E-45EF-B7DB-0CA68FFB3F35}" destId="{AD5A1461-7B27-4B1A-8817-4A2C4F90B6BD}" srcOrd="0" destOrd="0" presId="urn:microsoft.com/office/officeart/2005/8/layout/hProcess9"/>
    <dgm:cxn modelId="{025E9A65-FC04-4CAC-BBE3-5DAB4B41E05F}" srcId="{5B283FEC-853E-45EF-B7DB-0CA68FFB3F35}" destId="{2ADE23CC-0B8A-4D52-B539-798BC01E3F6C}" srcOrd="1" destOrd="0" parTransId="{6306744C-7A98-4951-A823-2CC0B7DC82F1}" sibTransId="{7211B5EC-E6A2-413A-BE33-CA1AE066A8E1}"/>
    <dgm:cxn modelId="{86443ADD-A2D7-423F-AAD0-8477845E7EB1}" type="presOf" srcId="{2ADE23CC-0B8A-4D52-B539-798BC01E3F6C}" destId="{A5746F7D-DF23-40DA-8650-475110724D37}" srcOrd="0" destOrd="0" presId="urn:microsoft.com/office/officeart/2005/8/layout/hProcess9"/>
    <dgm:cxn modelId="{221A5582-E474-49CD-8852-D2F345C9CB26}" type="presOf" srcId="{EB78D6AC-8036-46EA-8390-3523CD8C86B5}" destId="{0BCBD2EF-BBDC-4298-BC66-084EFC3B0EB9}" srcOrd="0" destOrd="0" presId="urn:microsoft.com/office/officeart/2005/8/layout/hProcess9"/>
    <dgm:cxn modelId="{A61D9930-304F-47A3-81DA-B184359348EF}" type="presOf" srcId="{B17803EA-5A10-438B-9370-B701BB9D37F9}" destId="{C87C84B6-15C8-4D1A-817E-68ABE7AE5B0B}" srcOrd="0" destOrd="0" presId="urn:microsoft.com/office/officeart/2005/8/layout/hProcess9"/>
    <dgm:cxn modelId="{3628111D-6B1E-4B26-8641-5884BDA53B40}" srcId="{5B283FEC-853E-45EF-B7DB-0CA68FFB3F35}" destId="{EB78D6AC-8036-46EA-8390-3523CD8C86B5}" srcOrd="2" destOrd="0" parTransId="{D52E8027-90B7-411B-A8CA-70768FFB389A}" sibTransId="{0F992A6C-A29B-4267-8E6F-885CB26466DF}"/>
    <dgm:cxn modelId="{6F1D9DD9-BAD6-415D-8206-D9F415E21B13}" type="presParOf" srcId="{AD5A1461-7B27-4B1A-8817-4A2C4F90B6BD}" destId="{9BA9CFBA-B3F6-46A7-95AA-CBA66F3043A8}" srcOrd="0" destOrd="0" presId="urn:microsoft.com/office/officeart/2005/8/layout/hProcess9"/>
    <dgm:cxn modelId="{93BA2B5F-B6A3-41A6-95BE-07431C88A100}" type="presParOf" srcId="{AD5A1461-7B27-4B1A-8817-4A2C4F90B6BD}" destId="{489BCA5E-7366-45E7-8265-C84FB5671516}" srcOrd="1" destOrd="0" presId="urn:microsoft.com/office/officeart/2005/8/layout/hProcess9"/>
    <dgm:cxn modelId="{1C4AB79C-378A-4047-88B3-01DCCE369B13}" type="presParOf" srcId="{489BCA5E-7366-45E7-8265-C84FB5671516}" destId="{C87C84B6-15C8-4D1A-817E-68ABE7AE5B0B}" srcOrd="0" destOrd="0" presId="urn:microsoft.com/office/officeart/2005/8/layout/hProcess9"/>
    <dgm:cxn modelId="{B76DDAA7-6B43-4F37-ADDC-C6B27F507934}" type="presParOf" srcId="{489BCA5E-7366-45E7-8265-C84FB5671516}" destId="{212D9411-BB1D-4348-BCD9-348AA6C462BE}" srcOrd="1" destOrd="0" presId="urn:microsoft.com/office/officeart/2005/8/layout/hProcess9"/>
    <dgm:cxn modelId="{3B917C8D-4640-4F18-8759-17E2F298543F}" type="presParOf" srcId="{489BCA5E-7366-45E7-8265-C84FB5671516}" destId="{A5746F7D-DF23-40DA-8650-475110724D37}" srcOrd="2" destOrd="0" presId="urn:microsoft.com/office/officeart/2005/8/layout/hProcess9"/>
    <dgm:cxn modelId="{5C31607F-24DF-44E3-8C79-4BDBEE879172}" type="presParOf" srcId="{489BCA5E-7366-45E7-8265-C84FB5671516}" destId="{BDAB1753-D66E-4AAD-912E-11FCDAEEADDD}" srcOrd="3" destOrd="0" presId="urn:microsoft.com/office/officeart/2005/8/layout/hProcess9"/>
    <dgm:cxn modelId="{0D5ED0CE-B708-4AA7-9F35-CF523114C859}" type="presParOf" srcId="{489BCA5E-7366-45E7-8265-C84FB5671516}" destId="{0BCBD2EF-BBDC-4298-BC66-084EFC3B0EB9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86E7399-265B-4140-80D6-06548AB9B629}" type="doc">
      <dgm:prSet loTypeId="urn:microsoft.com/office/officeart/2005/8/layout/pyramid2" loCatId="pyramid" qsTypeId="urn:microsoft.com/office/officeart/2005/8/quickstyle/3d3" qsCatId="3D" csTypeId="urn:microsoft.com/office/officeart/2005/8/colors/colorful4" csCatId="colorful" phldr="1"/>
      <dgm:spPr/>
    </dgm:pt>
    <dgm:pt modelId="{78D1AC3C-4032-4281-AF2C-02ACD7DF7E4E}">
      <dgm:prSet phldrT="[Текст]" custT="1"/>
      <dgm:spPr/>
      <dgm:t>
        <a:bodyPr/>
        <a:lstStyle/>
        <a:p>
          <a:pPr marL="0" marR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sz="1600" dirty="0" smtClean="0">
            <a:latin typeface="Times New Roman" pitchFamily="18" charset="0"/>
            <a:cs typeface="Times New Roman" pitchFamily="18" charset="0"/>
          </a:endParaRPr>
        </a:p>
        <a:p>
          <a:pPr marL="0" marR="0" indent="0" algn="just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углубление и расширение знаний при выявлении особенностей строения и связанных с ними функций тканей, органов, систем органов</a:t>
          </a:r>
        </a:p>
        <a:p>
          <a:pPr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52F31BF5-5723-4069-ACEB-FDD44D6416C4}" type="parTrans" cxnId="{8B2D58A9-81D6-4A02-B692-56E828798A0F}">
      <dgm:prSet/>
      <dgm:spPr/>
      <dgm:t>
        <a:bodyPr/>
        <a:lstStyle/>
        <a:p>
          <a:endParaRPr lang="ru-RU"/>
        </a:p>
      </dgm:t>
    </dgm:pt>
    <dgm:pt modelId="{772B659C-9AAC-4423-BAFA-A20F8C188CEA}" type="sibTrans" cxnId="{8B2D58A9-81D6-4A02-B692-56E828798A0F}">
      <dgm:prSet/>
      <dgm:spPr/>
      <dgm:t>
        <a:bodyPr/>
        <a:lstStyle/>
        <a:p>
          <a:endParaRPr lang="ru-RU"/>
        </a:p>
      </dgm:t>
    </dgm:pt>
    <dgm:pt modelId="{BFB1E4AE-AC7B-4067-BAB1-77011FC28A59}">
      <dgm:prSet phldrT="[Текст]" custT="1"/>
      <dgm:spPr/>
      <dgm:t>
        <a:bodyPr/>
        <a:lstStyle/>
        <a:p>
          <a:pPr marL="0" marR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sz="1800" dirty="0" smtClean="0">
            <a:latin typeface="Times New Roman" pitchFamily="18" charset="0"/>
            <a:cs typeface="Times New Roman" pitchFamily="18" charset="0"/>
          </a:endParaRPr>
        </a:p>
        <a:p>
          <a:pPr marL="0" marR="0" indent="0" algn="just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развитие умений применять полученные знания на практике</a:t>
          </a:r>
        </a:p>
        <a:p>
          <a:pPr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33A9B6DC-5C4C-451E-AAA2-00C0AAAA1D46}" type="parTrans" cxnId="{D0EB9AB8-9785-4978-A325-B71855814C81}">
      <dgm:prSet/>
      <dgm:spPr/>
      <dgm:t>
        <a:bodyPr/>
        <a:lstStyle/>
        <a:p>
          <a:endParaRPr lang="ru-RU"/>
        </a:p>
      </dgm:t>
    </dgm:pt>
    <dgm:pt modelId="{EBDB0621-5F76-4455-908B-DB8741D8E403}" type="sibTrans" cxnId="{D0EB9AB8-9785-4978-A325-B71855814C81}">
      <dgm:prSet/>
      <dgm:spPr/>
      <dgm:t>
        <a:bodyPr/>
        <a:lstStyle/>
        <a:p>
          <a:endParaRPr lang="ru-RU"/>
        </a:p>
      </dgm:t>
    </dgm:pt>
    <dgm:pt modelId="{8A170038-D900-46BC-8417-43D1DF46AF3B}">
      <dgm:prSet phldrT="[Текст]" custT="1"/>
      <dgm:spPr/>
      <dgm:t>
        <a:bodyPr/>
        <a:lstStyle/>
        <a:p>
          <a:pPr marL="0" marR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sz="1800" dirty="0" smtClean="0">
            <a:latin typeface="Times New Roman" pitchFamily="18" charset="0"/>
            <a:cs typeface="Times New Roman" pitchFamily="18" charset="0"/>
          </a:endParaRPr>
        </a:p>
        <a:p>
          <a:pPr marL="0" marR="0" indent="0" algn="just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повышение  уровня коммуникативной культуры</a:t>
          </a:r>
        </a:p>
        <a:p>
          <a:pPr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1B0BCA51-3AD2-4920-A83A-11D34494221D}" type="parTrans" cxnId="{57201709-DF90-413C-8D8D-F4C89BFF8F19}">
      <dgm:prSet/>
      <dgm:spPr/>
      <dgm:t>
        <a:bodyPr/>
        <a:lstStyle/>
        <a:p>
          <a:endParaRPr lang="ru-RU"/>
        </a:p>
      </dgm:t>
    </dgm:pt>
    <dgm:pt modelId="{17A2B7A6-A1AD-4174-A96B-C6A84B23488C}" type="sibTrans" cxnId="{57201709-DF90-413C-8D8D-F4C89BFF8F19}">
      <dgm:prSet/>
      <dgm:spPr/>
      <dgm:t>
        <a:bodyPr/>
        <a:lstStyle/>
        <a:p>
          <a:endParaRPr lang="ru-RU"/>
        </a:p>
      </dgm:t>
    </dgm:pt>
    <dgm:pt modelId="{B3746ADC-DAE1-4118-8F9A-4C0BD7A1196F}" type="pres">
      <dgm:prSet presAssocID="{D86E7399-265B-4140-80D6-06548AB9B629}" presName="compositeShape" presStyleCnt="0">
        <dgm:presLayoutVars>
          <dgm:dir/>
          <dgm:resizeHandles/>
        </dgm:presLayoutVars>
      </dgm:prSet>
      <dgm:spPr/>
    </dgm:pt>
    <dgm:pt modelId="{CE492B3E-C6D1-4299-BDEE-0F7F16B37604}" type="pres">
      <dgm:prSet presAssocID="{D86E7399-265B-4140-80D6-06548AB9B629}" presName="pyramid" presStyleLbl="node1" presStyleIdx="0" presStyleCnt="1" custLinFactNeighborX="-16916"/>
      <dgm:spPr/>
    </dgm:pt>
    <dgm:pt modelId="{76971D1E-8D4E-462E-8B20-A6DC10219860}" type="pres">
      <dgm:prSet presAssocID="{D86E7399-265B-4140-80D6-06548AB9B629}" presName="theList" presStyleCnt="0"/>
      <dgm:spPr/>
    </dgm:pt>
    <dgm:pt modelId="{C07F9811-C04F-49C0-869B-138F6D477441}" type="pres">
      <dgm:prSet presAssocID="{78D1AC3C-4032-4281-AF2C-02ACD7DF7E4E}" presName="aNode" presStyleLbl="fgAcc1" presStyleIdx="0" presStyleCnt="3" custScaleX="206300" custScaleY="220932" custLinFactY="-6254" custLinFactNeighborX="2173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860B5BA-146C-4C9A-A335-3CA762FF4C76}" type="pres">
      <dgm:prSet presAssocID="{78D1AC3C-4032-4281-AF2C-02ACD7DF7E4E}" presName="aSpace" presStyleCnt="0"/>
      <dgm:spPr/>
    </dgm:pt>
    <dgm:pt modelId="{5C8ED666-0394-404E-9120-D1402E9F8169}" type="pres">
      <dgm:prSet presAssocID="{BFB1E4AE-AC7B-4067-BAB1-77011FC28A59}" presName="aNode" presStyleLbl="fgAcc1" presStyleIdx="1" presStyleCnt="3" custScaleX="206300" custScaleY="139728" custLinFactNeighborX="647" custLinFactNeighborY="230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E7D6E79-DF05-41D6-B5D3-04711E70B3B4}" type="pres">
      <dgm:prSet presAssocID="{BFB1E4AE-AC7B-4067-BAB1-77011FC28A59}" presName="aSpace" presStyleCnt="0"/>
      <dgm:spPr/>
    </dgm:pt>
    <dgm:pt modelId="{42A3C4BF-EB0E-4DDC-88D6-33CCC714BB25}" type="pres">
      <dgm:prSet presAssocID="{8A170038-D900-46BC-8417-43D1DF46AF3B}" presName="aNode" presStyleLbl="fgAcc1" presStyleIdx="2" presStyleCnt="3" custScaleX="206300" custScaleY="139728" custLinFactY="25777" custLinFactNeighborX="647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8229486-CED6-4CA5-BA3D-00081E661816}" type="pres">
      <dgm:prSet presAssocID="{8A170038-D900-46BC-8417-43D1DF46AF3B}" presName="aSpace" presStyleCnt="0"/>
      <dgm:spPr/>
    </dgm:pt>
  </dgm:ptLst>
  <dgm:cxnLst>
    <dgm:cxn modelId="{1A0F1009-800D-472F-B19E-66EF03276979}" type="presOf" srcId="{78D1AC3C-4032-4281-AF2C-02ACD7DF7E4E}" destId="{C07F9811-C04F-49C0-869B-138F6D477441}" srcOrd="0" destOrd="0" presId="urn:microsoft.com/office/officeart/2005/8/layout/pyramid2"/>
    <dgm:cxn modelId="{8B2D58A9-81D6-4A02-B692-56E828798A0F}" srcId="{D86E7399-265B-4140-80D6-06548AB9B629}" destId="{78D1AC3C-4032-4281-AF2C-02ACD7DF7E4E}" srcOrd="0" destOrd="0" parTransId="{52F31BF5-5723-4069-ACEB-FDD44D6416C4}" sibTransId="{772B659C-9AAC-4423-BAFA-A20F8C188CEA}"/>
    <dgm:cxn modelId="{8D04700A-16EB-48BF-8A67-F564390B5443}" type="presOf" srcId="{8A170038-D900-46BC-8417-43D1DF46AF3B}" destId="{42A3C4BF-EB0E-4DDC-88D6-33CCC714BB25}" srcOrd="0" destOrd="0" presId="urn:microsoft.com/office/officeart/2005/8/layout/pyramid2"/>
    <dgm:cxn modelId="{D0EB9AB8-9785-4978-A325-B71855814C81}" srcId="{D86E7399-265B-4140-80D6-06548AB9B629}" destId="{BFB1E4AE-AC7B-4067-BAB1-77011FC28A59}" srcOrd="1" destOrd="0" parTransId="{33A9B6DC-5C4C-451E-AAA2-00C0AAAA1D46}" sibTransId="{EBDB0621-5F76-4455-908B-DB8741D8E403}"/>
    <dgm:cxn modelId="{38CAEDAD-E980-450F-901D-5B86C43C431C}" type="presOf" srcId="{D86E7399-265B-4140-80D6-06548AB9B629}" destId="{B3746ADC-DAE1-4118-8F9A-4C0BD7A1196F}" srcOrd="0" destOrd="0" presId="urn:microsoft.com/office/officeart/2005/8/layout/pyramid2"/>
    <dgm:cxn modelId="{F963D542-E41D-4DA0-BD38-24776B410C71}" type="presOf" srcId="{BFB1E4AE-AC7B-4067-BAB1-77011FC28A59}" destId="{5C8ED666-0394-404E-9120-D1402E9F8169}" srcOrd="0" destOrd="0" presId="urn:microsoft.com/office/officeart/2005/8/layout/pyramid2"/>
    <dgm:cxn modelId="{57201709-DF90-413C-8D8D-F4C89BFF8F19}" srcId="{D86E7399-265B-4140-80D6-06548AB9B629}" destId="{8A170038-D900-46BC-8417-43D1DF46AF3B}" srcOrd="2" destOrd="0" parTransId="{1B0BCA51-3AD2-4920-A83A-11D34494221D}" sibTransId="{17A2B7A6-A1AD-4174-A96B-C6A84B23488C}"/>
    <dgm:cxn modelId="{715FA7D6-E40F-4A29-AACD-9F4BEEEDA574}" type="presParOf" srcId="{B3746ADC-DAE1-4118-8F9A-4C0BD7A1196F}" destId="{CE492B3E-C6D1-4299-BDEE-0F7F16B37604}" srcOrd="0" destOrd="0" presId="urn:microsoft.com/office/officeart/2005/8/layout/pyramid2"/>
    <dgm:cxn modelId="{FBDD1D84-C0EE-4726-9F2F-68C1E1B5AD77}" type="presParOf" srcId="{B3746ADC-DAE1-4118-8F9A-4C0BD7A1196F}" destId="{76971D1E-8D4E-462E-8B20-A6DC10219860}" srcOrd="1" destOrd="0" presId="urn:microsoft.com/office/officeart/2005/8/layout/pyramid2"/>
    <dgm:cxn modelId="{D1074F88-25D1-421F-A77E-E589EA7BCF55}" type="presParOf" srcId="{76971D1E-8D4E-462E-8B20-A6DC10219860}" destId="{C07F9811-C04F-49C0-869B-138F6D477441}" srcOrd="0" destOrd="0" presId="urn:microsoft.com/office/officeart/2005/8/layout/pyramid2"/>
    <dgm:cxn modelId="{FAC438C4-2A86-4039-8207-A931AD3C358C}" type="presParOf" srcId="{76971D1E-8D4E-462E-8B20-A6DC10219860}" destId="{1860B5BA-146C-4C9A-A335-3CA762FF4C76}" srcOrd="1" destOrd="0" presId="urn:microsoft.com/office/officeart/2005/8/layout/pyramid2"/>
    <dgm:cxn modelId="{06D84BF1-7598-421F-8147-291AE37B38DB}" type="presParOf" srcId="{76971D1E-8D4E-462E-8B20-A6DC10219860}" destId="{5C8ED666-0394-404E-9120-D1402E9F8169}" srcOrd="2" destOrd="0" presId="urn:microsoft.com/office/officeart/2005/8/layout/pyramid2"/>
    <dgm:cxn modelId="{554E1BA0-791E-404A-8E49-748CECA28A74}" type="presParOf" srcId="{76971D1E-8D4E-462E-8B20-A6DC10219860}" destId="{FE7D6E79-DF05-41D6-B5D3-04711E70B3B4}" srcOrd="3" destOrd="0" presId="urn:microsoft.com/office/officeart/2005/8/layout/pyramid2"/>
    <dgm:cxn modelId="{053562B5-9CF1-4555-9B02-C34AA826ECCC}" type="presParOf" srcId="{76971D1E-8D4E-462E-8B20-A6DC10219860}" destId="{42A3C4BF-EB0E-4DDC-88D6-33CCC714BB25}" srcOrd="4" destOrd="0" presId="urn:microsoft.com/office/officeart/2005/8/layout/pyramid2"/>
    <dgm:cxn modelId="{C2F326EB-8917-49C1-87BE-0AAE0F7556CA}" type="presParOf" srcId="{76971D1E-8D4E-462E-8B20-A6DC10219860}" destId="{F8229486-CED6-4CA5-BA3D-00081E661816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15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E74E487-18EB-4AFC-8312-8CE0444F39E7}" type="doc">
      <dgm:prSet loTypeId="urn:microsoft.com/office/officeart/2005/8/layout/chevron2" loCatId="process" qsTypeId="urn:microsoft.com/office/officeart/2005/8/quickstyle/simple3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8BD45570-645A-44C2-837B-347685C77A88}">
      <dgm:prSet phldrT="[Текст]" custT="1"/>
      <dgm:spPr/>
      <dgm:t>
        <a:bodyPr/>
        <a:lstStyle/>
        <a:p>
          <a:r>
            <a:rPr lang="ru-RU" sz="20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фронтальная</a:t>
          </a:r>
          <a:endParaRPr lang="ru-RU" sz="2000" b="1" i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EE2EE9D0-D76F-406E-AAFA-BA84AB648E00}" type="parTrans" cxnId="{B4E1AC35-7105-40DB-91F1-8107A1005D00}">
      <dgm:prSet/>
      <dgm:spPr/>
      <dgm:t>
        <a:bodyPr/>
        <a:lstStyle/>
        <a:p>
          <a:endParaRPr lang="ru-RU" sz="2000" b="1" i="1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419AEB68-0960-4B0C-A345-D616CE62FAC4}" type="sibTrans" cxnId="{B4E1AC35-7105-40DB-91F1-8107A1005D00}">
      <dgm:prSet/>
      <dgm:spPr/>
      <dgm:t>
        <a:bodyPr/>
        <a:lstStyle/>
        <a:p>
          <a:endParaRPr lang="ru-RU" sz="2000" b="1" i="1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95128232-6337-4A4A-8ABC-57BE90FF16E2}">
      <dgm:prSet phldrT="[Текст]" custT="1"/>
      <dgm:spPr/>
      <dgm:t>
        <a:bodyPr/>
        <a:lstStyle/>
        <a:p>
          <a:pPr algn="just"/>
          <a:r>
            <a:rPr lang="ru-RU" sz="2000" b="1" i="1" dirty="0" smtClean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ученики одновременно выполняют одинаковую, общую для всех работу, всем классом обсуждают, сравнивают и обобщают результаты ее  </a:t>
          </a:r>
          <a:r>
            <a:rPr lang="ru-RU" sz="2000" b="1" i="1" dirty="0" smtClean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  <a:hlinkClick xmlns:r="http://schemas.openxmlformats.org/officeDocument/2006/relationships" r:id="rId1" action="ppaction://hlinkfile"/>
            </a:rPr>
            <a:t>3</a:t>
          </a:r>
          <a:r>
            <a:rPr lang="ru-RU" sz="2000" b="1" i="1" dirty="0" smtClean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ru-RU" sz="2000" b="1" i="1" dirty="0" smtClean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  <a:hlinkClick xmlns:r="http://schemas.openxmlformats.org/officeDocument/2006/relationships" r:id="rId2" action="ppaction://hlinkfile"/>
            </a:rPr>
            <a:t>5</a:t>
          </a:r>
          <a:r>
            <a:rPr lang="ru-RU" sz="2000" b="1" i="1" dirty="0" smtClean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ru-RU" sz="2000" b="1" i="1" dirty="0" smtClean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  <a:hlinkClick xmlns:r="http://schemas.openxmlformats.org/officeDocument/2006/relationships" r:id="rId3" action="ppaction://hlinkfile"/>
            </a:rPr>
            <a:t>6</a:t>
          </a:r>
          <a:r>
            <a:rPr lang="ru-RU" sz="2000" b="1" i="1" dirty="0" smtClean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ru-RU" sz="2000" b="1" i="1" dirty="0" smtClean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  <a:hlinkClick xmlns:r="http://schemas.openxmlformats.org/officeDocument/2006/relationships" r:id="rId4" action="ppaction://hlinkfile"/>
            </a:rPr>
            <a:t>10</a:t>
          </a:r>
          <a:endParaRPr lang="ru-RU" sz="2000" b="1" i="1" dirty="0">
            <a:solidFill>
              <a:schemeClr val="accent4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F61B6E1D-A6D3-4076-A0F8-803E60FCA897}" type="parTrans" cxnId="{4E9A216E-58B1-4551-B650-6387A19B703E}">
      <dgm:prSet/>
      <dgm:spPr/>
      <dgm:t>
        <a:bodyPr/>
        <a:lstStyle/>
        <a:p>
          <a:endParaRPr lang="ru-RU" sz="2000" b="1" i="1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3F1FE9C5-8B4B-4E0D-9818-2217BCD38783}" type="sibTrans" cxnId="{4E9A216E-58B1-4551-B650-6387A19B703E}">
      <dgm:prSet/>
      <dgm:spPr/>
      <dgm:t>
        <a:bodyPr/>
        <a:lstStyle/>
        <a:p>
          <a:endParaRPr lang="ru-RU" sz="2000" b="1" i="1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D8E06E58-6CE4-4EC8-82A1-6833C82489C3}">
      <dgm:prSet phldrT="[Текст]" custT="1"/>
      <dgm:spPr/>
      <dgm:t>
        <a:bodyPr/>
        <a:lstStyle/>
        <a:p>
          <a:r>
            <a:rPr lang="ru-RU" sz="20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индивидуальная</a:t>
          </a:r>
          <a:endParaRPr lang="ru-RU" sz="2000" b="1" i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E9B74B95-CAAA-482B-AB40-9311387B9F96}" type="parTrans" cxnId="{D6A65B60-4331-45EF-AB02-61B78A0787F1}">
      <dgm:prSet/>
      <dgm:spPr/>
      <dgm:t>
        <a:bodyPr/>
        <a:lstStyle/>
        <a:p>
          <a:endParaRPr lang="ru-RU" sz="2000" b="1" i="1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03A16DAC-E44E-4639-9255-4E5124BCC8BF}" type="sibTrans" cxnId="{D6A65B60-4331-45EF-AB02-61B78A0787F1}">
      <dgm:prSet/>
      <dgm:spPr/>
      <dgm:t>
        <a:bodyPr/>
        <a:lstStyle/>
        <a:p>
          <a:endParaRPr lang="ru-RU" sz="2000" b="1" i="1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9C2C1E38-5B77-41EA-B732-BEEBFC2A571C}">
      <dgm:prSet phldrT="[Текст]" custT="1"/>
      <dgm:spPr/>
      <dgm:t>
        <a:bodyPr/>
        <a:lstStyle/>
        <a:p>
          <a:r>
            <a:rPr lang="ru-RU" sz="20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групповая</a:t>
          </a:r>
          <a:endParaRPr lang="ru-RU" sz="2000" b="1" i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AAD5F107-3ABC-4364-8017-6092D5737253}" type="parTrans" cxnId="{D53D84B3-9D92-4F21-A973-D74A58038074}">
      <dgm:prSet/>
      <dgm:spPr/>
      <dgm:t>
        <a:bodyPr/>
        <a:lstStyle/>
        <a:p>
          <a:endParaRPr lang="ru-RU" sz="2000" b="1" i="1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3323C299-B6DB-4491-BDCC-3CAB068DD4E4}" type="sibTrans" cxnId="{D53D84B3-9D92-4F21-A973-D74A58038074}">
      <dgm:prSet/>
      <dgm:spPr/>
      <dgm:t>
        <a:bodyPr/>
        <a:lstStyle/>
        <a:p>
          <a:endParaRPr lang="ru-RU" sz="2000" b="1" i="1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5AC87CBC-2141-45FD-B16F-E765A4CE83FB}">
      <dgm:prSet phldrT="[Текст]" custT="1"/>
      <dgm:spPr/>
      <dgm:t>
        <a:bodyPr/>
        <a:lstStyle/>
        <a:p>
          <a:r>
            <a:rPr lang="ru-RU" sz="2000" b="1" i="1" dirty="0" smtClean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класс делится на группы для решения конкретных учебных задач;</a:t>
          </a:r>
          <a:endParaRPr lang="ru-RU" sz="2000" b="1" i="1" dirty="0">
            <a:solidFill>
              <a:schemeClr val="accent4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839C2FA2-7862-4571-8931-FF1B675EC1FB}" type="parTrans" cxnId="{C47FA1EE-848E-47D6-B886-2B4351383CC6}">
      <dgm:prSet/>
      <dgm:spPr/>
      <dgm:t>
        <a:bodyPr/>
        <a:lstStyle/>
        <a:p>
          <a:endParaRPr lang="ru-RU" sz="2000" b="1" i="1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924121C2-1CEE-46E0-8C1D-9E07A0F376DD}" type="sibTrans" cxnId="{C47FA1EE-848E-47D6-B886-2B4351383CC6}">
      <dgm:prSet/>
      <dgm:spPr/>
      <dgm:t>
        <a:bodyPr/>
        <a:lstStyle/>
        <a:p>
          <a:endParaRPr lang="ru-RU" sz="2000" b="1" i="1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211323B7-6DDD-4E9F-880B-B77484ADF58F}">
      <dgm:prSet phldrT="[Текст]" custT="1"/>
      <dgm:spPr/>
      <dgm:t>
        <a:bodyPr/>
        <a:lstStyle/>
        <a:p>
          <a:pPr algn="just"/>
          <a:r>
            <a:rPr lang="ru-RU" sz="2000" b="1" i="1" dirty="0" smtClean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каждый ученик получает для самостоятельного выполнения задание, специально для него подобранное в соответствии с его подготовкой и учебными возможностями    </a:t>
          </a:r>
          <a:r>
            <a:rPr lang="ru-RU" sz="2000" b="1" i="1" dirty="0" smtClean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  <a:hlinkClick xmlns:r="http://schemas.openxmlformats.org/officeDocument/2006/relationships" r:id="rId5" action="ppaction://hlinkfile"/>
            </a:rPr>
            <a:t>4</a:t>
          </a:r>
          <a:r>
            <a:rPr lang="ru-RU" sz="2000" b="1" i="1" dirty="0" smtClean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ru-RU" sz="2000" b="1" i="1" dirty="0" smtClean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  <a:hlinkClick xmlns:r="http://schemas.openxmlformats.org/officeDocument/2006/relationships" r:id="rId6" action="ppaction://hlinkfile"/>
            </a:rPr>
            <a:t>8</a:t>
          </a:r>
          <a:r>
            <a:rPr lang="ru-RU" sz="2000" b="1" i="1" dirty="0" smtClean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ru-RU" sz="2000" b="1" i="1" dirty="0" smtClean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  <a:hlinkClick xmlns:r="http://schemas.openxmlformats.org/officeDocument/2006/relationships" r:id="rId7" action="ppaction://hlinkpres?slideindex=1&amp;slidetitle="/>
            </a:rPr>
            <a:t>10</a:t>
          </a:r>
          <a:endParaRPr lang="ru-RU" sz="2000" b="1" i="1" dirty="0">
            <a:solidFill>
              <a:schemeClr val="accent4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53C045BF-4B5F-4695-9966-5A7125438769}" type="sibTrans" cxnId="{0E89D327-AD7F-47A0-8A32-EE3B4687F156}">
      <dgm:prSet/>
      <dgm:spPr/>
      <dgm:t>
        <a:bodyPr/>
        <a:lstStyle/>
        <a:p>
          <a:endParaRPr lang="ru-RU" sz="2000" b="1" i="1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9909F4DF-0F36-4A3A-AB10-AB6DD2604E31}" type="parTrans" cxnId="{0E89D327-AD7F-47A0-8A32-EE3B4687F156}">
      <dgm:prSet/>
      <dgm:spPr/>
      <dgm:t>
        <a:bodyPr/>
        <a:lstStyle/>
        <a:p>
          <a:endParaRPr lang="ru-RU" sz="2000" b="1" i="1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7D4FCFFF-70B9-4341-BBD4-272855086264}">
      <dgm:prSet custT="1"/>
      <dgm:spPr/>
      <dgm:t>
        <a:bodyPr/>
        <a:lstStyle/>
        <a:p>
          <a:r>
            <a:rPr lang="ru-RU" sz="2000" b="1" i="1" dirty="0" smtClean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каждая группа получает определенное задание (либо одинаковое, либо дифференцированное) и выполняет его сообща под непосредственным руководством лидера группы     </a:t>
          </a:r>
          <a:r>
            <a:rPr lang="ru-RU" sz="2000" b="1" i="1" dirty="0" smtClean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  <a:hlinkClick xmlns:r="http://schemas.openxmlformats.org/officeDocument/2006/relationships" r:id="rId8" action="ppaction://hlinkfile"/>
            </a:rPr>
            <a:t>1</a:t>
          </a:r>
          <a:r>
            <a:rPr lang="ru-RU" sz="2000" b="1" i="1" dirty="0" smtClean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ru-RU" sz="2000" b="1" i="1" dirty="0" smtClean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  <a:hlinkClick xmlns:r="http://schemas.openxmlformats.org/officeDocument/2006/relationships" r:id="rId9" action="ppaction://hlinkfile"/>
            </a:rPr>
            <a:t>2,</a:t>
          </a:r>
          <a:r>
            <a:rPr lang="ru-RU" sz="2000" b="1" i="1" dirty="0" smtClean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i="1" dirty="0" smtClean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  <a:hlinkClick xmlns:r="http://schemas.openxmlformats.org/officeDocument/2006/relationships" r:id="rId10" action="ppaction://hlinkfile"/>
            </a:rPr>
            <a:t>7</a:t>
          </a:r>
          <a:r>
            <a:rPr lang="ru-RU" sz="2000" b="1" i="1" dirty="0" smtClean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,</a:t>
          </a:r>
          <a:r>
            <a:rPr lang="ru-RU" sz="2000" b="1" i="1" dirty="0" smtClean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  <a:hlinkClick xmlns:r="http://schemas.openxmlformats.org/officeDocument/2006/relationships" r:id="rId11" action="ppaction://hlinkfile"/>
            </a:rPr>
            <a:t>9</a:t>
          </a:r>
          <a:endParaRPr lang="ru-RU" sz="2000" b="1" i="1" dirty="0">
            <a:solidFill>
              <a:schemeClr val="accent4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4680CC16-4004-4EA5-A0A8-22E8607C1CE1}" type="parTrans" cxnId="{A90C7912-8F9B-4CB0-8F76-224DA8F05A41}">
      <dgm:prSet/>
      <dgm:spPr/>
      <dgm:t>
        <a:bodyPr/>
        <a:lstStyle/>
        <a:p>
          <a:endParaRPr lang="ru-RU"/>
        </a:p>
      </dgm:t>
    </dgm:pt>
    <dgm:pt modelId="{E3C59A4D-34E2-40E8-9506-3E8D87F71194}" type="sibTrans" cxnId="{A90C7912-8F9B-4CB0-8F76-224DA8F05A41}">
      <dgm:prSet/>
      <dgm:spPr/>
      <dgm:t>
        <a:bodyPr/>
        <a:lstStyle/>
        <a:p>
          <a:endParaRPr lang="ru-RU"/>
        </a:p>
      </dgm:t>
    </dgm:pt>
    <dgm:pt modelId="{9053CE7F-0F5E-4A4E-9B6D-F56428E20171}" type="pres">
      <dgm:prSet presAssocID="{3E74E487-18EB-4AFC-8312-8CE0444F39E7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0C76144-207B-4E4E-9D90-C4A5E62FE1C2}" type="pres">
      <dgm:prSet presAssocID="{8BD45570-645A-44C2-837B-347685C77A88}" presName="composite" presStyleCnt="0"/>
      <dgm:spPr/>
    </dgm:pt>
    <dgm:pt modelId="{C9062041-DEEB-41B2-96B0-1F900EB17236}" type="pres">
      <dgm:prSet presAssocID="{8BD45570-645A-44C2-837B-347685C77A88}" presName="parentText" presStyleLbl="alignNode1" presStyleIdx="0" presStyleCnt="3" custAng="20652122" custScaleX="16393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BBE189E-3C2A-4770-B64B-98D964D500A9}" type="pres">
      <dgm:prSet presAssocID="{8BD45570-645A-44C2-837B-347685C77A88}" presName="descendantText" presStyleLbl="alignAcc1" presStyleIdx="0" presStyleCnt="3" custScaleX="9178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921112-0269-4D1A-925E-F26FEA757D5C}" type="pres">
      <dgm:prSet presAssocID="{419AEB68-0960-4B0C-A345-D616CE62FAC4}" presName="sp" presStyleCnt="0"/>
      <dgm:spPr/>
    </dgm:pt>
    <dgm:pt modelId="{63CFC8F3-781F-4570-B880-148680E72F37}" type="pres">
      <dgm:prSet presAssocID="{D8E06E58-6CE4-4EC8-82A1-6833C82489C3}" presName="composite" presStyleCnt="0"/>
      <dgm:spPr/>
    </dgm:pt>
    <dgm:pt modelId="{3B1D67F2-D983-4BCF-AF5B-F40F0B7522C9}" type="pres">
      <dgm:prSet presAssocID="{D8E06E58-6CE4-4EC8-82A1-6833C82489C3}" presName="parentText" presStyleLbl="alignNode1" presStyleIdx="1" presStyleCnt="3" custAng="20652122" custScaleX="16393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45EDCA3-F5B4-451A-8045-B6BC5B955751}" type="pres">
      <dgm:prSet presAssocID="{D8E06E58-6CE4-4EC8-82A1-6833C82489C3}" presName="descendantText" presStyleLbl="alignAcc1" presStyleIdx="1" presStyleCnt="3" custScaleX="9178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1F2A783-85E9-4081-BDB8-6B05FC020E95}" type="pres">
      <dgm:prSet presAssocID="{03A16DAC-E44E-4639-9255-4E5124BCC8BF}" presName="sp" presStyleCnt="0"/>
      <dgm:spPr/>
    </dgm:pt>
    <dgm:pt modelId="{A48CBD98-3E3D-41BB-8F7A-FEA0F591925A}" type="pres">
      <dgm:prSet presAssocID="{9C2C1E38-5B77-41EA-B732-BEEBFC2A571C}" presName="composite" presStyleCnt="0"/>
      <dgm:spPr/>
    </dgm:pt>
    <dgm:pt modelId="{CFA53C1F-3EF7-402E-A6A3-12C934D3576B}" type="pres">
      <dgm:prSet presAssocID="{9C2C1E38-5B77-41EA-B732-BEEBFC2A571C}" presName="parentText" presStyleLbl="alignNode1" presStyleIdx="2" presStyleCnt="3" custAng="20652122" custScaleX="16393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867C3A5-792C-466E-8036-0451D9FC2475}" type="pres">
      <dgm:prSet presAssocID="{9C2C1E38-5B77-41EA-B732-BEEBFC2A571C}" presName="descendantText" presStyleLbl="alignAcc1" presStyleIdx="2" presStyleCnt="3" custScaleX="91785" custScaleY="15534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53D84B3-9D92-4F21-A973-D74A58038074}" srcId="{3E74E487-18EB-4AFC-8312-8CE0444F39E7}" destId="{9C2C1E38-5B77-41EA-B732-BEEBFC2A571C}" srcOrd="2" destOrd="0" parTransId="{AAD5F107-3ABC-4364-8017-6092D5737253}" sibTransId="{3323C299-B6DB-4491-BDCC-3CAB068DD4E4}"/>
    <dgm:cxn modelId="{1FE4E43A-919D-455C-B2BB-A5EC98C0DF1D}" type="presOf" srcId="{7D4FCFFF-70B9-4341-BBD4-272855086264}" destId="{A867C3A5-792C-466E-8036-0451D9FC2475}" srcOrd="0" destOrd="1" presId="urn:microsoft.com/office/officeart/2005/8/layout/chevron2"/>
    <dgm:cxn modelId="{0E89D327-AD7F-47A0-8A32-EE3B4687F156}" srcId="{D8E06E58-6CE4-4EC8-82A1-6833C82489C3}" destId="{211323B7-6DDD-4E9F-880B-B77484ADF58F}" srcOrd="0" destOrd="0" parTransId="{9909F4DF-0F36-4A3A-AB10-AB6DD2604E31}" sibTransId="{53C045BF-4B5F-4695-9966-5A7125438769}"/>
    <dgm:cxn modelId="{C47FA1EE-848E-47D6-B886-2B4351383CC6}" srcId="{9C2C1E38-5B77-41EA-B732-BEEBFC2A571C}" destId="{5AC87CBC-2141-45FD-B16F-E765A4CE83FB}" srcOrd="0" destOrd="0" parTransId="{839C2FA2-7862-4571-8931-FF1B675EC1FB}" sibTransId="{924121C2-1CEE-46E0-8C1D-9E07A0F376DD}"/>
    <dgm:cxn modelId="{014B84A3-CC35-4818-A1F1-5F439F70CD68}" type="presOf" srcId="{9C2C1E38-5B77-41EA-B732-BEEBFC2A571C}" destId="{CFA53C1F-3EF7-402E-A6A3-12C934D3576B}" srcOrd="0" destOrd="0" presId="urn:microsoft.com/office/officeart/2005/8/layout/chevron2"/>
    <dgm:cxn modelId="{A90C7912-8F9B-4CB0-8F76-224DA8F05A41}" srcId="{9C2C1E38-5B77-41EA-B732-BEEBFC2A571C}" destId="{7D4FCFFF-70B9-4341-BBD4-272855086264}" srcOrd="1" destOrd="0" parTransId="{4680CC16-4004-4EA5-A0A8-22E8607C1CE1}" sibTransId="{E3C59A4D-34E2-40E8-9506-3E8D87F71194}"/>
    <dgm:cxn modelId="{CA3ABA3D-424E-4544-9412-74E74819A379}" type="presOf" srcId="{D8E06E58-6CE4-4EC8-82A1-6833C82489C3}" destId="{3B1D67F2-D983-4BCF-AF5B-F40F0B7522C9}" srcOrd="0" destOrd="0" presId="urn:microsoft.com/office/officeart/2005/8/layout/chevron2"/>
    <dgm:cxn modelId="{D6A65B60-4331-45EF-AB02-61B78A0787F1}" srcId="{3E74E487-18EB-4AFC-8312-8CE0444F39E7}" destId="{D8E06E58-6CE4-4EC8-82A1-6833C82489C3}" srcOrd="1" destOrd="0" parTransId="{E9B74B95-CAAA-482B-AB40-9311387B9F96}" sibTransId="{03A16DAC-E44E-4639-9255-4E5124BCC8BF}"/>
    <dgm:cxn modelId="{ECD3A1E8-1655-46D3-9CCB-15DBC4EE5D47}" type="presOf" srcId="{5AC87CBC-2141-45FD-B16F-E765A4CE83FB}" destId="{A867C3A5-792C-466E-8036-0451D9FC2475}" srcOrd="0" destOrd="0" presId="urn:microsoft.com/office/officeart/2005/8/layout/chevron2"/>
    <dgm:cxn modelId="{B4E1AC35-7105-40DB-91F1-8107A1005D00}" srcId="{3E74E487-18EB-4AFC-8312-8CE0444F39E7}" destId="{8BD45570-645A-44C2-837B-347685C77A88}" srcOrd="0" destOrd="0" parTransId="{EE2EE9D0-D76F-406E-AAFA-BA84AB648E00}" sibTransId="{419AEB68-0960-4B0C-A345-D616CE62FAC4}"/>
    <dgm:cxn modelId="{81517C80-9761-4198-9827-8B3464F5123A}" type="presOf" srcId="{211323B7-6DDD-4E9F-880B-B77484ADF58F}" destId="{045EDCA3-F5B4-451A-8045-B6BC5B955751}" srcOrd="0" destOrd="0" presId="urn:microsoft.com/office/officeart/2005/8/layout/chevron2"/>
    <dgm:cxn modelId="{F1A2579A-3612-4237-8524-3B8157E6E183}" type="presOf" srcId="{8BD45570-645A-44C2-837B-347685C77A88}" destId="{C9062041-DEEB-41B2-96B0-1F900EB17236}" srcOrd="0" destOrd="0" presId="urn:microsoft.com/office/officeart/2005/8/layout/chevron2"/>
    <dgm:cxn modelId="{3EFFBA0C-9FA2-413B-B9A1-4E55EB12DC95}" type="presOf" srcId="{3E74E487-18EB-4AFC-8312-8CE0444F39E7}" destId="{9053CE7F-0F5E-4A4E-9B6D-F56428E20171}" srcOrd="0" destOrd="0" presId="urn:microsoft.com/office/officeart/2005/8/layout/chevron2"/>
    <dgm:cxn modelId="{4E9A216E-58B1-4551-B650-6387A19B703E}" srcId="{8BD45570-645A-44C2-837B-347685C77A88}" destId="{95128232-6337-4A4A-8ABC-57BE90FF16E2}" srcOrd="0" destOrd="0" parTransId="{F61B6E1D-A6D3-4076-A0F8-803E60FCA897}" sibTransId="{3F1FE9C5-8B4B-4E0D-9818-2217BCD38783}"/>
    <dgm:cxn modelId="{34B7DBA1-9018-4D23-8BD9-2D0F75136664}" type="presOf" srcId="{95128232-6337-4A4A-8ABC-57BE90FF16E2}" destId="{FBBE189E-3C2A-4770-B64B-98D964D500A9}" srcOrd="0" destOrd="0" presId="urn:microsoft.com/office/officeart/2005/8/layout/chevron2"/>
    <dgm:cxn modelId="{FECA6BCE-CE5E-4049-AB56-3979766062B2}" type="presParOf" srcId="{9053CE7F-0F5E-4A4E-9B6D-F56428E20171}" destId="{70C76144-207B-4E4E-9D90-C4A5E62FE1C2}" srcOrd="0" destOrd="0" presId="urn:microsoft.com/office/officeart/2005/8/layout/chevron2"/>
    <dgm:cxn modelId="{811F6245-7427-413E-8D1B-656A777516E9}" type="presParOf" srcId="{70C76144-207B-4E4E-9D90-C4A5E62FE1C2}" destId="{C9062041-DEEB-41B2-96B0-1F900EB17236}" srcOrd="0" destOrd="0" presId="urn:microsoft.com/office/officeart/2005/8/layout/chevron2"/>
    <dgm:cxn modelId="{99F9BA2C-36EB-4466-B873-4C16C93366B1}" type="presParOf" srcId="{70C76144-207B-4E4E-9D90-C4A5E62FE1C2}" destId="{FBBE189E-3C2A-4770-B64B-98D964D500A9}" srcOrd="1" destOrd="0" presId="urn:microsoft.com/office/officeart/2005/8/layout/chevron2"/>
    <dgm:cxn modelId="{2E6AAB1B-09E9-4F9C-91B5-E2F20B9A04E7}" type="presParOf" srcId="{9053CE7F-0F5E-4A4E-9B6D-F56428E20171}" destId="{F9921112-0269-4D1A-925E-F26FEA757D5C}" srcOrd="1" destOrd="0" presId="urn:microsoft.com/office/officeart/2005/8/layout/chevron2"/>
    <dgm:cxn modelId="{2A13A900-E129-4CD8-AEC0-8215F5ABAA73}" type="presParOf" srcId="{9053CE7F-0F5E-4A4E-9B6D-F56428E20171}" destId="{63CFC8F3-781F-4570-B880-148680E72F37}" srcOrd="2" destOrd="0" presId="urn:microsoft.com/office/officeart/2005/8/layout/chevron2"/>
    <dgm:cxn modelId="{6EA6AAC1-9CEF-4A61-BD33-38D7772FC5D5}" type="presParOf" srcId="{63CFC8F3-781F-4570-B880-148680E72F37}" destId="{3B1D67F2-D983-4BCF-AF5B-F40F0B7522C9}" srcOrd="0" destOrd="0" presId="urn:microsoft.com/office/officeart/2005/8/layout/chevron2"/>
    <dgm:cxn modelId="{0D3EBE57-3BFC-4A82-A0B8-9DE94A9B7DBD}" type="presParOf" srcId="{63CFC8F3-781F-4570-B880-148680E72F37}" destId="{045EDCA3-F5B4-451A-8045-B6BC5B955751}" srcOrd="1" destOrd="0" presId="urn:microsoft.com/office/officeart/2005/8/layout/chevron2"/>
    <dgm:cxn modelId="{DC5EF013-4C51-4596-B3CD-B133E78DE36D}" type="presParOf" srcId="{9053CE7F-0F5E-4A4E-9B6D-F56428E20171}" destId="{B1F2A783-85E9-4081-BDB8-6B05FC020E95}" srcOrd="3" destOrd="0" presId="urn:microsoft.com/office/officeart/2005/8/layout/chevron2"/>
    <dgm:cxn modelId="{8D94C7D2-858B-4C3B-9F89-DD74502FCD70}" type="presParOf" srcId="{9053CE7F-0F5E-4A4E-9B6D-F56428E20171}" destId="{A48CBD98-3E3D-41BB-8F7A-FEA0F591925A}" srcOrd="4" destOrd="0" presId="urn:microsoft.com/office/officeart/2005/8/layout/chevron2"/>
    <dgm:cxn modelId="{1CC60655-484E-45BE-9D35-C0A9786814A2}" type="presParOf" srcId="{A48CBD98-3E3D-41BB-8F7A-FEA0F591925A}" destId="{CFA53C1F-3EF7-402E-A6A3-12C934D3576B}" srcOrd="0" destOrd="0" presId="urn:microsoft.com/office/officeart/2005/8/layout/chevron2"/>
    <dgm:cxn modelId="{7A2ACE89-F15A-4304-9FC2-8E9EE897A075}" type="presParOf" srcId="{A48CBD98-3E3D-41BB-8F7A-FEA0F591925A}" destId="{A867C3A5-792C-466E-8036-0451D9FC2475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00375E4-A47E-4A52-98DF-1A109597AB2D}">
      <dsp:nvSpPr>
        <dsp:cNvPr id="0" name=""/>
        <dsp:cNvSpPr/>
      </dsp:nvSpPr>
      <dsp:spPr>
        <a:xfrm rot="5400000">
          <a:off x="4876237" y="-1889918"/>
          <a:ext cx="1031804" cy="5074955"/>
        </a:xfrm>
        <a:prstGeom prst="round2Same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just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Человек как часть природы; сходства и различия с животными; единство живой природы</a:t>
          </a:r>
          <a:endParaRPr lang="ru-RU" sz="1800" b="0" kern="1200" dirty="0"/>
        </a:p>
      </dsp:txBody>
      <dsp:txXfrm rot="-5400000">
        <a:off x="2854662" y="182026"/>
        <a:ext cx="5024586" cy="931066"/>
      </dsp:txXfrm>
    </dsp:sp>
    <dsp:sp modelId="{B9427AF6-E21C-485C-827E-6A169E753FDA}">
      <dsp:nvSpPr>
        <dsp:cNvPr id="0" name=""/>
        <dsp:cNvSpPr/>
      </dsp:nvSpPr>
      <dsp:spPr>
        <a:xfrm>
          <a:off x="0" y="2681"/>
          <a:ext cx="2854662" cy="1289755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000" b="1" i="0" kern="1200" dirty="0" smtClean="0">
              <a:latin typeface="Times New Roman" pitchFamily="18" charset="0"/>
              <a:cs typeface="Times New Roman" pitchFamily="18" charset="0"/>
            </a:rPr>
            <a:t>Общенаучные знания</a:t>
          </a:r>
        </a:p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0" kern="1200" dirty="0"/>
        </a:p>
      </dsp:txBody>
      <dsp:txXfrm>
        <a:off x="62961" y="65642"/>
        <a:ext cx="2728740" cy="1163833"/>
      </dsp:txXfrm>
    </dsp:sp>
    <dsp:sp modelId="{74D8B8EB-0071-4241-AA2E-CC2F62C5018D}">
      <dsp:nvSpPr>
        <dsp:cNvPr id="0" name=""/>
        <dsp:cNvSpPr/>
      </dsp:nvSpPr>
      <dsp:spPr>
        <a:xfrm rot="5400000">
          <a:off x="4876237" y="-535674"/>
          <a:ext cx="1031804" cy="5074955"/>
        </a:xfrm>
        <a:prstGeom prst="round2SameRect">
          <a:avLst/>
        </a:prstGeom>
        <a:solidFill>
          <a:schemeClr val="accent4">
            <a:tint val="40000"/>
            <a:alpha val="90000"/>
            <a:hueOff val="-1315235"/>
            <a:satOff val="7386"/>
            <a:lumOff val="469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-1315235"/>
              <a:satOff val="7386"/>
              <a:lumOff val="469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just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«Живой организм» (6 </a:t>
          </a:r>
          <a:r>
            <a:rPr lang="ru-RU" sz="1800" b="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кл</a:t>
          </a:r>
          <a:r>
            <a:rPr lang="ru-RU" sz="1800" b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.), «Многообразие живых организмов» (7 </a:t>
          </a:r>
          <a:r>
            <a:rPr lang="ru-RU" sz="1800" b="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кл</a:t>
          </a:r>
          <a:r>
            <a:rPr lang="ru-RU" sz="1800" b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.) – основа для познания «Человек и его здоровье» (8 </a:t>
          </a:r>
          <a:r>
            <a:rPr lang="ru-RU" sz="1800" b="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кл</a:t>
          </a:r>
          <a:r>
            <a:rPr lang="ru-RU" sz="1800" b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.)</a:t>
          </a:r>
          <a:endParaRPr lang="ru-RU" sz="1800" b="0" kern="1200" dirty="0"/>
        </a:p>
      </dsp:txBody>
      <dsp:txXfrm rot="-5400000">
        <a:off x="2854662" y="1536270"/>
        <a:ext cx="5024586" cy="931066"/>
      </dsp:txXfrm>
    </dsp:sp>
    <dsp:sp modelId="{BEBFD9E8-F0E6-4589-903C-5A80C494EC9F}">
      <dsp:nvSpPr>
        <dsp:cNvPr id="0" name=""/>
        <dsp:cNvSpPr/>
      </dsp:nvSpPr>
      <dsp:spPr>
        <a:xfrm>
          <a:off x="0" y="1356925"/>
          <a:ext cx="2854662" cy="1289755"/>
        </a:xfrm>
        <a:prstGeom prst="roundRect">
          <a:avLst/>
        </a:prstGeom>
        <a:gradFill rotWithShape="0">
          <a:gsLst>
            <a:gs pos="0">
              <a:schemeClr val="accent4">
                <a:hueOff val="-1488257"/>
                <a:satOff val="8966"/>
                <a:lumOff val="719"/>
                <a:alphaOff val="0"/>
                <a:tint val="50000"/>
                <a:satMod val="300000"/>
              </a:schemeClr>
            </a:gs>
            <a:gs pos="35000">
              <a:schemeClr val="accent4">
                <a:hueOff val="-1488257"/>
                <a:satOff val="8966"/>
                <a:lumOff val="719"/>
                <a:alphaOff val="0"/>
                <a:tint val="37000"/>
                <a:satMod val="300000"/>
              </a:schemeClr>
            </a:gs>
            <a:gs pos="100000">
              <a:schemeClr val="accent4">
                <a:hueOff val="-1488257"/>
                <a:satOff val="8966"/>
                <a:lumOff val="719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000" b="1" kern="1200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Фундаментальные знания из конкретной предметной области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0" kern="1200" dirty="0"/>
        </a:p>
      </dsp:txBody>
      <dsp:txXfrm>
        <a:off x="62961" y="1419886"/>
        <a:ext cx="2728740" cy="1163833"/>
      </dsp:txXfrm>
    </dsp:sp>
    <dsp:sp modelId="{4AE7D8C2-9042-4E6D-8983-895C49E9B6BA}">
      <dsp:nvSpPr>
        <dsp:cNvPr id="0" name=""/>
        <dsp:cNvSpPr/>
      </dsp:nvSpPr>
      <dsp:spPr>
        <a:xfrm rot="5400000">
          <a:off x="4876237" y="818569"/>
          <a:ext cx="1031804" cy="5074955"/>
        </a:xfrm>
        <a:prstGeom prst="round2SameRect">
          <a:avLst/>
        </a:prstGeom>
        <a:solidFill>
          <a:schemeClr val="accent4">
            <a:tint val="40000"/>
            <a:alpha val="90000"/>
            <a:hueOff val="-2630471"/>
            <a:satOff val="14771"/>
            <a:lumOff val="939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-2630471"/>
              <a:satOff val="14771"/>
              <a:lumOff val="939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just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Направленность на медицинские специальности: медсестра, фельдшер; врач: травматолог, хирург, массажи</a:t>
          </a:r>
          <a:endParaRPr lang="ru-RU" sz="1800" b="0" kern="1200" dirty="0"/>
        </a:p>
      </dsp:txBody>
      <dsp:txXfrm rot="-5400000">
        <a:off x="2854662" y="2890514"/>
        <a:ext cx="5024586" cy="931066"/>
      </dsp:txXfrm>
    </dsp:sp>
    <dsp:sp modelId="{F9921001-AF1F-4FAF-BBBF-CB55941E6C58}">
      <dsp:nvSpPr>
        <dsp:cNvPr id="0" name=""/>
        <dsp:cNvSpPr/>
      </dsp:nvSpPr>
      <dsp:spPr>
        <a:xfrm>
          <a:off x="0" y="2711168"/>
          <a:ext cx="2854662" cy="1289755"/>
        </a:xfrm>
        <a:prstGeom prst="roundRect">
          <a:avLst/>
        </a:prstGeom>
        <a:gradFill rotWithShape="0">
          <a:gsLst>
            <a:gs pos="0">
              <a:schemeClr val="accent4">
                <a:hueOff val="-2976513"/>
                <a:satOff val="17933"/>
                <a:lumOff val="1437"/>
                <a:alphaOff val="0"/>
                <a:tint val="50000"/>
                <a:satMod val="300000"/>
              </a:schemeClr>
            </a:gs>
            <a:gs pos="35000">
              <a:schemeClr val="accent4">
                <a:hueOff val="-2976513"/>
                <a:satOff val="17933"/>
                <a:lumOff val="1437"/>
                <a:alphaOff val="0"/>
                <a:tint val="37000"/>
                <a:satMod val="300000"/>
              </a:schemeClr>
            </a:gs>
            <a:gs pos="100000">
              <a:schemeClr val="accent4">
                <a:hueOff val="-2976513"/>
                <a:satOff val="17933"/>
                <a:lumOff val="1437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000" b="1" kern="1200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Знания профильного характера</a:t>
          </a:r>
        </a:p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1" kern="1200" dirty="0"/>
        </a:p>
      </dsp:txBody>
      <dsp:txXfrm>
        <a:off x="62961" y="2774129"/>
        <a:ext cx="2728740" cy="1163833"/>
      </dsp:txXfrm>
    </dsp:sp>
    <dsp:sp modelId="{870F96B2-EF11-490E-B31D-16DFD3587FAD}">
      <dsp:nvSpPr>
        <dsp:cNvPr id="0" name=""/>
        <dsp:cNvSpPr/>
      </dsp:nvSpPr>
      <dsp:spPr>
        <a:xfrm rot="5400000">
          <a:off x="4876237" y="2172812"/>
          <a:ext cx="1031804" cy="5074955"/>
        </a:xfrm>
        <a:prstGeom prst="round2SameRect">
          <a:avLst/>
        </a:prstGeom>
        <a:solidFill>
          <a:schemeClr val="accent4">
            <a:tint val="40000"/>
            <a:alpha val="90000"/>
            <a:hueOff val="-3945706"/>
            <a:satOff val="22157"/>
            <a:lumOff val="1408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-3945706"/>
              <a:satOff val="22157"/>
              <a:lumOff val="1408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just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Анатомия, физиология, гигиена, психология – основа познания человека и его здоровья</a:t>
          </a:r>
          <a:endParaRPr lang="ru-RU" sz="1800" b="0" kern="1200" dirty="0"/>
        </a:p>
      </dsp:txBody>
      <dsp:txXfrm rot="-5400000">
        <a:off x="2854662" y="4244757"/>
        <a:ext cx="5024586" cy="931066"/>
      </dsp:txXfrm>
    </dsp:sp>
    <dsp:sp modelId="{A1CB7509-FF3C-40EF-B337-F1FCFBABAD15}">
      <dsp:nvSpPr>
        <dsp:cNvPr id="0" name=""/>
        <dsp:cNvSpPr/>
      </dsp:nvSpPr>
      <dsp:spPr>
        <a:xfrm>
          <a:off x="0" y="4065412"/>
          <a:ext cx="2854662" cy="1289755"/>
        </a:xfrm>
        <a:prstGeom prst="roundRect">
          <a:avLst/>
        </a:prstGeom>
        <a:gradFill rotWithShape="0">
          <a:gsLst>
            <a:gs pos="0">
              <a:schemeClr val="accent4">
                <a:hueOff val="-4464770"/>
                <a:satOff val="26899"/>
                <a:lumOff val="2156"/>
                <a:alphaOff val="0"/>
                <a:tint val="50000"/>
                <a:satMod val="300000"/>
              </a:schemeClr>
            </a:gs>
            <a:gs pos="35000">
              <a:schemeClr val="accent4">
                <a:hueOff val="-4464770"/>
                <a:satOff val="26899"/>
                <a:lumOff val="2156"/>
                <a:alphaOff val="0"/>
                <a:tint val="37000"/>
                <a:satMod val="300000"/>
              </a:schemeClr>
            </a:gs>
            <a:gs pos="100000">
              <a:schemeClr val="accent4">
                <a:hueOff val="-4464770"/>
                <a:satOff val="26899"/>
                <a:lumOff val="2156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sz="2000" b="1" kern="1200" dirty="0" smtClean="0">
            <a:solidFill>
              <a:schemeClr val="accent2">
                <a:lumMod val="75000"/>
              </a:schemeClr>
            </a:solidFill>
            <a:latin typeface="Times New Roman" pitchFamily="18" charset="0"/>
            <a:cs typeface="Times New Roman" pitchFamily="18" charset="0"/>
          </a:endParaRPr>
        </a:p>
        <a:p>
          <a:pPr marL="0" marR="0" lvl="0" indent="0" algn="ctr" defTabSz="66675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ru-RU" sz="2000" b="1" kern="1200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Знания из определенной научной области</a:t>
          </a:r>
        </a:p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1" kern="1200" dirty="0"/>
        </a:p>
      </dsp:txBody>
      <dsp:txXfrm>
        <a:off x="62961" y="4128373"/>
        <a:ext cx="2728740" cy="116383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00375E4-A47E-4A52-98DF-1A109597AB2D}">
      <dsp:nvSpPr>
        <dsp:cNvPr id="0" name=""/>
        <dsp:cNvSpPr/>
      </dsp:nvSpPr>
      <dsp:spPr>
        <a:xfrm rot="5400000">
          <a:off x="4876237" y="-1889918"/>
          <a:ext cx="1031804" cy="5074955"/>
        </a:xfrm>
        <a:prstGeom prst="round2Same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just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Интеллектуальная мыслительная деятельность; установление причинно-следственных связей; эксперимент; решение проблемы</a:t>
          </a:r>
          <a:endParaRPr lang="ru-RU" sz="1800" b="0" kern="1200" dirty="0"/>
        </a:p>
      </dsp:txBody>
      <dsp:txXfrm rot="-5400000">
        <a:off x="2854662" y="182026"/>
        <a:ext cx="5024586" cy="931066"/>
      </dsp:txXfrm>
    </dsp:sp>
    <dsp:sp modelId="{B9427AF6-E21C-485C-827E-6A169E753FDA}">
      <dsp:nvSpPr>
        <dsp:cNvPr id="0" name=""/>
        <dsp:cNvSpPr/>
      </dsp:nvSpPr>
      <dsp:spPr>
        <a:xfrm>
          <a:off x="0" y="2681"/>
          <a:ext cx="2854662" cy="1289755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000" b="1" i="0" kern="1200" dirty="0" smtClean="0">
              <a:latin typeface="Times New Roman" pitchFamily="18" charset="0"/>
              <a:cs typeface="Times New Roman" pitchFamily="18" charset="0"/>
            </a:rPr>
            <a:t>Познавательная деятельность</a:t>
          </a:r>
        </a:p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0" kern="1200" dirty="0"/>
        </a:p>
      </dsp:txBody>
      <dsp:txXfrm>
        <a:off x="62961" y="65642"/>
        <a:ext cx="2728740" cy="1163833"/>
      </dsp:txXfrm>
    </dsp:sp>
    <dsp:sp modelId="{74D8B8EB-0071-4241-AA2E-CC2F62C5018D}">
      <dsp:nvSpPr>
        <dsp:cNvPr id="0" name=""/>
        <dsp:cNvSpPr/>
      </dsp:nvSpPr>
      <dsp:spPr>
        <a:xfrm rot="5400000">
          <a:off x="4876237" y="-535674"/>
          <a:ext cx="1031804" cy="5074955"/>
        </a:xfrm>
        <a:prstGeom prst="round2SameRect">
          <a:avLst/>
        </a:prstGeom>
        <a:solidFill>
          <a:schemeClr val="accent4">
            <a:tint val="40000"/>
            <a:alpha val="90000"/>
            <a:hueOff val="-1315235"/>
            <a:satOff val="7386"/>
            <a:lumOff val="469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-1315235"/>
              <a:satOff val="7386"/>
              <a:lumOff val="469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just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0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Умения анализировать, навыки общения в парах группах; техника выступления; способность слушать и задавать вопросы; </a:t>
          </a:r>
          <a:r>
            <a:rPr lang="ru-RU" sz="1800" b="0" i="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взаимооценка</a:t>
          </a:r>
          <a:endParaRPr lang="ru-RU" sz="1800" b="0" i="0" kern="1200" dirty="0"/>
        </a:p>
      </dsp:txBody>
      <dsp:txXfrm rot="-5400000">
        <a:off x="2854662" y="1536270"/>
        <a:ext cx="5024586" cy="931066"/>
      </dsp:txXfrm>
    </dsp:sp>
    <dsp:sp modelId="{BEBFD9E8-F0E6-4589-903C-5A80C494EC9F}">
      <dsp:nvSpPr>
        <dsp:cNvPr id="0" name=""/>
        <dsp:cNvSpPr/>
      </dsp:nvSpPr>
      <dsp:spPr>
        <a:xfrm>
          <a:off x="0" y="1356925"/>
          <a:ext cx="2854662" cy="1289755"/>
        </a:xfrm>
        <a:prstGeom prst="roundRect">
          <a:avLst/>
        </a:prstGeom>
        <a:gradFill rotWithShape="0">
          <a:gsLst>
            <a:gs pos="0">
              <a:schemeClr val="accent4">
                <a:hueOff val="-1488257"/>
                <a:satOff val="8966"/>
                <a:lumOff val="719"/>
                <a:alphaOff val="0"/>
                <a:tint val="50000"/>
                <a:satMod val="300000"/>
              </a:schemeClr>
            </a:gs>
            <a:gs pos="35000">
              <a:schemeClr val="accent4">
                <a:hueOff val="-1488257"/>
                <a:satOff val="8966"/>
                <a:lumOff val="719"/>
                <a:alphaOff val="0"/>
                <a:tint val="37000"/>
                <a:satMod val="300000"/>
              </a:schemeClr>
            </a:gs>
            <a:gs pos="100000">
              <a:schemeClr val="accent4">
                <a:hueOff val="-1488257"/>
                <a:satOff val="8966"/>
                <a:lumOff val="719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000" b="1" kern="1200" dirty="0" err="1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Общеучебная</a:t>
          </a:r>
          <a:r>
            <a:rPr lang="ru-RU" sz="2000" b="1" kern="1200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 деятельность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0" kern="1200" dirty="0"/>
        </a:p>
      </dsp:txBody>
      <dsp:txXfrm>
        <a:off x="62961" y="1419886"/>
        <a:ext cx="2728740" cy="1163833"/>
      </dsp:txXfrm>
    </dsp:sp>
    <dsp:sp modelId="{4AE7D8C2-9042-4E6D-8983-895C49E9B6BA}">
      <dsp:nvSpPr>
        <dsp:cNvPr id="0" name=""/>
        <dsp:cNvSpPr/>
      </dsp:nvSpPr>
      <dsp:spPr>
        <a:xfrm rot="5400000">
          <a:off x="4876237" y="818569"/>
          <a:ext cx="1031804" cy="5074955"/>
        </a:xfrm>
        <a:prstGeom prst="round2SameRect">
          <a:avLst/>
        </a:prstGeom>
        <a:solidFill>
          <a:schemeClr val="accent4">
            <a:tint val="40000"/>
            <a:alpha val="90000"/>
            <a:hueOff val="-2630471"/>
            <a:satOff val="14771"/>
            <a:lumOff val="939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-2630471"/>
              <a:satOff val="14771"/>
              <a:lumOff val="939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just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Самостоятельная работа; постановка целей; самоконтроль; самооценка</a:t>
          </a:r>
          <a:endParaRPr lang="ru-RU" sz="1800" b="0" kern="1200" dirty="0"/>
        </a:p>
      </dsp:txBody>
      <dsp:txXfrm rot="-5400000">
        <a:off x="2854662" y="2890514"/>
        <a:ext cx="5024586" cy="931066"/>
      </dsp:txXfrm>
    </dsp:sp>
    <dsp:sp modelId="{F9921001-AF1F-4FAF-BBBF-CB55941E6C58}">
      <dsp:nvSpPr>
        <dsp:cNvPr id="0" name=""/>
        <dsp:cNvSpPr/>
      </dsp:nvSpPr>
      <dsp:spPr>
        <a:xfrm>
          <a:off x="0" y="2711168"/>
          <a:ext cx="2854662" cy="1289755"/>
        </a:xfrm>
        <a:prstGeom prst="roundRect">
          <a:avLst/>
        </a:prstGeom>
        <a:gradFill rotWithShape="0">
          <a:gsLst>
            <a:gs pos="0">
              <a:schemeClr val="accent4">
                <a:hueOff val="-2976513"/>
                <a:satOff val="17933"/>
                <a:lumOff val="1437"/>
                <a:alphaOff val="0"/>
                <a:tint val="50000"/>
                <a:satMod val="300000"/>
              </a:schemeClr>
            </a:gs>
            <a:gs pos="35000">
              <a:schemeClr val="accent4">
                <a:hueOff val="-2976513"/>
                <a:satOff val="17933"/>
                <a:lumOff val="1437"/>
                <a:alphaOff val="0"/>
                <a:tint val="37000"/>
                <a:satMod val="300000"/>
              </a:schemeClr>
            </a:gs>
            <a:gs pos="100000">
              <a:schemeClr val="accent4">
                <a:hueOff val="-2976513"/>
                <a:satOff val="17933"/>
                <a:lumOff val="1437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000" b="1" kern="1200" dirty="0" err="1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Самоорганизующая</a:t>
          </a:r>
          <a:r>
            <a:rPr lang="ru-RU" sz="2000" b="1" kern="1200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 деятельность</a:t>
          </a:r>
        </a:p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1" kern="1200" dirty="0"/>
        </a:p>
      </dsp:txBody>
      <dsp:txXfrm>
        <a:off x="62961" y="2774129"/>
        <a:ext cx="2728740" cy="1163833"/>
      </dsp:txXfrm>
    </dsp:sp>
    <dsp:sp modelId="{870F96B2-EF11-490E-B31D-16DFD3587FAD}">
      <dsp:nvSpPr>
        <dsp:cNvPr id="0" name=""/>
        <dsp:cNvSpPr/>
      </dsp:nvSpPr>
      <dsp:spPr>
        <a:xfrm rot="5400000">
          <a:off x="4876237" y="2172812"/>
          <a:ext cx="1031804" cy="5074955"/>
        </a:xfrm>
        <a:prstGeom prst="round2SameRect">
          <a:avLst/>
        </a:prstGeom>
        <a:solidFill>
          <a:schemeClr val="accent4">
            <a:tint val="40000"/>
            <a:alpha val="90000"/>
            <a:hueOff val="-3945706"/>
            <a:satOff val="22157"/>
            <a:lumOff val="1408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-3945706"/>
              <a:satOff val="22157"/>
              <a:lumOff val="1408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just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Поиск  решения проблемы; самосовершенствование и самореализация</a:t>
          </a:r>
          <a:endParaRPr lang="ru-RU" sz="1800" b="0" kern="1200" dirty="0"/>
        </a:p>
      </dsp:txBody>
      <dsp:txXfrm rot="-5400000">
        <a:off x="2854662" y="4244757"/>
        <a:ext cx="5024586" cy="931066"/>
      </dsp:txXfrm>
    </dsp:sp>
    <dsp:sp modelId="{A1CB7509-FF3C-40EF-B337-F1FCFBABAD15}">
      <dsp:nvSpPr>
        <dsp:cNvPr id="0" name=""/>
        <dsp:cNvSpPr/>
      </dsp:nvSpPr>
      <dsp:spPr>
        <a:xfrm>
          <a:off x="0" y="4065412"/>
          <a:ext cx="2854662" cy="1289755"/>
        </a:xfrm>
        <a:prstGeom prst="roundRect">
          <a:avLst/>
        </a:prstGeom>
        <a:gradFill rotWithShape="0">
          <a:gsLst>
            <a:gs pos="0">
              <a:schemeClr val="accent4">
                <a:hueOff val="-4464770"/>
                <a:satOff val="26899"/>
                <a:lumOff val="2156"/>
                <a:alphaOff val="0"/>
                <a:tint val="50000"/>
                <a:satMod val="300000"/>
              </a:schemeClr>
            </a:gs>
            <a:gs pos="35000">
              <a:schemeClr val="accent4">
                <a:hueOff val="-4464770"/>
                <a:satOff val="26899"/>
                <a:lumOff val="2156"/>
                <a:alphaOff val="0"/>
                <a:tint val="37000"/>
                <a:satMod val="300000"/>
              </a:schemeClr>
            </a:gs>
            <a:gs pos="100000">
              <a:schemeClr val="accent4">
                <a:hueOff val="-4464770"/>
                <a:satOff val="26899"/>
                <a:lumOff val="2156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sz="2000" b="1" kern="1200" dirty="0" smtClean="0">
            <a:solidFill>
              <a:schemeClr val="accent2">
                <a:lumMod val="75000"/>
              </a:schemeClr>
            </a:solidFill>
            <a:latin typeface="Times New Roman" pitchFamily="18" charset="0"/>
            <a:cs typeface="Times New Roman" pitchFamily="18" charset="0"/>
          </a:endParaRPr>
        </a:p>
        <a:p>
          <a:pPr marL="0" marR="0" lvl="0" indent="0" algn="ctr" defTabSz="66675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ru-RU" sz="2000" b="1" kern="1200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Знания из определенной научной области</a:t>
          </a:r>
        </a:p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1" kern="1200" dirty="0"/>
        </a:p>
      </dsp:txBody>
      <dsp:txXfrm>
        <a:off x="62961" y="4128373"/>
        <a:ext cx="2728740" cy="116383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BA9CFBA-B3F6-46A7-95AA-CBA66F3043A8}">
      <dsp:nvSpPr>
        <dsp:cNvPr id="0" name=""/>
        <dsp:cNvSpPr/>
      </dsp:nvSpPr>
      <dsp:spPr>
        <a:xfrm>
          <a:off x="526861" y="0"/>
          <a:ext cx="7375960" cy="5135570"/>
        </a:xfrm>
        <a:prstGeom prst="rightArrow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87C84B6-15C8-4D1A-817E-68ABE7AE5B0B}">
      <dsp:nvSpPr>
        <dsp:cNvPr id="0" name=""/>
        <dsp:cNvSpPr/>
      </dsp:nvSpPr>
      <dsp:spPr>
        <a:xfrm>
          <a:off x="235441" y="1150439"/>
          <a:ext cx="2090460" cy="283469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 развития новых способов образования, педагогических технологий</a:t>
          </a:r>
          <a:endParaRPr lang="ru-RU" sz="20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337489" y="1252487"/>
        <a:ext cx="1886364" cy="2630594"/>
      </dsp:txXfrm>
    </dsp:sp>
    <dsp:sp modelId="{A5746F7D-DF23-40DA-8650-475110724D37}">
      <dsp:nvSpPr>
        <dsp:cNvPr id="0" name=""/>
        <dsp:cNvSpPr/>
      </dsp:nvSpPr>
      <dsp:spPr>
        <a:xfrm>
          <a:off x="2616495" y="1150439"/>
          <a:ext cx="2675976" cy="2834690"/>
        </a:xfrm>
        <a:prstGeom prst="roundRect">
          <a:avLst/>
        </a:prstGeom>
        <a:solidFill>
          <a:schemeClr val="accent4">
            <a:hueOff val="-2232385"/>
            <a:satOff val="13449"/>
            <a:lumOff val="1078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 индивидуальное развитие личности, 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творческая инициация, 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выработка навыка самостоятельности</a:t>
          </a:r>
          <a:endParaRPr lang="ru-RU" sz="20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747125" y="1281069"/>
        <a:ext cx="2414716" cy="2573430"/>
      </dsp:txXfrm>
    </dsp:sp>
    <dsp:sp modelId="{0BCBD2EF-BBDC-4298-BC66-084EFC3B0EB9}">
      <dsp:nvSpPr>
        <dsp:cNvPr id="0" name=""/>
        <dsp:cNvSpPr/>
      </dsp:nvSpPr>
      <dsp:spPr>
        <a:xfrm>
          <a:off x="5583066" y="1150439"/>
          <a:ext cx="2611176" cy="2834690"/>
        </a:xfrm>
        <a:prstGeom prst="roundRect">
          <a:avLst/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воспитание свободной личности, формирование  способности самостоятельно мыслить, добывать и применять знания</a:t>
          </a:r>
          <a:endParaRPr lang="ru-RU" sz="20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5710533" y="1277906"/>
        <a:ext cx="2356242" cy="257975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E492B3E-C6D1-4299-BDEE-0F7F16B37604}">
      <dsp:nvSpPr>
        <dsp:cNvPr id="0" name=""/>
        <dsp:cNvSpPr/>
      </dsp:nvSpPr>
      <dsp:spPr>
        <a:xfrm>
          <a:off x="0" y="0"/>
          <a:ext cx="3032132" cy="3032132"/>
        </a:xfrm>
        <a:prstGeom prst="triangl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07F9811-C04F-49C0-869B-138F6D477441}">
      <dsp:nvSpPr>
        <dsp:cNvPr id="0" name=""/>
        <dsp:cNvSpPr/>
      </dsp:nvSpPr>
      <dsp:spPr>
        <a:xfrm>
          <a:off x="958772" y="219485"/>
          <a:ext cx="4065937" cy="995683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sz="1600" kern="1200" dirty="0" smtClean="0">
            <a:latin typeface="Times New Roman" pitchFamily="18" charset="0"/>
            <a:cs typeface="Times New Roman" pitchFamily="18" charset="0"/>
          </a:endParaRPr>
        </a:p>
        <a:p>
          <a:pPr marL="0" marR="0" lvl="0" indent="0" algn="just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углубление и расширение знаний при выявлении особенностей строения и связанных с ними функций тканей, органов, систем органов</a:t>
          </a:r>
        </a:p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007377" y="268090"/>
        <a:ext cx="3968727" cy="898473"/>
      </dsp:txXfrm>
    </dsp:sp>
    <dsp:sp modelId="{5C8ED666-0394-404E-9120-D1402E9F8169}">
      <dsp:nvSpPr>
        <dsp:cNvPr id="0" name=""/>
        <dsp:cNvSpPr/>
      </dsp:nvSpPr>
      <dsp:spPr>
        <a:xfrm>
          <a:off x="928697" y="1357322"/>
          <a:ext cx="4065937" cy="629718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sz="1800" kern="1200" dirty="0" smtClean="0">
            <a:latin typeface="Times New Roman" pitchFamily="18" charset="0"/>
            <a:cs typeface="Times New Roman" pitchFamily="18" charset="0"/>
          </a:endParaRPr>
        </a:p>
        <a:p>
          <a:pPr marL="0" marR="0" lvl="0" indent="0" algn="just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развитие умений применять полученные знания на практике</a:t>
          </a:r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959437" y="1388062"/>
        <a:ext cx="4004457" cy="568238"/>
      </dsp:txXfrm>
    </dsp:sp>
    <dsp:sp modelId="{42A3C4BF-EB0E-4DDC-88D6-33CCC714BB25}">
      <dsp:nvSpPr>
        <dsp:cNvPr id="0" name=""/>
        <dsp:cNvSpPr/>
      </dsp:nvSpPr>
      <dsp:spPr>
        <a:xfrm>
          <a:off x="928697" y="2214579"/>
          <a:ext cx="4065937" cy="629718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sz="1800" kern="1200" dirty="0" smtClean="0">
            <a:latin typeface="Times New Roman" pitchFamily="18" charset="0"/>
            <a:cs typeface="Times New Roman" pitchFamily="18" charset="0"/>
          </a:endParaRPr>
        </a:p>
        <a:p>
          <a:pPr marL="0" marR="0" lvl="0" indent="0" algn="just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повышение  уровня коммуникативной культуры</a:t>
          </a:r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959437" y="2245319"/>
        <a:ext cx="4004457" cy="56823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9062041-DEEB-41B2-96B0-1F900EB17236}">
      <dsp:nvSpPr>
        <dsp:cNvPr id="0" name=""/>
        <dsp:cNvSpPr/>
      </dsp:nvSpPr>
      <dsp:spPr>
        <a:xfrm rot="4452122">
          <a:off x="75229" y="-116309"/>
          <a:ext cx="1808878" cy="2075718"/>
        </a:xfrm>
        <a:prstGeom prst="chevron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фронтальная</a:t>
          </a:r>
          <a:endParaRPr lang="ru-RU" sz="2000" b="1" i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 rot="-5400000">
        <a:off x="-58191" y="17111"/>
        <a:ext cx="2075718" cy="1808878"/>
      </dsp:txXfrm>
    </dsp:sp>
    <dsp:sp modelId="{FBBE189E-3C2A-4770-B64B-98D964D500A9}">
      <dsp:nvSpPr>
        <dsp:cNvPr id="0" name=""/>
        <dsp:cNvSpPr/>
      </dsp:nvSpPr>
      <dsp:spPr>
        <a:xfrm rot="5400000">
          <a:off x="4534878" y="-2616620"/>
          <a:ext cx="1176389" cy="644385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just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i="1" kern="1200" dirty="0" smtClean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ученики одновременно выполняют одинаковую, общую для всех работу, всем классом обсуждают, сравнивают и обобщают результаты ее  </a:t>
          </a:r>
          <a:r>
            <a:rPr lang="ru-RU" sz="2000" b="1" i="1" kern="1200" dirty="0" smtClean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  <a:hlinkClick xmlns:r="http://schemas.openxmlformats.org/officeDocument/2006/relationships" r:id="rId1" action="ppaction://hlinkfile"/>
            </a:rPr>
            <a:t>3</a:t>
          </a:r>
          <a:r>
            <a:rPr lang="ru-RU" sz="2000" b="1" i="1" kern="1200" dirty="0" smtClean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ru-RU" sz="2000" b="1" i="1" kern="1200" dirty="0" smtClean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  <a:hlinkClick xmlns:r="http://schemas.openxmlformats.org/officeDocument/2006/relationships" r:id="rId2" action="ppaction://hlinkfile"/>
            </a:rPr>
            <a:t>5</a:t>
          </a:r>
          <a:r>
            <a:rPr lang="ru-RU" sz="2000" b="1" i="1" kern="1200" dirty="0" smtClean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ru-RU" sz="2000" b="1" i="1" kern="1200" dirty="0" smtClean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  <a:hlinkClick xmlns:r="http://schemas.openxmlformats.org/officeDocument/2006/relationships" r:id="rId3" action="ppaction://hlinkfile"/>
            </a:rPr>
            <a:t>6</a:t>
          </a:r>
          <a:r>
            <a:rPr lang="ru-RU" sz="2000" b="1" i="1" kern="1200" dirty="0" smtClean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ru-RU" sz="2000" b="1" i="1" kern="1200" dirty="0" smtClean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  <a:hlinkClick xmlns:r="http://schemas.openxmlformats.org/officeDocument/2006/relationships" r:id="rId4" action="ppaction://hlinkfile"/>
            </a:rPr>
            <a:t>10</a:t>
          </a:r>
          <a:endParaRPr lang="ru-RU" sz="2000" b="1" i="1" kern="1200" dirty="0">
            <a:solidFill>
              <a:schemeClr val="accent4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 rot="-5400000">
        <a:off x="1901148" y="74537"/>
        <a:ext cx="6386424" cy="1061535"/>
      </dsp:txXfrm>
    </dsp:sp>
    <dsp:sp modelId="{3B1D67F2-D983-4BCF-AF5B-F40F0B7522C9}">
      <dsp:nvSpPr>
        <dsp:cNvPr id="0" name=""/>
        <dsp:cNvSpPr/>
      </dsp:nvSpPr>
      <dsp:spPr>
        <a:xfrm rot="4452122">
          <a:off x="75229" y="1514096"/>
          <a:ext cx="1808878" cy="2075718"/>
        </a:xfrm>
        <a:prstGeom prst="chevron">
          <a:avLst/>
        </a:prstGeom>
        <a:gradFill rotWithShape="0">
          <a:gsLst>
            <a:gs pos="0">
              <a:schemeClr val="accent4">
                <a:hueOff val="-2232385"/>
                <a:satOff val="13449"/>
                <a:lumOff val="1078"/>
                <a:alphaOff val="0"/>
                <a:tint val="50000"/>
                <a:satMod val="300000"/>
              </a:schemeClr>
            </a:gs>
            <a:gs pos="35000">
              <a:schemeClr val="accent4">
                <a:hueOff val="-2232385"/>
                <a:satOff val="13449"/>
                <a:lumOff val="1078"/>
                <a:alphaOff val="0"/>
                <a:tint val="37000"/>
                <a:satMod val="300000"/>
              </a:schemeClr>
            </a:gs>
            <a:gs pos="100000">
              <a:schemeClr val="accent4">
                <a:hueOff val="-2232385"/>
                <a:satOff val="13449"/>
                <a:lumOff val="1078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4">
              <a:hueOff val="-2232385"/>
              <a:satOff val="13449"/>
              <a:lumOff val="1078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индивидуальная</a:t>
          </a:r>
          <a:endParaRPr lang="ru-RU" sz="2000" b="1" i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 rot="-5400000">
        <a:off x="-58191" y="1647516"/>
        <a:ext cx="2075718" cy="1808878"/>
      </dsp:txXfrm>
    </dsp:sp>
    <dsp:sp modelId="{045EDCA3-F5B4-451A-8045-B6BC5B955751}">
      <dsp:nvSpPr>
        <dsp:cNvPr id="0" name=""/>
        <dsp:cNvSpPr/>
      </dsp:nvSpPr>
      <dsp:spPr>
        <a:xfrm rot="5400000">
          <a:off x="4535187" y="-986523"/>
          <a:ext cx="1175770" cy="644385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2232385"/>
              <a:satOff val="13449"/>
              <a:lumOff val="1078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just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i="1" kern="1200" dirty="0" smtClean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каждый ученик получает для самостоятельного выполнения задание, специально для него подобранное в соответствии с его подготовкой и учебными возможностями    </a:t>
          </a:r>
          <a:r>
            <a:rPr lang="ru-RU" sz="2000" b="1" i="1" kern="1200" dirty="0" smtClean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  <a:hlinkClick xmlns:r="http://schemas.openxmlformats.org/officeDocument/2006/relationships" r:id="rId5" action="ppaction://hlinkfile"/>
            </a:rPr>
            <a:t>4</a:t>
          </a:r>
          <a:r>
            <a:rPr lang="ru-RU" sz="2000" b="1" i="1" kern="1200" dirty="0" smtClean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ru-RU" sz="2000" b="1" i="1" kern="1200" dirty="0" smtClean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  <a:hlinkClick xmlns:r="http://schemas.openxmlformats.org/officeDocument/2006/relationships" r:id="rId6" action="ppaction://hlinkfile"/>
            </a:rPr>
            <a:t>8</a:t>
          </a:r>
          <a:r>
            <a:rPr lang="ru-RU" sz="2000" b="1" i="1" kern="1200" dirty="0" smtClean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ru-RU" sz="2000" b="1" i="1" kern="1200" dirty="0" smtClean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  <a:hlinkClick xmlns:r="http://schemas.openxmlformats.org/officeDocument/2006/relationships" r:id="rId7" action="ppaction://hlinkpres?slideindex=1&amp;slidetitle="/>
            </a:rPr>
            <a:t>10</a:t>
          </a:r>
          <a:endParaRPr lang="ru-RU" sz="2000" b="1" i="1" kern="1200" dirty="0">
            <a:solidFill>
              <a:schemeClr val="accent4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 rot="-5400000">
        <a:off x="1901147" y="1704913"/>
        <a:ext cx="6386455" cy="1060978"/>
      </dsp:txXfrm>
    </dsp:sp>
    <dsp:sp modelId="{CFA53C1F-3EF7-402E-A6A3-12C934D3576B}">
      <dsp:nvSpPr>
        <dsp:cNvPr id="0" name=""/>
        <dsp:cNvSpPr/>
      </dsp:nvSpPr>
      <dsp:spPr>
        <a:xfrm rot="4452122">
          <a:off x="75229" y="3469878"/>
          <a:ext cx="1808878" cy="2075718"/>
        </a:xfrm>
        <a:prstGeom prst="chevron">
          <a:avLst/>
        </a:prstGeom>
        <a:gradFill rotWithShape="0">
          <a:gsLst>
            <a:gs pos="0">
              <a:schemeClr val="accent4">
                <a:hueOff val="-4464770"/>
                <a:satOff val="26899"/>
                <a:lumOff val="2156"/>
                <a:alphaOff val="0"/>
                <a:tint val="50000"/>
                <a:satMod val="300000"/>
              </a:schemeClr>
            </a:gs>
            <a:gs pos="35000">
              <a:schemeClr val="accent4">
                <a:hueOff val="-4464770"/>
                <a:satOff val="26899"/>
                <a:lumOff val="2156"/>
                <a:alphaOff val="0"/>
                <a:tint val="37000"/>
                <a:satMod val="300000"/>
              </a:schemeClr>
            </a:gs>
            <a:gs pos="100000">
              <a:schemeClr val="accent4">
                <a:hueOff val="-4464770"/>
                <a:satOff val="26899"/>
                <a:lumOff val="2156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4">
              <a:hueOff val="-4464770"/>
              <a:satOff val="26899"/>
              <a:lumOff val="2156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групповая</a:t>
          </a:r>
          <a:endParaRPr lang="ru-RU" sz="2000" b="1" i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 rot="-5400000">
        <a:off x="-58191" y="3603298"/>
        <a:ext cx="2075718" cy="1808878"/>
      </dsp:txXfrm>
    </dsp:sp>
    <dsp:sp modelId="{A867C3A5-792C-466E-8036-0451D9FC2475}">
      <dsp:nvSpPr>
        <dsp:cNvPr id="0" name=""/>
        <dsp:cNvSpPr/>
      </dsp:nvSpPr>
      <dsp:spPr>
        <a:xfrm rot="5400000">
          <a:off x="4209810" y="969258"/>
          <a:ext cx="1826524" cy="644385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4464770"/>
              <a:satOff val="26899"/>
              <a:lumOff val="2156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i="1" kern="1200" dirty="0" smtClean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класс делится на группы для решения конкретных учебных задач;</a:t>
          </a:r>
          <a:endParaRPr lang="ru-RU" sz="2000" b="1" i="1" kern="1200" dirty="0">
            <a:solidFill>
              <a:schemeClr val="accent4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i="1" kern="1200" dirty="0" smtClean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каждая группа получает определенное задание (либо одинаковое, либо дифференцированное) и выполняет его сообща под непосредственным руководством лидера группы     </a:t>
          </a:r>
          <a:r>
            <a:rPr lang="ru-RU" sz="2000" b="1" i="1" kern="1200" dirty="0" smtClean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  <a:hlinkClick xmlns:r="http://schemas.openxmlformats.org/officeDocument/2006/relationships" r:id="rId8" action="ppaction://hlinkfile"/>
            </a:rPr>
            <a:t>1</a:t>
          </a:r>
          <a:r>
            <a:rPr lang="ru-RU" sz="2000" b="1" i="1" kern="1200" dirty="0" smtClean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ru-RU" sz="2000" b="1" i="1" kern="1200" dirty="0" smtClean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  <a:hlinkClick xmlns:r="http://schemas.openxmlformats.org/officeDocument/2006/relationships" r:id="rId9" action="ppaction://hlinkfile"/>
            </a:rPr>
            <a:t>2,</a:t>
          </a:r>
          <a:r>
            <a:rPr lang="ru-RU" sz="2000" b="1" i="1" kern="1200" dirty="0" smtClean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i="1" kern="1200" dirty="0" smtClean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  <a:hlinkClick xmlns:r="http://schemas.openxmlformats.org/officeDocument/2006/relationships" r:id="rId10" action="ppaction://hlinkfile"/>
            </a:rPr>
            <a:t>7</a:t>
          </a:r>
          <a:r>
            <a:rPr lang="ru-RU" sz="2000" b="1" i="1" kern="1200" dirty="0" smtClean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,</a:t>
          </a:r>
          <a:r>
            <a:rPr lang="ru-RU" sz="2000" b="1" i="1" kern="1200" dirty="0" smtClean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  <a:hlinkClick xmlns:r="http://schemas.openxmlformats.org/officeDocument/2006/relationships" r:id="rId11" action="ppaction://hlinkfile"/>
            </a:rPr>
            <a:t>9</a:t>
          </a:r>
          <a:endParaRPr lang="ru-RU" sz="2000" b="1" i="1" kern="1200" dirty="0">
            <a:solidFill>
              <a:schemeClr val="accent4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 rot="-5400000">
        <a:off x="1901147" y="3367085"/>
        <a:ext cx="6354687" cy="164819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14.emf"/><Relationship Id="rId1" Type="http://schemas.openxmlformats.org/officeDocument/2006/relationships/image" Target="../media/image13.emf"/><Relationship Id="rId6" Type="http://schemas.openxmlformats.org/officeDocument/2006/relationships/image" Target="../media/image18.emf"/><Relationship Id="rId5" Type="http://schemas.openxmlformats.org/officeDocument/2006/relationships/image" Target="../media/image17.emf"/><Relationship Id="rId4" Type="http://schemas.openxmlformats.org/officeDocument/2006/relationships/image" Target="../media/image16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e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27.emf"/><Relationship Id="rId1" Type="http://schemas.openxmlformats.org/officeDocument/2006/relationships/image" Target="../media/image26.e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image" Target="../media/image27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1E6DE9-72E6-4B51-8F88-5D264925ECD1}" type="datetimeFigureOut">
              <a:rPr lang="ru-RU"/>
              <a:pPr>
                <a:defRPr/>
              </a:pPr>
              <a:t>20.04.2017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09A951-806B-4A4A-B2A6-093CED09DE1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558C13-9250-44B0-94CE-9B11C58A5E0C}" type="datetimeFigureOut">
              <a:rPr lang="ru-RU"/>
              <a:pPr>
                <a:defRPr/>
              </a:pPr>
              <a:t>20.04.2017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BF1A84-F34B-4144-BCCE-6A057D43462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9FAFC7-F40B-4576-9312-BED90CAF6E6C}" type="datetimeFigureOut">
              <a:rPr lang="ru-RU"/>
              <a:pPr>
                <a:defRPr/>
              </a:pPr>
              <a:t>20.04.2017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931350-EE55-455E-ACD5-D556DB42C9A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66841D-8DD5-4DEA-B19F-60E089CF774F}" type="datetimeFigureOut">
              <a:rPr lang="ru-RU"/>
              <a:pPr>
                <a:defRPr/>
              </a:pPr>
              <a:t>20.04.2017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264C1C-F5A8-4B23-9168-2DB6B9FEE8F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BD4621-370A-4C6F-9332-B75B7C4F8E22}" type="datetimeFigureOut">
              <a:rPr lang="ru-RU"/>
              <a:pPr>
                <a:defRPr/>
              </a:pPr>
              <a:t>20.04.2017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2B425A-189E-4E3C-9320-989B72A508D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830FD7-135C-4ED3-B544-1A95A41BBED7}" type="datetimeFigureOut">
              <a:rPr lang="ru-RU"/>
              <a:pPr>
                <a:defRPr/>
              </a:pPr>
              <a:t>20.04.2017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60E454-A5A7-4B89-8173-9C3A73EC498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2C161C-0491-44C8-B80D-469716E7C4D3}" type="datetimeFigureOut">
              <a:rPr lang="ru-RU"/>
              <a:pPr>
                <a:defRPr/>
              </a:pPr>
              <a:t>20.04.2017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80FF3F-FB3F-4165-BBA0-3D04492124D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8FDF7F-70F8-4C20-9817-7F69D586FF23}" type="datetimeFigureOut">
              <a:rPr lang="ru-RU"/>
              <a:pPr>
                <a:defRPr/>
              </a:pPr>
              <a:t>20.04.2017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BB7690-F641-4BEB-84E4-25EF4110355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684AA0-495D-44B3-BEB6-0DAEE58959E0}" type="datetimeFigureOut">
              <a:rPr lang="ru-RU"/>
              <a:pPr>
                <a:defRPr/>
              </a:pPr>
              <a:t>20.04.2017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06A14C-C565-482D-8B5E-60E511C53EC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E985BC-1FD2-40AC-8379-5148B00CD389}" type="datetimeFigureOut">
              <a:rPr lang="ru-RU"/>
              <a:pPr>
                <a:defRPr/>
              </a:pPr>
              <a:t>20.04.2017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09509B-921A-46DA-990F-4253869202D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1088A2-8BD6-4619-BBF7-33C5C6FE497F}" type="datetimeFigureOut">
              <a:rPr lang="ru-RU"/>
              <a:pPr>
                <a:defRPr/>
              </a:pPr>
              <a:t>20.04.2017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C2285B-5B95-4494-8A5C-98858B0BCBB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0CD1E29-4F71-4F12-9452-991BB5D31DE8}" type="datetimeFigureOut">
              <a:rPr lang="ru-RU"/>
              <a:pPr>
                <a:defRPr/>
              </a:pPr>
              <a:t>20.04.2017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F2BA438-0A46-4BA7-8ED1-9C6BAD2D45F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7" Type="http://schemas.openxmlformats.org/officeDocument/2006/relationships/image" Target="../media/image4.jpe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jpeg"/><Relationship Id="rId5" Type="http://schemas.openxmlformats.org/officeDocument/2006/relationships/image" Target="../media/image2.emf"/><Relationship Id="rId4" Type="http://schemas.openxmlformats.org/officeDocument/2006/relationships/package" Target="../embeddings/Microsoft_PowerPoint_Slide1.sldx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&#1059;&#1088;&#1086;&#1082;%204%20&#1090;&#1088;&#1072;&#1085;&#1089;&#1087;&#1086;&#1088;&#1090;&#1085;&#1099;&#1077;%20&#1089;&#1080;&#1089;&#1090;&#1077;&#1084;&#1099;%20&#1086;&#1088;&#1075;&#1072;&#1085;&#1080;&#1079;&#1084;&#1072;/&#1058;&#1088;&#1072;&#1085;&#1089;&#1087;&#1086;&#1088;&#1090;&#1085;&#1099;&#1077;%20&#1089;&#1080;&#1089;&#1090;&#1077;&#1084;&#1099;%20&#1086;&#1088;&#1075;&#1072;&#1085;&#1080;&#1079;&#1084;&#1072;.pptx" TargetMode="Externa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0.emf"/><Relationship Id="rId5" Type="http://schemas.openxmlformats.org/officeDocument/2006/relationships/package" Target="../embeddings/Microsoft_PowerPoint_Slide2.sldx"/><Relationship Id="rId4" Type="http://schemas.openxmlformats.org/officeDocument/2006/relationships/oleObject" Target="../embeddings/oleObject2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&#1059;&#1088;&#1086;&#1082;%201.&#1042;&#1085;&#1091;&#1090;&#1088;&#1077;&#1085;&#1085;&#1103;&#1103;%20&#1089;&#1088;&#1077;&#1076;&#1072;%20&#1086;&#1088;&#1075;&#1072;&#1085;&#1080;&#1079;&#1084;&#1072;.%20&#1047;&#1085;&#1072;&#1095;&#1077;&#1085;&#1080;&#1077;%20&#1080;%20&#1089;&#1086;&#1089;&#1090;&#1072;&#1074;%20&#1082;&#1088;&#1086;&#1074;&#1080;/&#1042;&#1085;&#1091;&#1090;&#1088;&#1077;&#1085;&#1085;&#1103;&#1103;%20&#1089;&#1088;&#1077;&#1076;&#1072;%20&#1086;&#1088;&#1075;&#1072;&#1085;&#1080;&#1079;&#1084;&#1072;.pptx" TargetMode="Externa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1.emf"/><Relationship Id="rId5" Type="http://schemas.openxmlformats.org/officeDocument/2006/relationships/package" Target="../embeddings/Microsoft_PowerPoint_Slide3.sldx"/><Relationship Id="rId4" Type="http://schemas.openxmlformats.org/officeDocument/2006/relationships/oleObject" Target="../embeddings/oleObject3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&#1055;&#1088;&#1086;&#1077;&#1082;&#1090;%20&#1050;&#1088;&#1086;&#1074;&#1100;-&#1056;&#1077;&#1082;&#1072;%20&#1078;&#1080;&#1079;&#1085;&#1080;/&#1059;&#1095;&#1080;&#1090;&#1077;&#1083;&#1100;_&#1050;&#1088;&#1086;&#1074;&#1100;%20(2).ppt" TargetMode="External"/><Relationship Id="rId7" Type="http://schemas.openxmlformats.org/officeDocument/2006/relationships/hyperlink" Target="&#1055;&#1088;&#1086;&#1077;&#1082;&#1090;%20&#1050;&#1088;&#1086;&#1074;&#1100;-&#1056;&#1077;&#1082;&#1072;%20&#1078;&#1080;&#1079;&#1085;&#1080;/&#1055;&#1088;&#1086;&#1077;&#1082;&#1090;.docx" TargetMode="Externa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2.emf"/><Relationship Id="rId5" Type="http://schemas.openxmlformats.org/officeDocument/2006/relationships/package" Target="../embeddings/Microsoft_PowerPoint_Slide4.sldx"/><Relationship Id="rId4" Type="http://schemas.openxmlformats.org/officeDocument/2006/relationships/oleObject" Target="../embeddings/oleObject4.bin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&#1055;&#1088;&#1086;&#1077;&#1082;&#1090;%20&#1050;&#1088;&#1086;&#1074;&#1100;-&#1056;&#1077;&#1082;&#1072;%20&#1078;&#1080;&#1079;&#1085;&#1080;/&#1043;&#1088;&#1091;&#1087;&#1087;&#1099;%20&#1082;&#1088;&#1086;&#1074;&#1080;.ppt" TargetMode="External"/><Relationship Id="rId13" Type="http://schemas.openxmlformats.org/officeDocument/2006/relationships/oleObject" Target="../embeddings/oleObject7.bin"/><Relationship Id="rId18" Type="http://schemas.openxmlformats.org/officeDocument/2006/relationships/package" Target="../embeddings/Microsoft_PowerPoint_Slide8.sldx"/><Relationship Id="rId26" Type="http://schemas.openxmlformats.org/officeDocument/2006/relationships/package" Target="../embeddings/Microsoft_PowerPoint_Slide10.sldx"/><Relationship Id="rId3" Type="http://schemas.openxmlformats.org/officeDocument/2006/relationships/hyperlink" Target="&#1055;&#1088;&#1086;&#1077;&#1082;&#1090;%20&#1050;&#1088;&#1086;&#1074;&#1100;-&#1056;&#1077;&#1082;&#1072;%20&#1078;&#1080;&#1079;&#1085;&#1080;/&#1055;&#1088;&#1086;&#1077;&#1082;&#1090;.docx" TargetMode="External"/><Relationship Id="rId21" Type="http://schemas.openxmlformats.org/officeDocument/2006/relationships/oleObject" Target="../embeddings/oleObject9.bin"/><Relationship Id="rId7" Type="http://schemas.openxmlformats.org/officeDocument/2006/relationships/image" Target="../media/image13.emf"/><Relationship Id="rId12" Type="http://schemas.openxmlformats.org/officeDocument/2006/relationships/hyperlink" Target="&#1055;&#1088;&#1086;&#1077;&#1082;&#1090;%20&#1050;&#1088;&#1086;&#1074;&#1100;-&#1056;&#1077;&#1082;&#1072;%20&#1078;&#1080;&#1079;&#1085;&#1080;/&#1042;&#1080;&#1076;&#1099;%20&#1082;&#1088;&#1086;&#1074;&#1086;&#1090;&#1077;&#1095;&#1077;&#1085;&#1080;&#1103;.pptx" TargetMode="External"/><Relationship Id="rId17" Type="http://schemas.openxmlformats.org/officeDocument/2006/relationships/oleObject" Target="../embeddings/oleObject8.bin"/><Relationship Id="rId25" Type="http://schemas.openxmlformats.org/officeDocument/2006/relationships/oleObject" Target="../embeddings/oleObject10.bin"/><Relationship Id="rId2" Type="http://schemas.openxmlformats.org/officeDocument/2006/relationships/slideLayout" Target="../slideLayouts/slideLayout7.xml"/><Relationship Id="rId16" Type="http://schemas.openxmlformats.org/officeDocument/2006/relationships/hyperlink" Target="&#1055;&#1088;&#1086;&#1077;&#1082;&#1090;%20&#1050;&#1088;&#1086;&#1074;&#1100;-&#1056;&#1077;&#1082;&#1072;%20&#1078;&#1080;&#1079;&#1085;&#1080;/&#1055;&#1086;&#1082;&#1072;&#1079;&#1072;&#1085;&#1080;&#1103;%20&#1080;%20&#1087;&#1088;&#1086;&#1090;&#1080;&#1074;&#1086;&#1087;&#1086;&#1082;&#1072;&#1079;&#1072;&#1085;&#1080;&#1103;%20&#1087;&#1077;&#1088;&#1077;&#1083;&#1080;&#1074;&#1072;&#1085;&#1080;&#1103;%20&#1082;&#1088;&#1086;&#1074;&#1080;.pptx" TargetMode="External"/><Relationship Id="rId20" Type="http://schemas.openxmlformats.org/officeDocument/2006/relationships/hyperlink" Target="&#1055;&#1088;&#1086;&#1077;&#1082;&#1090;%20&#1050;&#1088;&#1086;&#1074;&#1100;-&#1056;&#1077;&#1082;&#1072;%20&#1078;&#1080;&#1079;&#1085;&#1080;/&#1044;&#1086;&#1085;&#1086;&#1088;&#1089;&#1090;&#1074;&#1086;.pptx" TargetMode="External"/><Relationship Id="rId1" Type="http://schemas.openxmlformats.org/officeDocument/2006/relationships/vmlDrawing" Target="../drawings/vmlDrawing5.vml"/><Relationship Id="rId6" Type="http://schemas.openxmlformats.org/officeDocument/2006/relationships/package" Target="../embeddings/Microsoft_PowerPoint_Slide5.sldx"/><Relationship Id="rId11" Type="http://schemas.openxmlformats.org/officeDocument/2006/relationships/image" Target="../media/image14.emf"/><Relationship Id="rId24" Type="http://schemas.openxmlformats.org/officeDocument/2006/relationships/hyperlink" Target="&#1055;&#1088;&#1086;&#1077;&#1082;&#1090;%20&#1050;&#1088;&#1086;&#1074;&#1100;-&#1056;&#1077;&#1082;&#1072;%20&#1078;&#1080;&#1079;&#1085;&#1080;/&#1048;&#1089;&#1090;&#1086;&#1088;&#1080;&#1103;%20&#1089;&#1086;&#1079;&#1076;&#1072;&#1085;&#1080;&#1103;%20&#1074;&#1072;&#1082;&#1094;&#1080;&#1085;!.pptx" TargetMode="External"/><Relationship Id="rId5" Type="http://schemas.openxmlformats.org/officeDocument/2006/relationships/oleObject" Target="../embeddings/oleObject5.bin"/><Relationship Id="rId15" Type="http://schemas.openxmlformats.org/officeDocument/2006/relationships/image" Target="../media/image15.emf"/><Relationship Id="rId23" Type="http://schemas.openxmlformats.org/officeDocument/2006/relationships/image" Target="../media/image17.emf"/><Relationship Id="rId10" Type="http://schemas.openxmlformats.org/officeDocument/2006/relationships/package" Target="../embeddings/Microsoft_PowerPoint_Slide6.sldx"/><Relationship Id="rId19" Type="http://schemas.openxmlformats.org/officeDocument/2006/relationships/image" Target="../media/image16.emf"/><Relationship Id="rId4" Type="http://schemas.openxmlformats.org/officeDocument/2006/relationships/hyperlink" Target="&#1055;&#1088;&#1086;&#1077;&#1082;&#1090;%20&#1050;&#1088;&#1086;&#1074;&#1100;-&#1056;&#1077;&#1082;&#1072;%20&#1078;&#1080;&#1079;&#1085;&#1080;/&#1057;&#1074;&#1077;&#1088;&#1090;&#1099;&#1074;&#1072;&#1085;&#1080;&#1077;%20&#1082;&#1088;&#1086;&#1074;&#1080;%20(2).ppt" TargetMode="External"/><Relationship Id="rId9" Type="http://schemas.openxmlformats.org/officeDocument/2006/relationships/oleObject" Target="../embeddings/oleObject6.bin"/><Relationship Id="rId14" Type="http://schemas.openxmlformats.org/officeDocument/2006/relationships/package" Target="../embeddings/Microsoft_PowerPoint_Slide7.sldx"/><Relationship Id="rId22" Type="http://schemas.openxmlformats.org/officeDocument/2006/relationships/package" Target="../embeddings/Microsoft_PowerPoint_Slide9.sldx"/><Relationship Id="rId27" Type="http://schemas.openxmlformats.org/officeDocument/2006/relationships/image" Target="../media/image18.e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&#1059;&#1088;&#1086;&#1082;%207%20&#1044;&#1074;&#1080;&#1078;&#1077;&#1085;&#1080;&#1077;%20&#1082;&#1088;&#1086;&#1074;&#1080;%20&#1087;&#1086;%20&#1089;&#1086;&#1089;&#1091;&#1076;&#1072;&#1084;/&#1051;&#1072;&#1073;&#1086;&#1088;&#1072;&#1090;&#1086;&#1088;&#1085;&#1072;&#1103;%20&#1088;&#1072;&#1073;&#1086;&#1090;&#1072;%204.docx" TargetMode="External"/><Relationship Id="rId13" Type="http://schemas.openxmlformats.org/officeDocument/2006/relationships/diagramQuickStyle" Target="../diagrams/quickStyle4.xml"/><Relationship Id="rId3" Type="http://schemas.openxmlformats.org/officeDocument/2006/relationships/hyperlink" Target="&#1059;&#1088;&#1086;&#1082;%201.&#1042;&#1085;&#1091;&#1090;&#1088;&#1077;&#1085;&#1085;&#1103;&#1103;%20&#1089;&#1088;&#1077;&#1076;&#1072;%20&#1086;&#1088;&#1075;&#1072;&#1085;&#1080;&#1079;&#1084;&#1072;.%20&#1047;&#1085;&#1072;&#1095;&#1077;&#1085;&#1080;&#1077;%20&#1080;%20&#1089;&#1086;&#1089;&#1090;&#1072;&#1074;%20&#1082;&#1088;&#1086;&#1074;&#1080;/&#1051;&#1072;&#1073;&#1086;&#1088;&#1072;&#1090;&#1086;&#1088;&#1085;&#1072;&#1103;%20&#1088;&#1072;&#1073;&#1086;&#1090;&#1072;%201.docx" TargetMode="External"/><Relationship Id="rId7" Type="http://schemas.openxmlformats.org/officeDocument/2006/relationships/hyperlink" Target="&#1059;&#1088;&#1086;&#1082;%207%20&#1044;&#1074;&#1080;&#1078;&#1077;&#1085;&#1080;&#1077;%20&#1082;&#1088;&#1086;&#1074;&#1080;%20&#1087;&#1086;%20&#1089;&#1086;&#1089;&#1091;&#1076;&#1072;&#1084;/&#1076;&#1074;&#1080;&#1078;&#1077;&#1085;&#1080;&#1077;%20&#1082;&#1088;&#1086;&#1074;&#1080;%20&#1087;&#1086;%20&#1089;&#1086;&#1089;&#1091;&#1076;&#1072;&#1084;.ppt" TargetMode="External"/><Relationship Id="rId12" Type="http://schemas.openxmlformats.org/officeDocument/2006/relationships/diagramLayout" Target="../diagrams/layout4.xml"/><Relationship Id="rId2" Type="http://schemas.openxmlformats.org/officeDocument/2006/relationships/hyperlink" Target="&#1059;&#1088;&#1086;&#1082;%201.&#1042;&#1085;&#1091;&#1090;&#1088;&#1077;&#1085;&#1085;&#1103;&#1103;%20&#1089;&#1088;&#1077;&#1076;&#1072;%20&#1086;&#1088;&#1075;&#1072;&#1085;&#1080;&#1079;&#1084;&#1072;.%20&#1047;&#1085;&#1072;&#1095;&#1077;&#1085;&#1080;&#1077;%20&#1080;%20&#1089;&#1086;&#1089;&#1090;&#1072;&#1074;%20&#1082;&#1088;&#1086;&#1074;&#1080;/&#1042;&#1085;&#1091;&#1090;&#1088;&#1077;&#1085;&#1085;&#1103;&#1103;%20&#1089;&#1088;&#1077;&#1076;&#1072;%20&#1086;&#1088;&#1075;&#1072;&#1085;&#1080;&#1079;&#1084;&#1072;.pptx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&#1091;&#1088;&#1086;&#1082;%205.%20&#1050;&#1088;&#1091;&#1075;&#1080;%20&#1082;&#1088;&#1086;&#1074;&#1086;&#1086;&#1073;&#1088;&#1072;&#1097;&#1077;&#1085;&#1080;&#1103;/&#1051;&#1072;&#1073;&#1086;&#1088;&#1072;&#1090;&#1086;&#1088;&#1085;&#1072;&#1103;%20&#1088;&#1072;&#1073;&#1086;&#1090;&#1072;%203.docx" TargetMode="External"/><Relationship Id="rId11" Type="http://schemas.openxmlformats.org/officeDocument/2006/relationships/diagramData" Target="../diagrams/data4.xml"/><Relationship Id="rId5" Type="http://schemas.openxmlformats.org/officeDocument/2006/relationships/hyperlink" Target="&#1091;&#1088;&#1086;&#1082;%205.%20&#1050;&#1088;&#1091;&#1075;&#1080;%20&#1082;&#1088;&#1086;&#1074;&#1086;&#1086;&#1073;&#1088;&#1072;&#1097;&#1077;&#1085;&#1080;&#1103;/&#1051;&#1072;&#1073;&#1086;&#1088;&#1072;&#1090;&#1086;&#1088;&#1085;&#1072;&#1103;%20&#1088;&#1072;&#1073;&#1086;&#1090;&#1072;%202.docx" TargetMode="External"/><Relationship Id="rId15" Type="http://schemas.microsoft.com/office/2007/relationships/diagramDrawing" Target="../diagrams/drawing4.xml"/><Relationship Id="rId10" Type="http://schemas.openxmlformats.org/officeDocument/2006/relationships/image" Target="../media/image19.jpeg"/><Relationship Id="rId4" Type="http://schemas.openxmlformats.org/officeDocument/2006/relationships/hyperlink" Target="&#1091;&#1088;&#1086;&#1082;%205.%20&#1050;&#1088;&#1091;&#1075;&#1080;%20&#1082;&#1088;&#1086;&#1074;&#1086;&#1086;&#1073;&#1088;&#1072;&#1097;&#1077;&#1085;&#1080;&#1103;/&#1050;&#1088;&#1091;&#1075;&#1080;%20&#1082;&#1088;&#1086;&#1074;&#1086;&#1086;&#1073;&#1088;&#1072;&#1097;&#1077;&#1085;&#1080;&#1103;.ppt" TargetMode="External"/><Relationship Id="rId9" Type="http://schemas.openxmlformats.org/officeDocument/2006/relationships/hyperlink" Target="&#1059;&#1088;&#1086;&#1082;%207%20&#1044;&#1074;&#1080;&#1078;&#1077;&#1085;&#1080;&#1077;%20&#1082;&#1088;&#1086;&#1074;&#1080;%20&#1087;&#1086;%20&#1089;&#1086;&#1089;&#1091;&#1076;&#1072;&#1084;/&#1051;&#1072;&#1073;&#1086;&#1088;&#1072;&#1090;&#1086;&#1088;&#1085;&#1072;&#1103;%20&#1088;&#1072;&#1073;&#1086;&#1090;&#1072;%205.docx" TargetMode="External"/><Relationship Id="rId14" Type="http://schemas.openxmlformats.org/officeDocument/2006/relationships/diagramColors" Target="../diagrams/colors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&#1059;&#1088;&#1086;&#1082;%206.%20&#1057;&#1090;&#1088;&#1086;&#1077;&#1085;&#1080;&#1077;%20&#1080;%20&#1088;&#1072;&#1073;&#1086;&#1090;&#1072;%20&#1089;&#1077;&#1088;&#1076;&#1094;&#1072;/&#1057;&#1090;&#1088;&#1086;&#1077;&#1085;&#1080;&#1077;%20&#1080;%20&#1088;&#1072;&#1073;&#1086;&#1090;&#1072;%20&#1089;&#1077;&#1088;&#1076;&#1094;&#1077;.pptx" TargetMode="Externa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20.emf"/><Relationship Id="rId5" Type="http://schemas.openxmlformats.org/officeDocument/2006/relationships/package" Target="../embeddings/Microsoft_PowerPoint_Slide11.sldx"/><Relationship Id="rId4" Type="http://schemas.openxmlformats.org/officeDocument/2006/relationships/oleObject" Target="../embeddings/oleObject11.bin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&#1059;&#1088;&#1086;&#1082;%204%20&#1090;&#1088;&#1072;&#1085;&#1089;&#1087;&#1086;&#1088;&#1090;&#1085;&#1099;&#1077;%20&#1089;&#1080;&#1089;&#1090;&#1077;&#1084;&#1099;%20&#1086;&#1088;&#1075;&#1072;&#1085;&#1080;&#1079;&#1084;&#1072;/&#1058;&#1088;&#1072;&#1085;&#1089;&#1087;&#1086;&#1088;&#1090;&#1085;&#1099;&#1077;%20&#1089;&#1080;&#1089;&#1090;&#1077;&#1084;&#1099;%20&#1086;&#1088;&#1075;&#1072;&#1085;&#1080;&#1079;&#1084;&#1072;%20&#1091;&#1088;&#1086;&#1082;%20&#8470;4.docx" TargetMode="External"/><Relationship Id="rId3" Type="http://schemas.openxmlformats.org/officeDocument/2006/relationships/hyperlink" Target="&#1059;&#1088;&#1086;&#1082;%201.&#1042;&#1085;&#1091;&#1090;&#1088;&#1077;&#1085;&#1085;&#1103;&#1103;%20&#1089;&#1088;&#1077;&#1076;&#1072;%20&#1086;&#1088;&#1075;&#1072;&#1085;&#1080;&#1079;&#1084;&#1072;.%20&#1047;&#1085;&#1072;&#1095;&#1077;&#1085;&#1080;&#1077;%20&#1080;%20&#1089;&#1086;&#1089;&#1090;&#1072;&#1074;%20&#1082;&#1088;&#1086;&#1074;&#1080;/&#1042;&#1085;&#1091;&#1090;&#1088;&#1077;&#1085;&#1085;&#1103;&#1103;%20&#1089;&#1088;&#1077;&#1076;&#1072;%20&#1086;&#1088;&#1075;&#1072;&#1085;&#1080;&#1079;&#1084;&#1072;.pptx" TargetMode="External"/><Relationship Id="rId7" Type="http://schemas.openxmlformats.org/officeDocument/2006/relationships/hyperlink" Target="&#1059;&#1088;&#1086;&#1082;%203.&#1048;&#1084;&#1084;&#1091;&#1085;&#1086;&#1083;&#1086;&#1075;&#1080;&#1103;%20&#1085;&#1072;%20&#1089;&#1083;&#1091;&#1078;&#1073;&#1077;%20&#1079;&#1076;&#1086;&#1088;&#1086;&#1074;&#1100;&#1103;/&#1048;&#1084;&#1084;&#1091;&#1085;&#1086;&#1083;&#1086;&#1075;&#1080;&#1103;%20&#1085;&#1072;%20&#1089;&#1083;&#1091;&#1078;&#1073;&#1077;%20&#1079;&#1076;&#1086;&#1088;&#1086;&#1074;&#1100;&#1103;.ppt" TargetMode="External"/><Relationship Id="rId2" Type="http://schemas.openxmlformats.org/officeDocument/2006/relationships/hyperlink" Target="&#1059;&#1088;&#1086;&#1082;%201.&#1042;&#1085;&#1091;&#1090;&#1088;&#1077;&#1085;&#1085;&#1103;&#1103;%20&#1089;&#1088;&#1077;&#1076;&#1072;%20&#1086;&#1088;&#1075;&#1072;&#1085;&#1080;&#1079;&#1084;&#1072;.%20&#1047;&#1085;&#1072;&#1095;&#1077;&#1085;&#1080;&#1077;%20&#1080;%20&#1089;&#1086;&#1089;&#1090;&#1072;&#1074;%20&#1082;&#1088;&#1086;&#1074;&#1080;/&#1058;&#1077;&#1084;&#1072;%20&#1091;&#1088;&#1086;&#1082;&#1072;.docx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&#1059;&#1088;&#1086;&#1082;%203.&#1048;&#1084;&#1084;&#1091;&#1085;&#1086;&#1083;&#1086;&#1075;&#1080;&#1103;%20&#1085;&#1072;%20&#1089;&#1083;&#1091;&#1078;&#1073;&#1077;%20&#1079;&#1076;&#1086;&#1088;&#1086;&#1074;&#1100;&#1103;/&#1048;&#1084;&#1084;&#1091;&#1085;&#1086;&#1083;&#1086;&#1075;&#1080;&#1103;%20&#1085;&#1072;%20&#1089;&#1083;&#1091;&#1078;&#1073;&#1077;%20&#1079;&#1076;&#1086;&#1088;&#1086;&#1074;&#1100;&#1103;.&#1059;&#1088;&#1086;&#1082;%20&#8470;3..docx" TargetMode="External"/><Relationship Id="rId11" Type="http://schemas.openxmlformats.org/officeDocument/2006/relationships/hyperlink" Target="&#1091;&#1088;&#1086;&#1082;%205.%20&#1050;&#1088;&#1091;&#1075;&#1080;%20&#1082;&#1088;&#1086;&#1074;&#1086;&#1086;&#1073;&#1088;&#1072;&#1097;&#1077;&#1085;&#1080;&#1103;/&#1050;&#1088;&#1091;&#1075;&#1080;%20&#1082;&#1088;&#1086;&#1074;&#1086;&#1086;&#1073;&#1088;&#1072;&#1097;&#1077;&#1085;&#1080;&#1103;.ppt" TargetMode="External"/><Relationship Id="rId5" Type="http://schemas.openxmlformats.org/officeDocument/2006/relationships/hyperlink" Target="&#1059;&#1088;&#1086;&#1082;%202.%20&#1041;&#1086;&#1088;&#1100;&#1073;&#1072;%20&#1086;&#1088;&#1075;&#1072;&#1085;&#1080;&#1079;&#1084;&#1072;%20&#1089;%20&#1080;&#1085;&#1092;&#1077;&#1082;&#1094;&#1080;&#1077;&#1081;.%20&#1048;&#1084;&#1084;&#1091;&#1085;&#1080;&#1090;&#1077;&#1090;/&#1048;&#1084;&#1084;&#1091;&#1085;&#1080;&#1090;&#1077;&#1090;%201.pptx" TargetMode="External"/><Relationship Id="rId10" Type="http://schemas.openxmlformats.org/officeDocument/2006/relationships/hyperlink" Target="&#1091;&#1088;&#1086;&#1082;%205.%20&#1050;&#1088;&#1091;&#1075;&#1080;%20&#1082;&#1088;&#1086;&#1074;&#1086;&#1086;&#1073;&#1088;&#1072;&#1097;&#1077;&#1085;&#1080;&#1103;/&#1058;&#1077;&#1084;&#1072;%20&#1091;&#1088;&#1086;&#1082;&#1072;%20&#1082;&#1088;&#1091;&#1075;&#1080;%20&#1082;&#1088;&#1086;&#1074;&#1086;&#1086;&#1073;&#1088;&#1072;&#1097;&#1077;&#1085;&#1080;&#1103;.docx" TargetMode="External"/><Relationship Id="rId4" Type="http://schemas.openxmlformats.org/officeDocument/2006/relationships/hyperlink" Target="&#1059;&#1088;&#1086;&#1082;%202.%20&#1041;&#1086;&#1088;&#1100;&#1073;&#1072;%20&#1086;&#1088;&#1075;&#1072;&#1085;&#1080;&#1079;&#1084;&#1072;%20&#1089;%20&#1080;&#1085;&#1092;&#1077;&#1082;&#1094;&#1080;&#1077;&#1081;.%20&#1048;&#1084;&#1084;&#1091;&#1085;&#1080;&#1090;&#1077;&#1090;/&#1041;&#1086;&#1088;&#1100;&#1073;&#1072;%20&#1086;&#1088;&#1075;&#1072;&#1085;&#1080;&#1079;&#1084;&#1072;%20&#1089;%20&#1080;&#1085;&#1092;&#1077;&#1082;&#1094;&#1080;&#1077;&#1081;.%20&#1048;&#1084;&#1084;&#1091;&#1085;&#1080;&#1090;&#1077;&#1090;.docx" TargetMode="External"/><Relationship Id="rId9" Type="http://schemas.openxmlformats.org/officeDocument/2006/relationships/hyperlink" Target="&#1059;&#1088;&#1086;&#1082;%204%20&#1090;&#1088;&#1072;&#1085;&#1089;&#1087;&#1086;&#1088;&#1090;&#1085;&#1099;&#1077;%20&#1089;&#1080;&#1089;&#1090;&#1077;&#1084;&#1099;%20&#1086;&#1088;&#1075;&#1072;&#1085;&#1080;&#1079;&#1084;&#1072;/&#1058;&#1088;&#1072;&#1085;&#1089;&#1087;&#1086;&#1088;&#1090;&#1085;&#1099;&#1077;%20&#1089;&#1080;&#1089;&#1090;&#1077;&#1084;&#1099;%20&#1086;&#1088;&#1075;&#1072;&#1085;&#1080;&#1079;&#1084;&#1072;.pptx" TargetMode="Externa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&#1059;&#1088;&#1086;&#1082;%209.&#1055;&#1077;&#1088;&#1074;&#1072;&#1103;%20&#1087;&#1086;&#1084;&#1086;&#1097;&#1100;%20&#1087;&#1088;&#1080;%20&#1082;&#1088;&#1086;&#1074;&#1086;&#1090;&#1077;&#1095;&#1077;&#1085;&#1080;&#1103;&#1093;/&#1090;&#1077;&#1084;&#1072;%20&#1091;&#1088;&#1086;&#1082;&#1072;.docx" TargetMode="External"/><Relationship Id="rId3" Type="http://schemas.openxmlformats.org/officeDocument/2006/relationships/hyperlink" Target="&#1059;&#1088;&#1086;&#1082;%206.%20&#1057;&#1090;&#1088;&#1086;&#1077;&#1085;&#1080;&#1077;%20&#1080;%20&#1088;&#1072;&#1073;&#1086;&#1090;&#1072;%20&#1089;&#1077;&#1088;&#1076;&#1094;&#1072;/&#1057;&#1090;&#1088;&#1086;&#1077;&#1085;&#1080;&#1077;%20&#1080;%20&#1088;&#1072;&#1073;&#1086;&#1090;&#1072;%20&#1089;&#1077;&#1088;&#1076;&#1094;&#1077;.pptx" TargetMode="External"/><Relationship Id="rId7" Type="http://schemas.openxmlformats.org/officeDocument/2006/relationships/hyperlink" Target="&#1091;&#1088;&#1086;&#1082;%208%20&#1043;&#1080;&#1075;&#1080;&#1077;&#1085;&#1072;%20&#1089;&#1077;&#1088;&#1076;&#1077;&#1095;&#1085;&#1086;-&#1089;&#1086;&#1089;&#1091;&#1076;&#1080;&#1089;&#1090;&#1086;&#1081;%20&#1089;&#1080;&#1089;&#1090;&#1077;&#1084;&#1099;/&#1055;&#1088;&#1086;&#1077;&#1082;&#1090;%20&#1091;&#1088;&#1086;&#1082;&#1072;%20&#1052;&#1086;&#1077;%20&#1079;&#1076;&#1086;&#1088;&#1086;&#1074;&#1100;&#1077;.pptx" TargetMode="External"/><Relationship Id="rId2" Type="http://schemas.openxmlformats.org/officeDocument/2006/relationships/hyperlink" Target="&#1059;&#1088;&#1086;&#1082;%206.%20&#1057;&#1090;&#1088;&#1086;&#1077;&#1085;&#1080;&#1077;%20&#1080;%20&#1088;&#1072;&#1073;&#1086;&#1090;&#1072;%20&#1089;&#1077;&#1088;&#1076;&#1094;&#1072;/&#1058;&#1077;&#1084;&#1072;%20&#1091;&#1088;&#1086;&#1082;&#1072;.&#1057;&#1090;&#1088;&#1086;&#1077;&#1085;&#1080;&#1077;%20&#1080;%20&#1088;&#1072;&#1073;&#1086;&#1090;&#1072;%20&#1089;&#1077;&#1088;&#1076;&#1094;&#1072;.%20&#1040;&#1074;&#1090;&#1086;&#1084;&#1072;&#1090;&#1080;&#1079;&#1084;%20&#1089;&#1077;&#1088;&#1076;&#1094;&#1072;..docx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&#1091;&#1088;&#1086;&#1082;%208%20&#1043;&#1080;&#1075;&#1080;&#1077;&#1085;&#1072;%20&#1089;&#1077;&#1088;&#1076;&#1077;&#1095;&#1085;&#1086;-&#1089;&#1086;&#1089;&#1091;&#1076;&#1080;&#1089;&#1090;&#1086;&#1081;%20&#1089;&#1080;&#1089;&#1090;&#1077;&#1084;&#1099;/&#1055;&#1088;&#1086;&#1077;&#1082;&#1090;%20&#1091;&#1088;&#1086;&#1082;&#1072;%20%20&#1052;&#1086;&#1077;%20&#1079;&#1076;&#1086;&#1088;&#1086;&#1074;&#1100;&#1077;.docx" TargetMode="External"/><Relationship Id="rId11" Type="http://schemas.openxmlformats.org/officeDocument/2006/relationships/hyperlink" Target="&#1059;&#1088;&#1086;&#1082;%20&#8470;%2010%20&#1050;&#1086;&#1085;&#1088;&#1086;&#1083;&#1100;&#1085;&#1086;-%20&#1086;&#1073;&#1086;&#1073;&#1097;&#1072;&#1102;&#1097;&#1080;&#1081;/&#1082;&#1086;&#1085;&#1090;&#1088;&#1086;&#1083;&#1100;&#1085;&#1086;%20&#1086;&#1073;&#1086;&#1073;&#1097;&#1072;&#1102;&#1097;&#1080;&#1081;%20&#1091;&#1088;&#1086;&#1082;.pptx" TargetMode="External"/><Relationship Id="rId5" Type="http://schemas.openxmlformats.org/officeDocument/2006/relationships/hyperlink" Target="&#1059;&#1088;&#1086;&#1082;%207%20&#1044;&#1074;&#1080;&#1078;&#1077;&#1085;&#1080;&#1077;%20&#1082;&#1088;&#1086;&#1074;&#1080;%20&#1087;&#1086;%20&#1089;&#1086;&#1089;&#1091;&#1076;&#1072;&#1084;/&#1076;&#1074;&#1080;&#1078;&#1077;&#1085;&#1080;&#1077;%20&#1082;&#1088;&#1086;&#1074;&#1080;%20&#1087;&#1086;%20&#1089;&#1086;&#1089;&#1091;&#1076;&#1072;&#1084;.ppt" TargetMode="External"/><Relationship Id="rId10" Type="http://schemas.openxmlformats.org/officeDocument/2006/relationships/hyperlink" Target="&#1059;&#1088;&#1086;&#1082;%20&#8470;%2010%20&#1050;&#1086;&#1085;&#1088;&#1086;&#1083;&#1100;&#1085;&#1086;-%20&#1086;&#1073;&#1086;&#1073;&#1097;&#1072;&#1102;&#1097;&#1080;&#1081;/&#1050;&#1086;&#1085;&#1090;&#1088;&#1086;&#1083;&#1100;&#1085;&#1086;-&#1086;&#1073;&#1086;&#1073;&#1097;&#1072;&#1102;&#1097;&#1080;&#1081;%20&#1091;&#1088;&#1086;&#1082;%20&#1087;&#1086;%20&#1090;&#1077;&#1084;&#1077;..docx" TargetMode="External"/><Relationship Id="rId4" Type="http://schemas.openxmlformats.org/officeDocument/2006/relationships/hyperlink" Target="&#1059;&#1088;&#1086;&#1082;%207%20&#1044;&#1074;&#1080;&#1078;&#1077;&#1085;&#1080;&#1077;%20&#1082;&#1088;&#1086;&#1074;&#1080;%20&#1087;&#1086;%20&#1089;&#1086;&#1089;&#1091;&#1076;&#1072;&#1084;/&#1058;&#1077;&#1084;&#1072;%20&#1091;&#1088;&#1086;&#1082;&#1072;.&#1044;&#1074;&#1080;&#1078;&#1077;&#1085;&#1080;&#1077;%20&#1082;&#1088;&#1086;&#1074;&#1080;%20&#1087;&#1086;%20&#1089;&#1086;&#1089;&#1091;&#1076;&#1072;&#1084;.&#1056;&#1077;&#1075;&#1091;&#1083;&#1103;&#1094;&#1080;&#1103;%20&#1082;&#1088;&#1086;&#1074;&#1086;&#1089;&#1085;&#1072;&#1073;&#1078;&#1077;&#1085;&#1080;&#1103;..docx" TargetMode="External"/><Relationship Id="rId9" Type="http://schemas.openxmlformats.org/officeDocument/2006/relationships/hyperlink" Target="&#1059;&#1088;&#1086;&#1082;%209.&#1055;&#1077;&#1088;&#1074;&#1072;&#1103;%20&#1087;&#1086;&#1084;&#1086;&#1097;&#1100;%20&#1087;&#1088;&#1080;%20&#1082;&#1088;&#1086;&#1074;&#1086;&#1090;&#1077;&#1095;&#1077;&#1085;&#1080;&#1103;&#1093;/&#1087;&#1077;&#1088;&#1074;&#1072;&#1103;&#1087;&#1086;&#1084;&#1086;&#1097;&#1100;.ppt" TargetMode="Externa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2.bin"/><Relationship Id="rId13" Type="http://schemas.openxmlformats.org/officeDocument/2006/relationships/hyperlink" Target="&#1055;&#1088;&#1077;&#1079;&#1077;&#1085;&#1090;&#1072;&#1094;&#1080;&#1103;2.pptx" TargetMode="External"/><Relationship Id="rId3" Type="http://schemas.openxmlformats.org/officeDocument/2006/relationships/chart" Target="../charts/chart4.xml"/><Relationship Id="rId7" Type="http://schemas.openxmlformats.org/officeDocument/2006/relationships/hyperlink" Target="&#1055;&#1072;&#1090;&#1086;&#1083;&#1086;&#1075;&#1080;&#1103;%20&#1085;&#1086;&#1074;&#1086;&#1088;&#1086;&#1078;&#1076;&#1077;&#1085;&#1085;&#1099;&#1093;.ppt" TargetMode="External"/><Relationship Id="rId12" Type="http://schemas.openxmlformats.org/officeDocument/2006/relationships/image" Target="../media/image29.png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27.emf"/><Relationship Id="rId1" Type="http://schemas.openxmlformats.org/officeDocument/2006/relationships/vmlDrawing" Target="../drawings/vmlDrawing7.vml"/><Relationship Id="rId6" Type="http://schemas.openxmlformats.org/officeDocument/2006/relationships/image" Target="../media/image28.jpeg"/><Relationship Id="rId11" Type="http://schemas.openxmlformats.org/officeDocument/2006/relationships/hyperlink" Target="&#1055;&#1088;&#1080;&#1079;&#1077;&#1085;&#1090;&#1072;&#1094;&#1080;&#1103;%20&#1057;&#1083;&#1091;&#1096;&#1082;&#1080;&#1085;&#1072;%20&#1054;&#1083;&#1100;&#1075;&#1072;.pptx" TargetMode="External"/><Relationship Id="rId5" Type="http://schemas.openxmlformats.org/officeDocument/2006/relationships/slide" Target="slide25.xml"/><Relationship Id="rId15" Type="http://schemas.openxmlformats.org/officeDocument/2006/relationships/package" Target="../embeddings/Microsoft_PowerPoint_Slide13.sldx"/><Relationship Id="rId10" Type="http://schemas.openxmlformats.org/officeDocument/2006/relationships/image" Target="../media/image26.emf"/><Relationship Id="rId4" Type="http://schemas.openxmlformats.org/officeDocument/2006/relationships/chart" Target="../charts/chart5.xml"/><Relationship Id="rId9" Type="http://schemas.openxmlformats.org/officeDocument/2006/relationships/package" Target="../embeddings/Microsoft_PowerPoint_Slide12.sldx"/><Relationship Id="rId14" Type="http://schemas.openxmlformats.org/officeDocument/2006/relationships/oleObject" Target="../embeddings/oleObject13.bin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3" Type="http://schemas.openxmlformats.org/officeDocument/2006/relationships/image" Target="../media/image31.jpeg"/><Relationship Id="rId7" Type="http://schemas.openxmlformats.org/officeDocument/2006/relationships/image" Target="../media/image34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Relationship Id="rId9" Type="http://schemas.openxmlformats.org/officeDocument/2006/relationships/image" Target="../media/image36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&#1055;&#1088;&#1086;&#1077;&#1082;&#1090;%20&#1050;&#1088;&#1086;&#1074;&#1100;-&#1056;&#1077;&#1082;&#1072;%20&#1078;&#1080;&#1079;&#1085;&#1080;/&#1044;&#1086;&#1085;&#1086;&#1088;&#1089;&#1090;&#1074;&#1086;.pptx" TargetMode="External"/><Relationship Id="rId13" Type="http://schemas.openxmlformats.org/officeDocument/2006/relationships/image" Target="../media/image30.jpeg"/><Relationship Id="rId3" Type="http://schemas.openxmlformats.org/officeDocument/2006/relationships/image" Target="../media/image24.jpeg"/><Relationship Id="rId7" Type="http://schemas.openxmlformats.org/officeDocument/2006/relationships/image" Target="../media/image27.emf"/><Relationship Id="rId12" Type="http://schemas.openxmlformats.org/officeDocument/2006/relationships/image" Target="../media/image28.jpe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6" Type="http://schemas.openxmlformats.org/officeDocument/2006/relationships/package" Target="../embeddings/Microsoft_PowerPoint_Slide14.sldx"/><Relationship Id="rId11" Type="http://schemas.openxmlformats.org/officeDocument/2006/relationships/image" Target="../media/image17.emf"/><Relationship Id="rId5" Type="http://schemas.openxmlformats.org/officeDocument/2006/relationships/oleObject" Target="../embeddings/oleObject14.bin"/><Relationship Id="rId10" Type="http://schemas.openxmlformats.org/officeDocument/2006/relationships/package" Target="../embeddings/Microsoft_PowerPoint_Slide15.sldx"/><Relationship Id="rId4" Type="http://schemas.openxmlformats.org/officeDocument/2006/relationships/hyperlink" Target="&#1055;&#1088;&#1077;&#1079;&#1077;&#1085;&#1090;&#1072;&#1094;&#1080;&#1103;2.pptx" TargetMode="External"/><Relationship Id="rId9" Type="http://schemas.openxmlformats.org/officeDocument/2006/relationships/oleObject" Target="../embeddings/oleObject15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5072066" y="4429132"/>
            <a:ext cx="3571900" cy="1752600"/>
          </a:xfrm>
        </p:spPr>
        <p:txBody>
          <a:bodyPr/>
          <a:lstStyle/>
          <a:p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Выполнила: учитель биологии высшей категории </a:t>
            </a:r>
          </a:p>
          <a:p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Лобанова Т.Н.</a:t>
            </a:r>
            <a:endParaRPr lang="ru-RU" sz="2000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Заголовок 1"/>
          <p:cNvSpPr>
            <a:spLocks noGrp="1"/>
          </p:cNvSpPr>
          <p:nvPr>
            <p:ph type="ctrTitle"/>
          </p:nvPr>
        </p:nvSpPr>
        <p:spPr>
          <a:xfrm>
            <a:off x="500034" y="1071546"/>
            <a:ext cx="4357718" cy="2857520"/>
          </a:xfr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spcBef>
                <a:spcPct val="50000"/>
              </a:spcBef>
            </a:pPr>
            <a:r>
              <a:rPr lang="ru-RU" sz="1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Компьютерная презентация методической разработки раздела образовательной программы </a:t>
            </a:r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«Строение и функции организма. Кровеносная и лимфатическая системы организма»</a:t>
            </a:r>
            <a:endParaRPr lang="ru-RU" sz="28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71472" y="285728"/>
            <a:ext cx="78581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Муниципальное бюджетное образовательное учреждение </a:t>
            </a:r>
          </a:p>
          <a:p>
            <a:pPr algn="ctr"/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средняя общеобразовательная школа №125</a:t>
            </a:r>
            <a:endParaRPr lang="ru-RU" sz="20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500694" y="5857892"/>
            <a:ext cx="31432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Нижний Новгород</a:t>
            </a:r>
          </a:p>
          <a:p>
            <a:pPr algn="ctr"/>
            <a:r>
              <a:rPr lang="ru-RU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2016</a:t>
            </a:r>
            <a:endParaRPr lang="ru-RU" b="1" i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4337" name="Object 1"/>
          <p:cNvGraphicFramePr>
            <a:graphicFrameLocks noChangeAspect="1"/>
          </p:cNvGraphicFramePr>
          <p:nvPr/>
        </p:nvGraphicFramePr>
        <p:xfrm>
          <a:off x="500034" y="4000504"/>
          <a:ext cx="2214578" cy="166093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61" name="Слайд" r:id="rId4" imgW="4562409" imgH="3419612" progId="PowerPoint.Slide.12">
                  <p:embed/>
                </p:oleObj>
              </mc:Choice>
              <mc:Fallback>
                <p:oleObj name="Слайд" r:id="rId4" imgW="4562409" imgH="3419612" progId="PowerPoint.Slide.12">
                  <p:embed/>
                  <p:pic>
                    <p:nvPicPr>
                      <p:cNvPr id="0" name="Picture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0034" y="4000504"/>
                        <a:ext cx="2214578" cy="166093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" name="Рисунок 9" descr="UID (3)"/>
          <p:cNvPicPr/>
          <p:nvPr/>
        </p:nvPicPr>
        <p:blipFill>
          <a:blip r:embed="rId6" cstate="print"/>
          <a:srcRect l="22271" t="6957" r="27160" b="6087"/>
          <a:stretch>
            <a:fillRect/>
          </a:stretch>
        </p:blipFill>
        <p:spPr bwMode="auto">
          <a:xfrm>
            <a:off x="2500298" y="4429132"/>
            <a:ext cx="2143140" cy="2000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1196751"/>
            <a:ext cx="2223480" cy="315994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60000"/>
                <a:lumOff val="4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6"/>
          <p:cNvSpPr txBox="1">
            <a:spLocks noChangeArrowheads="1"/>
          </p:cNvSpPr>
          <p:nvPr/>
        </p:nvSpPr>
        <p:spPr bwMode="auto">
          <a:xfrm>
            <a:off x="642910" y="1357298"/>
            <a:ext cx="7848798" cy="31085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indent="53975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>
              <a:spcBef>
                <a:spcPct val="50000"/>
              </a:spcBef>
            </a:pPr>
            <a:r>
              <a:rPr lang="ru-RU" sz="2800" b="1" i="1" dirty="0">
                <a:solidFill>
                  <a:schemeClr val="accent2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«Активизация познавательной деятельности учащихся на уроках путем использования современных </a:t>
            </a:r>
            <a:r>
              <a:rPr lang="ru-RU" sz="2800" b="1" i="1" dirty="0" smtClean="0">
                <a:solidFill>
                  <a:schemeClr val="accent2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образовательных </a:t>
            </a:r>
            <a:r>
              <a:rPr lang="ru-RU" sz="2800" b="1" i="1" dirty="0">
                <a:solidFill>
                  <a:schemeClr val="accent2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технологий в системе развивающего обучения при изучении   раздела </a:t>
            </a:r>
            <a:r>
              <a:rPr lang="ru-RU" sz="2800" b="1" i="1" dirty="0" smtClean="0">
                <a:solidFill>
                  <a:schemeClr val="accent2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«Кровеносная и лимфатическая системы организма» </a:t>
            </a:r>
            <a:r>
              <a:rPr lang="ru-RU" sz="2800" b="1" i="1" dirty="0">
                <a:solidFill>
                  <a:schemeClr val="accent2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в курсе биологии 8 класса» </a:t>
            </a:r>
          </a:p>
        </p:txBody>
      </p:sp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3286116" y="4572008"/>
            <a:ext cx="5046658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indent="53975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>
              <a:spcBef>
                <a:spcPct val="50000"/>
              </a:spcBef>
            </a:pPr>
            <a:r>
              <a:rPr lang="ru-RU" sz="2400" b="1" i="1" dirty="0">
                <a:solidFill>
                  <a:srgbClr val="660066"/>
                </a:solidFill>
                <a:effectLst/>
                <a:latin typeface="Times New Roman" pitchFamily="18" charset="0"/>
                <a:cs typeface="Times New Roman" pitchFamily="18" charset="0"/>
              </a:rPr>
              <a:t>Цель презентации</a:t>
            </a:r>
            <a:r>
              <a:rPr lang="ru-RU" sz="2400" i="1" dirty="0">
                <a:solidFill>
                  <a:srgbClr val="660066"/>
                </a:solidFill>
                <a:effectLst/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2400" dirty="0">
                <a:effectLst/>
                <a:latin typeface="Times New Roman" pitchFamily="18" charset="0"/>
                <a:cs typeface="Times New Roman" pitchFamily="18" charset="0"/>
              </a:rPr>
              <a:t> обобщение педагогического опыта по теме в соответствии с требованиями новых образовательных </a:t>
            </a:r>
            <a:r>
              <a:rPr lang="ru-RU" sz="2400" dirty="0" smtClean="0">
                <a:effectLst/>
                <a:latin typeface="Times New Roman" pitchFamily="18" charset="0"/>
                <a:cs typeface="Times New Roman" pitchFamily="18" charset="0"/>
              </a:rPr>
              <a:t>стандартов</a:t>
            </a:r>
            <a:endParaRPr lang="ru-RU" sz="24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00100" y="500042"/>
            <a:ext cx="7072362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200" b="1" dirty="0" smtClean="0">
                <a:ln w="11430">
                  <a:solidFill>
                    <a:srgbClr val="C00000"/>
                  </a:solidFill>
                </a:ln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Тема методической разработки</a:t>
            </a:r>
            <a:endParaRPr lang="ru-RU" sz="3200" b="1" dirty="0">
              <a:ln w="11430">
                <a:solidFill>
                  <a:srgbClr val="C00000"/>
                </a:solidFill>
              </a:ln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3169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571471" y="980728"/>
            <a:ext cx="6072230" cy="1714511"/>
          </a:xfr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Программа основного общего образования по биологии для 8 класса «Человек и его здоровье» автор </a:t>
            </a:r>
            <a:r>
              <a:rPr lang="ru-RU" sz="2400" smtClean="0">
                <a:latin typeface="Times New Roman" pitchFamily="18" charset="0"/>
                <a:cs typeface="Times New Roman" pitchFamily="18" charset="0"/>
              </a:rPr>
              <a:t>В.В.Пасечник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4" descr="http://bukabench.com/assets/images/book_covers_3/e8a1788ba4d7930402aaf963062f49e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00892" y="791682"/>
            <a:ext cx="1500697" cy="2312901"/>
          </a:xfrm>
          <a:prstGeom prst="rect">
            <a:avLst/>
          </a:prstGeom>
          <a:noFill/>
        </p:spPr>
      </p:pic>
      <p:sp>
        <p:nvSpPr>
          <p:cNvPr id="6" name="Половина рамки 5"/>
          <p:cNvSpPr/>
          <p:nvPr/>
        </p:nvSpPr>
        <p:spPr>
          <a:xfrm rot="10800000">
            <a:off x="611560" y="908720"/>
            <a:ext cx="6142528" cy="1955410"/>
          </a:xfrm>
          <a:prstGeom prst="halfFrame">
            <a:avLst>
              <a:gd name="adj1" fmla="val 7300"/>
              <a:gd name="adj2" fmla="val 5088"/>
            </a:avLst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" name="Половина рамки 6"/>
          <p:cNvSpPr/>
          <p:nvPr/>
        </p:nvSpPr>
        <p:spPr>
          <a:xfrm>
            <a:off x="2627784" y="3214686"/>
            <a:ext cx="5944744" cy="3000396"/>
          </a:xfrm>
          <a:prstGeom prst="halfFrame">
            <a:avLst>
              <a:gd name="adj1" fmla="val 5425"/>
              <a:gd name="adj2" fmla="val 5088"/>
            </a:avLst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71800" y="3429000"/>
            <a:ext cx="5872166" cy="304698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биоцентризм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усиление экологической и практической направленности;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приоритет развивающей функции обучения;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эколого-эволюционный подход к отбору содержания биологического материала;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возможность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внутриклассной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дифференциации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85786" y="285728"/>
            <a:ext cx="6215106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200" b="1" dirty="0" smtClean="0">
                <a:ln w="11430">
                  <a:solidFill>
                    <a:srgbClr val="C00000"/>
                  </a:solidFill>
                </a:ln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Пояснительная записка</a:t>
            </a:r>
            <a:endParaRPr lang="ru-RU" sz="3200" b="1" dirty="0">
              <a:ln w="11430">
                <a:solidFill>
                  <a:srgbClr val="C00000"/>
                </a:solidFill>
              </a:ln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963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960049"/>
            <a:ext cx="1532762" cy="22196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 descr="http://sbooks.ru/images/thumbs/105081323_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0787" y="4112747"/>
            <a:ext cx="1643074" cy="238689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39192" y="836712"/>
            <a:ext cx="7848872" cy="57708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Настоящая программа предусматривает </a:t>
            </a:r>
            <a:r>
              <a:rPr lang="ru-RU" b="1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изучение учащимися теоретических, практических и </a:t>
            </a:r>
            <a:r>
              <a:rPr lang="ru-RU" b="1" i="1" dirty="0" err="1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здоровьесберегающих</a:t>
            </a:r>
            <a:r>
              <a:rPr lang="ru-RU" b="1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основ анатомии и физиологии человека.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В ней нашли отражение задачи, стоящие в настоящее время перед биологической наукой, решение которых направлено на изучение строения и функций систем органов, сохранение здоровья человека, профилактику алкоголизма, курения, травматизма и соблюдения гигиены.</a:t>
            </a:r>
          </a:p>
          <a:p>
            <a:pPr eaLnBrk="1" hangingPunct="1">
              <a:spcBef>
                <a:spcPct val="50000"/>
              </a:spcBef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темах «Внутренняя среда организма», «Кровеносная и лимфатическая системы»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сформулированы </a:t>
            </a:r>
            <a:r>
              <a:rPr lang="ru-RU" b="1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основные понятия, требования к знаниям и умениям учащихся по строению </a:t>
            </a:r>
            <a:r>
              <a:rPr lang="ru-RU" b="1" i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кровеносной  и лимфатической систем человека</a:t>
            </a:r>
            <a:r>
              <a:rPr lang="ru-RU" b="1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i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выполняемым </a:t>
            </a:r>
            <a:r>
              <a:rPr lang="ru-RU" b="1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функциям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Возрастным изменениям в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строении сердечно – сосудистой системы, типам кровотечения.</a:t>
            </a:r>
          </a:p>
          <a:p>
            <a:pPr eaLnBrk="1" hangingPunct="1">
              <a:spcBef>
                <a:spcPct val="50000"/>
              </a:spcBef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Программа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предусматривает </a:t>
            </a:r>
            <a:r>
              <a:rPr lang="ru-RU" b="1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проведение лабораторных работ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связанных с измерением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пульса и его изменением при физических нагрузках организма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 так же связанных с изменениями в тканях при перетяжках, затрудняющих кровообращение.</a:t>
            </a:r>
          </a:p>
          <a:p>
            <a:pPr eaLnBrk="1" hangingPunct="1">
              <a:spcBef>
                <a:spcPct val="50000"/>
              </a:spcBef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теме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«Кровеносная и лимфатическая системы»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обозначены </a:t>
            </a:r>
            <a:r>
              <a:rPr lang="ru-RU" b="1" i="1" dirty="0" err="1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межпредметные</a:t>
            </a:r>
            <a:r>
              <a:rPr lang="ru-RU" b="1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связи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с физикой, физической культурой, с дисциплинами изученными в курсах «Живой организм»(6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кл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.) и «Многообразие живых организмов» (7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кл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.).</a:t>
            </a:r>
          </a:p>
        </p:txBody>
      </p:sp>
      <p:pic>
        <p:nvPicPr>
          <p:cNvPr id="696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96879"/>
            <a:ext cx="6211887" cy="938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86670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571472" y="5143512"/>
            <a:ext cx="7929618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eaLnBrk="0" hangingPunct="0">
              <a:tabLst>
                <a:tab pos="768350" algn="l"/>
              </a:tabLst>
            </a:pPr>
            <a:r>
              <a:rPr kumimoji="0" lang="ru-RU" b="1" i="1" u="sng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Воспитательные</a:t>
            </a:r>
            <a:r>
              <a:rPr kumimoji="0" lang="ru-RU" b="1" i="1" u="sng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</a:p>
          <a:p>
            <a:pPr lvl="0" algn="just" eaLnBrk="0" hangingPunct="0">
              <a:buFont typeface="Arial" pitchFamily="34" charset="0"/>
              <a:buChar char="•"/>
              <a:tabLst>
                <a:tab pos="768350" algn="l"/>
              </a:tabLst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способствовать воспитанию совершенствующихся социально-успешных личностей с положительной  «</a:t>
            </a:r>
            <a:r>
              <a:rPr lang="ru-RU" b="1" dirty="0" err="1" smtClean="0">
                <a:solidFill>
                  <a:srgbClr val="002060"/>
                </a:solidFill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Я-концепцией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», формированию у школьников </a:t>
            </a:r>
            <a:r>
              <a:rPr lang="ru-RU" b="1" dirty="0" err="1" smtClean="0">
                <a:solidFill>
                  <a:srgbClr val="002060"/>
                </a:solidFill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валеологической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и коммуникативной компетентностей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768350" algn="l"/>
              </a:tabLst>
            </a:pP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85786" y="285728"/>
            <a:ext cx="7072362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200" b="1" dirty="0" smtClean="0">
                <a:ln w="11430">
                  <a:solidFill>
                    <a:srgbClr val="C00000"/>
                  </a:solidFill>
                </a:ln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Цели и задачи раздела</a:t>
            </a:r>
            <a:endParaRPr lang="ru-RU" sz="3200" b="1" dirty="0">
              <a:ln w="11430">
                <a:solidFill>
                  <a:srgbClr val="C00000"/>
                </a:solidFill>
              </a:ln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оловина рамки 3"/>
          <p:cNvSpPr/>
          <p:nvPr/>
        </p:nvSpPr>
        <p:spPr>
          <a:xfrm rot="10800000">
            <a:off x="642910" y="785794"/>
            <a:ext cx="7786742" cy="928694"/>
          </a:xfrm>
          <a:prstGeom prst="halfFrame">
            <a:avLst>
              <a:gd name="adj1" fmla="val 6069"/>
              <a:gd name="adj2" fmla="val 5088"/>
            </a:avLst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00100" y="928670"/>
            <a:ext cx="7286675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tabLst>
                <a:tab pos="768350" algn="l"/>
              </a:tabLst>
            </a:pPr>
            <a:r>
              <a:rPr lang="ru-RU" sz="2200" b="1" i="1" u="sng" dirty="0" smtClean="0">
                <a:solidFill>
                  <a:prstClr val="black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Цель</a:t>
            </a:r>
            <a:r>
              <a:rPr lang="ru-RU" sz="2200" dirty="0" smtClean="0">
                <a:solidFill>
                  <a:prstClr val="black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изучить особенности кровообращения и </a:t>
            </a:r>
            <a:r>
              <a:rPr lang="ru-RU" sz="2200" dirty="0" err="1" smtClean="0">
                <a:solidFill>
                  <a:prstClr val="black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лимфотока</a:t>
            </a:r>
            <a:r>
              <a:rPr lang="ru-RU" sz="2200" dirty="0" smtClean="0">
                <a:solidFill>
                  <a:prstClr val="black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человека.</a:t>
            </a:r>
            <a:endParaRPr lang="ru-RU" sz="22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786182" y="1643050"/>
            <a:ext cx="128028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 eaLnBrk="0" hangingPunct="0">
              <a:tabLst>
                <a:tab pos="768350" algn="l"/>
              </a:tabLst>
            </a:pPr>
            <a:r>
              <a:rPr lang="ru-RU" sz="2400" b="1" i="1" u="sng" dirty="0" smtClean="0">
                <a:solidFill>
                  <a:prstClr val="black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Задачи</a:t>
            </a:r>
            <a:r>
              <a:rPr lang="ru-RU" sz="1400" b="1" dirty="0" smtClean="0">
                <a:solidFill>
                  <a:prstClr val="black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 </a:t>
            </a:r>
            <a:endParaRPr lang="ru-RU" sz="8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Половина рамки 6"/>
          <p:cNvSpPr/>
          <p:nvPr/>
        </p:nvSpPr>
        <p:spPr>
          <a:xfrm rot="10800000">
            <a:off x="642910" y="5643578"/>
            <a:ext cx="7929618" cy="928694"/>
          </a:xfrm>
          <a:prstGeom prst="halfFrame">
            <a:avLst>
              <a:gd name="adj1" fmla="val 6069"/>
              <a:gd name="adj2" fmla="val 5088"/>
            </a:avLst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Половина рамки 7"/>
          <p:cNvSpPr/>
          <p:nvPr/>
        </p:nvSpPr>
        <p:spPr>
          <a:xfrm rot="10800000">
            <a:off x="642910" y="4286256"/>
            <a:ext cx="7929618" cy="928694"/>
          </a:xfrm>
          <a:prstGeom prst="halfFrame">
            <a:avLst>
              <a:gd name="adj1" fmla="val 6069"/>
              <a:gd name="adj2" fmla="val 5088"/>
            </a:avLst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9" name="Половина рамки 8"/>
          <p:cNvSpPr/>
          <p:nvPr/>
        </p:nvSpPr>
        <p:spPr>
          <a:xfrm rot="10800000">
            <a:off x="642910" y="2285992"/>
            <a:ext cx="7929618" cy="1357322"/>
          </a:xfrm>
          <a:prstGeom prst="halfFrame">
            <a:avLst>
              <a:gd name="adj1" fmla="val 6069"/>
              <a:gd name="adj2" fmla="val 5088"/>
            </a:avLst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00034" y="2000240"/>
            <a:ext cx="800105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eaLnBrk="0" hangingPunct="0">
              <a:tabLst>
                <a:tab pos="768350" algn="l"/>
              </a:tabLst>
            </a:pPr>
            <a:r>
              <a:rPr lang="ru-RU" b="1" i="1" u="sng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Образовательные</a:t>
            </a:r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 eaLnBrk="0" hangingPunct="0">
              <a:buFontTx/>
              <a:buChar char="•"/>
              <a:tabLst>
                <a:tab pos="768350" algn="l"/>
              </a:tabLst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формирование  новых анатомо-физиологических понятий  о строении и работе сердца, большом и малом кругах кровообращения,  об анатомии сердца; </a:t>
            </a:r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 eaLnBrk="0" hangingPunct="0">
              <a:buFontTx/>
              <a:buChar char="•"/>
              <a:tabLst>
                <a:tab pos="768350" algn="l"/>
              </a:tabLst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формирование умений оказывать первую помощь при кровотечениях.</a:t>
            </a:r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14348" y="3643314"/>
            <a:ext cx="792961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eaLnBrk="0" hangingPunct="0">
              <a:tabLst>
                <a:tab pos="768350" algn="l"/>
              </a:tabLst>
            </a:pPr>
            <a:r>
              <a:rPr lang="ru-RU" b="1" i="1" u="sng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Развивающие</a:t>
            </a:r>
            <a:r>
              <a:rPr lang="ru-RU" b="1" i="1" u="sng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r>
              <a:rPr lang="ru-RU" b="1" u="sng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lang="ru-RU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lvl="0" algn="just" eaLnBrk="0" hangingPunct="0">
              <a:buFontTx/>
              <a:buChar char="•"/>
              <a:tabLst>
                <a:tab pos="768350" algn="l"/>
              </a:tabLst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развитие интеллектуальных способностей, логического мышления и связной речи учащихся;</a:t>
            </a:r>
            <a:endParaRPr lang="ru-RU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lvl="0" algn="just" eaLnBrk="0" hangingPunct="0">
              <a:buFontTx/>
              <a:buChar char="•"/>
              <a:tabLst>
                <a:tab pos="768350" algn="l"/>
              </a:tabLst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развитие навыков самостоятельно формулировать выводы;</a:t>
            </a:r>
            <a:endParaRPr lang="ru-RU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lvl="0" algn="just" eaLnBrk="0" hangingPunct="0">
              <a:buFontTx/>
              <a:buChar char="•"/>
              <a:tabLst>
                <a:tab pos="768350" algn="l"/>
              </a:tabLst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развитие аналитических способностей учащихся.</a:t>
            </a:r>
            <a:endParaRPr lang="ru-RU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28596" y="357166"/>
            <a:ext cx="8429684" cy="120032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Психолого-педагогическое объяснение специфики восприятия и освоения учебного материала обучающимися в соответствии с возрастными особенностями</a:t>
            </a:r>
            <a:endParaRPr lang="ru-RU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42910" y="5072074"/>
            <a:ext cx="364333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Нарастание способностей к абстрактному мышлению.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оловина рамки 5"/>
          <p:cNvSpPr/>
          <p:nvPr/>
        </p:nvSpPr>
        <p:spPr>
          <a:xfrm rot="10800000">
            <a:off x="428596" y="1857364"/>
            <a:ext cx="4071966" cy="1357322"/>
          </a:xfrm>
          <a:prstGeom prst="halfFrame">
            <a:avLst>
              <a:gd name="adj1" fmla="val 7300"/>
              <a:gd name="adj2" fmla="val 8923"/>
            </a:avLst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71472" y="2071678"/>
            <a:ext cx="371477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Быстрый рост, развитие и перестройка организма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оловина рамки 9"/>
          <p:cNvSpPr/>
          <p:nvPr/>
        </p:nvSpPr>
        <p:spPr>
          <a:xfrm rot="10800000">
            <a:off x="500034" y="3286124"/>
            <a:ext cx="4000528" cy="1571636"/>
          </a:xfrm>
          <a:prstGeom prst="halfFrame">
            <a:avLst>
              <a:gd name="adj1" fmla="val 7300"/>
              <a:gd name="adj2" fmla="val 7415"/>
            </a:avLst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grpSp>
        <p:nvGrpSpPr>
          <p:cNvPr id="18" name="Группа 17"/>
          <p:cNvGrpSpPr/>
          <p:nvPr/>
        </p:nvGrpSpPr>
        <p:grpSpPr>
          <a:xfrm>
            <a:off x="4643441" y="5000636"/>
            <a:ext cx="4000525" cy="1331128"/>
            <a:chOff x="4572004" y="1714488"/>
            <a:chExt cx="4000525" cy="1331128"/>
          </a:xfrm>
        </p:grpSpPr>
        <p:sp>
          <p:nvSpPr>
            <p:cNvPr id="8" name="Половина рамки 7"/>
            <p:cNvSpPr/>
            <p:nvPr/>
          </p:nvSpPr>
          <p:spPr>
            <a:xfrm rot="16200000">
              <a:off x="5870984" y="415508"/>
              <a:ext cx="1331128" cy="3929088"/>
            </a:xfrm>
            <a:prstGeom prst="halfFrame">
              <a:avLst>
                <a:gd name="adj1" fmla="val 8806"/>
                <a:gd name="adj2" fmla="val 10996"/>
              </a:avLst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  <p:sp>
          <p:nvSpPr>
            <p:cNvPr id="11" name="Прямоугольник 10"/>
            <p:cNvSpPr/>
            <p:nvPr/>
          </p:nvSpPr>
          <p:spPr>
            <a:xfrm>
              <a:off x="4643439" y="1714488"/>
              <a:ext cx="3929090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400" dirty="0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 Увеличение объема памяти, избирательность внимания. </a:t>
              </a:r>
              <a:endParaRPr lang="ru-RU" sz="24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13" name="Прямоугольник 12"/>
          <p:cNvSpPr/>
          <p:nvPr/>
        </p:nvSpPr>
        <p:spPr>
          <a:xfrm>
            <a:off x="642910" y="3286124"/>
            <a:ext cx="364333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Формирование активного самостоятельного, </a:t>
            </a:r>
          </a:p>
          <a:p>
            <a:pPr algn="ctr"/>
            <a:r>
              <a:rPr lang="ru-RU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творческого мышления.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оловина рамки 13"/>
          <p:cNvSpPr/>
          <p:nvPr/>
        </p:nvSpPr>
        <p:spPr>
          <a:xfrm rot="10800000">
            <a:off x="428596" y="5000636"/>
            <a:ext cx="4071966" cy="1357322"/>
          </a:xfrm>
          <a:prstGeom prst="halfFrame">
            <a:avLst>
              <a:gd name="adj1" fmla="val 7300"/>
              <a:gd name="adj2" fmla="val 8042"/>
            </a:avLst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grpSp>
        <p:nvGrpSpPr>
          <p:cNvPr id="17" name="Группа 16"/>
          <p:cNvGrpSpPr/>
          <p:nvPr/>
        </p:nvGrpSpPr>
        <p:grpSpPr>
          <a:xfrm>
            <a:off x="4714876" y="3214686"/>
            <a:ext cx="3857652" cy="1616882"/>
            <a:chOff x="4714876" y="3143248"/>
            <a:chExt cx="3857652" cy="1616882"/>
          </a:xfrm>
        </p:grpSpPr>
        <p:sp>
          <p:nvSpPr>
            <p:cNvPr id="9" name="Прямоугольник 8"/>
            <p:cNvSpPr/>
            <p:nvPr/>
          </p:nvSpPr>
          <p:spPr>
            <a:xfrm>
              <a:off x="4929190" y="3143248"/>
              <a:ext cx="3643338" cy="156966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400" dirty="0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Стремление к познанию, активность, инициативность, упорство в достижении цели. </a:t>
              </a:r>
              <a:endParaRPr lang="ru-RU" sz="24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5" name="Половина рамки 14"/>
            <p:cNvSpPr/>
            <p:nvPr/>
          </p:nvSpPr>
          <p:spPr>
            <a:xfrm rot="16200000">
              <a:off x="5906698" y="2094302"/>
              <a:ext cx="1474006" cy="3857650"/>
            </a:xfrm>
            <a:prstGeom prst="halfFrame">
              <a:avLst>
                <a:gd name="adj1" fmla="val 9476"/>
                <a:gd name="adj2" fmla="val 5164"/>
              </a:avLst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</p:grpSp>
      <p:pic>
        <p:nvPicPr>
          <p:cNvPr id="16" name="Рисунок 15" descr="C:\Users\Ирина\Desktop\20121207_083317.jpg"/>
          <p:cNvPicPr/>
          <p:nvPr/>
        </p:nvPicPr>
        <p:blipFill>
          <a:blip r:embed="rId2" cstate="print"/>
          <a:srcRect l="4329" t="41026" r="3474" b="3205"/>
          <a:stretch>
            <a:fillRect/>
          </a:stretch>
        </p:blipFill>
        <p:spPr bwMode="auto">
          <a:xfrm>
            <a:off x="5000628" y="1557495"/>
            <a:ext cx="3143272" cy="16571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9" name="Половина рамки 18"/>
          <p:cNvSpPr/>
          <p:nvPr/>
        </p:nvSpPr>
        <p:spPr>
          <a:xfrm rot="16200000">
            <a:off x="6013856" y="558384"/>
            <a:ext cx="1331128" cy="3929088"/>
          </a:xfrm>
          <a:prstGeom prst="halfFrame">
            <a:avLst>
              <a:gd name="adj1" fmla="val 8806"/>
              <a:gd name="adj2" fmla="val 10996"/>
            </a:avLst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71472" y="285728"/>
            <a:ext cx="8072494" cy="95410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Ожидаемые результаты освоения раздела программы</a:t>
            </a:r>
            <a:endParaRPr lang="ru-RU" sz="28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571472" y="1214422"/>
            <a:ext cx="3643338" cy="5324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Учащиеся должны знать: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sz="2000" b="0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Состав крови, лимфы и тканевой жидкости;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lang="ru-RU" sz="2000" dirty="0" smtClean="0"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Значение иммунной системы;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lang="ru-RU" sz="2000" dirty="0" smtClean="0"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Причины возникновения и способы профилактики инфекционных заболеваний;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lang="ru-RU" sz="2000" dirty="0" smtClean="0"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О переливании крови, пересадке органов и преодолении тканевой несовместимости;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lang="ru-RU" sz="2000" dirty="0" smtClean="0"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Строение сердца;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lang="ru-RU" sz="2000" dirty="0" smtClean="0"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Меры, предупреждающие нарушение сердечной деятельности и кровотечение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оловина рамки 3"/>
          <p:cNvSpPr/>
          <p:nvPr/>
        </p:nvSpPr>
        <p:spPr>
          <a:xfrm rot="10800000">
            <a:off x="428596" y="1214422"/>
            <a:ext cx="3857652" cy="5143536"/>
          </a:xfrm>
          <a:prstGeom prst="halfFrame">
            <a:avLst>
              <a:gd name="adj1" fmla="val 3377"/>
              <a:gd name="adj2" fmla="val 2400"/>
            </a:avLst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Половина рамки 4"/>
          <p:cNvSpPr/>
          <p:nvPr/>
        </p:nvSpPr>
        <p:spPr>
          <a:xfrm rot="16200000">
            <a:off x="3893339" y="1678769"/>
            <a:ext cx="5143536" cy="4214842"/>
          </a:xfrm>
          <a:prstGeom prst="halfFrame">
            <a:avLst>
              <a:gd name="adj1" fmla="val 2809"/>
              <a:gd name="adj2" fmla="val 2231"/>
            </a:avLst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429124" y="1225689"/>
            <a:ext cx="4500594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hangingPunct="0"/>
            <a:r>
              <a:rPr lang="ru-RU" sz="2000" u="sng" dirty="0" smtClean="0">
                <a:solidFill>
                  <a:prstClr val="black"/>
                </a:solidFill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Учащиеся должны уметь:</a:t>
            </a:r>
          </a:p>
          <a:p>
            <a:pPr lvl="0" eaLnBrk="0" hangingPunct="0">
              <a:buFontTx/>
              <a:buChar char="-"/>
            </a:pP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Определять форменные элементы крови;</a:t>
            </a:r>
          </a:p>
          <a:p>
            <a:pPr lvl="0" eaLnBrk="0" hangingPunct="0">
              <a:buFontTx/>
              <a:buChar char="-"/>
            </a:pP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Распознавать инфекционные болезни, пресекать пути их распространения, бороться с болезнетворными микроорганизмами;</a:t>
            </a:r>
          </a:p>
          <a:p>
            <a:pPr lvl="0" eaLnBrk="0" hangingPunct="0">
              <a:buFontTx/>
              <a:buChar char="-"/>
            </a:pP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Подсчитывать число пульсовых ударов, оказывать первую помощь при кровотечениях, обрабатывать рану;</a:t>
            </a:r>
          </a:p>
          <a:p>
            <a:pPr lvl="0" eaLnBrk="0" hangingPunct="0">
              <a:buFontTx/>
              <a:buChar char="-"/>
            </a:pP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Применять коммуникативные и информационные умения;</a:t>
            </a:r>
          </a:p>
          <a:p>
            <a:pPr lvl="0" eaLnBrk="0" hangingPunct="0">
              <a:buFontTx/>
              <a:buChar char="-"/>
            </a:pP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Развивать способности к контролю и самоконтролю, к творческому решению учебных и практических задач</a:t>
            </a:r>
            <a:endParaRPr lang="ru-RU" sz="20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/>
        </p:nvGraphicFramePr>
        <p:xfrm>
          <a:off x="642910" y="1000108"/>
          <a:ext cx="7929618" cy="53578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3071802" y="357166"/>
            <a:ext cx="289771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Система знаний 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/>
        </p:nvGraphicFramePr>
        <p:xfrm>
          <a:off x="642910" y="1000108"/>
          <a:ext cx="7929618" cy="53578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2643174" y="357166"/>
            <a:ext cx="38450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Система деятельности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/>
        </p:nvGraphicFramePr>
        <p:xfrm>
          <a:off x="285720" y="1428736"/>
          <a:ext cx="8429684" cy="51355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571472" y="357166"/>
            <a:ext cx="8143932" cy="107721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Актуальность используемых  технологий</a:t>
            </a:r>
          </a:p>
          <a:p>
            <a:pPr algn="ctr"/>
            <a:r>
              <a:rPr lang="ru-RU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и методов   обучения</a:t>
            </a:r>
            <a:endParaRPr lang="ru-RU" sz="28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14414" y="357166"/>
            <a:ext cx="6697796" cy="58477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Проблемное  обучение  </a:t>
            </a:r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(Г.И. </a:t>
            </a:r>
            <a:r>
              <a:rPr lang="ru-RU" sz="28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Лернер</a:t>
            </a:r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)</a:t>
            </a:r>
            <a:endParaRPr lang="ru-RU" sz="28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00034" y="1071546"/>
            <a:ext cx="485778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создание под руководством учителя проблемных ситуаций, а также  активная самостоятельная поисковая  деятельность учащихся по  разрешению проблем</a:t>
            </a:r>
            <a:endParaRPr lang="ru-RU" sz="2400" b="1" i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оловина рамки 3"/>
          <p:cNvSpPr/>
          <p:nvPr/>
        </p:nvSpPr>
        <p:spPr>
          <a:xfrm rot="10800000">
            <a:off x="500034" y="928670"/>
            <a:ext cx="5000660" cy="2643206"/>
          </a:xfrm>
          <a:prstGeom prst="halfFrame">
            <a:avLst>
              <a:gd name="adj1" fmla="val 5893"/>
              <a:gd name="adj2" fmla="val 3681"/>
            </a:avLst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714348" y="4929198"/>
            <a:ext cx="7643866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 Высокая самостоятельность учащихся; </a:t>
            </a:r>
            <a:endParaRPr kumimoji="0" lang="ru-RU" sz="2400" b="0" i="1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i="1" dirty="0" smtClean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Формирование познавательного интереса или личностной мотивации учащегося.</a:t>
            </a:r>
            <a:endParaRPr kumimoji="0" lang="ru-RU" sz="2400" b="0" i="1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Выноска со стрелкой вниз 5"/>
          <p:cNvSpPr/>
          <p:nvPr/>
        </p:nvSpPr>
        <p:spPr>
          <a:xfrm>
            <a:off x="571472" y="3714752"/>
            <a:ext cx="8001056" cy="1143008"/>
          </a:xfrm>
          <a:prstGeom prst="downArrowCallout">
            <a:avLst/>
          </a:prstGeom>
          <a:ln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200" b="1" i="1" dirty="0" smtClean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200" b="1" i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Проблемное обучение позволяет  сформировать у школьников умения:</a:t>
            </a:r>
          </a:p>
          <a:p>
            <a:pPr algn="ctr"/>
            <a:endParaRPr lang="ru-RU" sz="2200" b="1" i="1" dirty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74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31745" name="Object 1">
            <a:hlinkClick r:id="rId3" action="ppaction://hlinkpres?slideindex=1&amp;slidetitle=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87657626"/>
              </p:ext>
            </p:extLst>
          </p:nvPr>
        </p:nvGraphicFramePr>
        <p:xfrm>
          <a:off x="5617603" y="1179595"/>
          <a:ext cx="2933700" cy="2200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69" name="Слайд" r:id="rId5" imgW="4570541" imgH="3427323" progId="PowerPoint.Slide.12">
                  <p:embed/>
                </p:oleObj>
              </mc:Choice>
              <mc:Fallback>
                <p:oleObj name="Слайд" r:id="rId5" imgW="4570541" imgH="3427323" progId="PowerPoint.Slide.12">
                  <p:embed/>
                  <p:pic>
                    <p:nvPicPr>
                      <p:cNvPr id="0" name="Picture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17603" y="1179595"/>
                        <a:ext cx="2933700" cy="22002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8596" y="4572008"/>
            <a:ext cx="828680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-умение решать учебные и реальные проблемы;</a:t>
            </a:r>
          </a:p>
          <a:p>
            <a:pPr algn="just"/>
            <a:r>
              <a:rPr lang="ru-RU" sz="240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-умение выделять из текста основные смысловые единицы;</a:t>
            </a:r>
          </a:p>
          <a:p>
            <a:pPr algn="just"/>
            <a:r>
              <a:rPr lang="ru-RU" sz="240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-способность к продуктивной совместной работе в группе;</a:t>
            </a:r>
          </a:p>
          <a:p>
            <a:pPr algn="just"/>
            <a:r>
              <a:rPr lang="ru-RU" sz="240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-способность отказаться от своей точки зрения, если она не позволяет объяснить тот или иной факт</a:t>
            </a:r>
            <a:endParaRPr lang="ru-RU" sz="2400" i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00034" y="928670"/>
            <a:ext cx="521497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i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- универсальная, </a:t>
            </a:r>
            <a:r>
              <a:rPr lang="ru-RU" sz="2400" b="1" i="1" dirty="0" err="1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надпредметная</a:t>
            </a:r>
            <a:r>
              <a:rPr lang="ru-RU" sz="2400" b="1" i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технология, которая позволяет развивать критическое мышление школьников. В основе технологии лежит самостоятельная работа учащихся с различными источниками информации</a:t>
            </a:r>
            <a:endParaRPr lang="ru-RU" sz="2400" i="1" dirty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оловина рамки 3"/>
          <p:cNvSpPr/>
          <p:nvPr/>
        </p:nvSpPr>
        <p:spPr>
          <a:xfrm rot="10800000">
            <a:off x="500034" y="785794"/>
            <a:ext cx="5357850" cy="3000396"/>
          </a:xfrm>
          <a:prstGeom prst="halfFrame">
            <a:avLst>
              <a:gd name="adj1" fmla="val 5893"/>
              <a:gd name="adj2" fmla="val 3681"/>
            </a:avLst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71538" y="285728"/>
            <a:ext cx="6858048" cy="58477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РКМЧП (</a:t>
            </a:r>
            <a:r>
              <a:rPr lang="ru-RU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Дж. </a:t>
            </a:r>
            <a:r>
              <a:rPr lang="ru-RU" sz="2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Стил</a:t>
            </a:r>
            <a:r>
              <a:rPr lang="ru-RU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К. </a:t>
            </a:r>
            <a:r>
              <a:rPr lang="ru-RU" sz="2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Мередит</a:t>
            </a:r>
            <a:r>
              <a:rPr lang="ru-RU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 Ч.Темпл)</a:t>
            </a:r>
            <a:endParaRPr lang="ru-RU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Выноска со стрелкой вниз 7"/>
          <p:cNvSpPr/>
          <p:nvPr/>
        </p:nvSpPr>
        <p:spPr>
          <a:xfrm>
            <a:off x="571472" y="3929066"/>
            <a:ext cx="8001056" cy="714380"/>
          </a:xfrm>
          <a:prstGeom prst="downArrowCallout">
            <a:avLst/>
          </a:prstGeom>
          <a:ln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200" b="1" i="1" dirty="0" smtClean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200" b="1" i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РКМЧП позволяет  сформировать у школьников умения:</a:t>
            </a:r>
          </a:p>
          <a:p>
            <a:pPr algn="ctr"/>
            <a:endParaRPr lang="ru-RU" sz="2200" b="1" i="1" dirty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723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6861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8609" name="Object 1">
            <a:hlinkClick r:id="rId3" action="ppaction://hlinkpres?slideindex=1&amp;slidetitle="/>
          </p:cNvPr>
          <p:cNvGraphicFramePr>
            <a:graphicFrameLocks noChangeAspect="1"/>
          </p:cNvGraphicFramePr>
          <p:nvPr/>
        </p:nvGraphicFramePr>
        <p:xfrm>
          <a:off x="6000760" y="1357298"/>
          <a:ext cx="2595561" cy="194447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8633" name="Слайд" r:id="rId5" imgW="4570541" imgH="3427323" progId="PowerPoint.Slide.12">
                  <p:embed/>
                </p:oleObj>
              </mc:Choice>
              <mc:Fallback>
                <p:oleObj name="Слайд" r:id="rId5" imgW="4570541" imgH="3427323" progId="PowerPoint.Slide.12">
                  <p:embed/>
                  <p:pic>
                    <p:nvPicPr>
                      <p:cNvPr id="0" name="Picture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00760" y="1357298"/>
                        <a:ext cx="2595561" cy="1944471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1472" y="928670"/>
            <a:ext cx="514353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Проект – это исследование конкретной проблемы, ее практическая или теоретическая реализация. Целью метода проектов является развитие самообразовательной активности </a:t>
            </a:r>
            <a:endParaRPr lang="ru-RU" sz="2400" b="1" i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71538" y="285728"/>
            <a:ext cx="6715172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Метод проектов </a:t>
            </a:r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( Дж. </a:t>
            </a:r>
            <a:r>
              <a:rPr lang="ru-RU" sz="28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Дьюн</a:t>
            </a:r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)</a:t>
            </a:r>
            <a:endParaRPr lang="ru-RU" sz="28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оловина рамки 3"/>
          <p:cNvSpPr/>
          <p:nvPr/>
        </p:nvSpPr>
        <p:spPr>
          <a:xfrm rot="10800000">
            <a:off x="500034" y="785794"/>
            <a:ext cx="5357850" cy="2571768"/>
          </a:xfrm>
          <a:prstGeom prst="halfFrame">
            <a:avLst>
              <a:gd name="adj1" fmla="val 5893"/>
              <a:gd name="adj2" fmla="val 3681"/>
            </a:avLst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28596" y="4143380"/>
            <a:ext cx="8286808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20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выявлять и формулировать проблемы; проводить их анализ; находить пути их решения</a:t>
            </a:r>
          </a:p>
          <a:p>
            <a:pPr algn="just"/>
            <a:r>
              <a:rPr lang="ru-RU" sz="220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умение работать с информацией;</a:t>
            </a:r>
          </a:p>
          <a:p>
            <a:pPr algn="just"/>
            <a:r>
              <a:rPr lang="ru-RU" sz="220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находить необходимый источник, (данные в справочной литературе или в средствах массовой информации);</a:t>
            </a:r>
          </a:p>
          <a:p>
            <a:pPr algn="just"/>
            <a:r>
              <a:rPr lang="ru-RU" sz="220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применять полученную информацию для решения поставленных задач</a:t>
            </a:r>
            <a:endParaRPr lang="ru-RU" sz="2200" i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Выноска со стрелкой вниз 5"/>
          <p:cNvSpPr/>
          <p:nvPr/>
        </p:nvSpPr>
        <p:spPr>
          <a:xfrm>
            <a:off x="571472" y="3429000"/>
            <a:ext cx="8001056" cy="714380"/>
          </a:xfrm>
          <a:prstGeom prst="downArrowCallout">
            <a:avLst/>
          </a:prstGeom>
          <a:ln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200" b="1" i="1" dirty="0" smtClean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200" b="1" i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Метод проектов позволяет  сформировать  умения:</a:t>
            </a:r>
          </a:p>
          <a:p>
            <a:pPr algn="ctr"/>
            <a:endParaRPr lang="ru-RU" sz="2200" b="1" i="1" dirty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970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9701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7" name="Object 4">
            <a:hlinkClick r:id="rId3" action="ppaction://hlinkpres?slideindex=1&amp;slidetitle=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66605523"/>
              </p:ext>
            </p:extLst>
          </p:nvPr>
        </p:nvGraphicFramePr>
        <p:xfrm>
          <a:off x="5929322" y="857232"/>
          <a:ext cx="2664029" cy="200026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24" name="Слайд" r:id="rId5" imgW="4562409" imgH="3419612" progId="PowerPoint.Slide.12">
                  <p:embed/>
                </p:oleObj>
              </mc:Choice>
              <mc:Fallback>
                <p:oleObj name="Слайд" r:id="rId5" imgW="4562409" imgH="3419612" progId="PowerPoint.Slide.12">
                  <p:embed/>
                  <p:pic>
                    <p:nvPicPr>
                      <p:cNvPr id="0" name="Picture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29322" y="857232"/>
                        <a:ext cx="2664029" cy="200026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6110825" y="2924942"/>
            <a:ext cx="24482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  <a:hlinkClick r:id="rId7" action="ppaction://hlinkfile"/>
              </a:rPr>
              <a:t>Проект «Кровь река жизни»</a:t>
            </a:r>
            <a:endParaRPr lang="ru-RU" sz="1400" dirty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42976" y="285728"/>
            <a:ext cx="6715172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Метод проектов </a:t>
            </a:r>
            <a:endParaRPr lang="ru-RU" sz="28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143108" y="857232"/>
            <a:ext cx="477739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ln w="10541" cmpd="sng">
                  <a:solidFill>
                    <a:schemeClr val="accent4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chemeClr val="accent4"/>
                </a:solidFill>
                <a:latin typeface="Times New Roman" pitchFamily="18" charset="0"/>
                <a:cs typeface="Times New Roman" pitchFamily="18" charset="0"/>
                <a:hlinkClick r:id="rId3" action="ppaction://hlinkfile"/>
              </a:rPr>
              <a:t>Проект: Кровь - Река жизни</a:t>
            </a:r>
            <a:endParaRPr lang="ru-RU" sz="2800" b="1" dirty="0">
              <a:ln w="10541" cmpd="sng">
                <a:solidFill>
                  <a:schemeClr val="accent4">
                    <a:lumMod val="60000"/>
                    <a:lumOff val="40000"/>
                  </a:schemeClr>
                </a:solidFill>
                <a:prstDash val="solid"/>
              </a:ln>
              <a:solidFill>
                <a:schemeClr val="accent4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301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3009" name="Object 1">
            <a:hlinkClick r:id="rId4" action="ppaction://hlinkpres?slideindex=1&amp;slidetitle="/>
          </p:cNvPr>
          <p:cNvGraphicFramePr>
            <a:graphicFrameLocks noChangeAspect="1"/>
          </p:cNvGraphicFramePr>
          <p:nvPr/>
        </p:nvGraphicFramePr>
        <p:xfrm>
          <a:off x="3286116" y="1928802"/>
          <a:ext cx="2500330" cy="18752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157" name="Слайд" r:id="rId6" imgW="4562409" imgH="3419612" progId="PowerPoint.Slide.12">
                  <p:embed/>
                </p:oleObj>
              </mc:Choice>
              <mc:Fallback>
                <p:oleObj name="Слайд" r:id="rId6" imgW="4562409" imgH="3419612" progId="PowerPoint.Slide.12">
                  <p:embed/>
                  <p:pic>
                    <p:nvPicPr>
                      <p:cNvPr id="0" name="Picture 1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86116" y="1928802"/>
                        <a:ext cx="2500330" cy="187524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301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3011" name="Object 3">
            <a:hlinkClick r:id="rId8" action="ppaction://hlinkpres?slideindex=1&amp;slidetitle="/>
          </p:cNvPr>
          <p:cNvGraphicFramePr>
            <a:graphicFrameLocks noChangeAspect="1"/>
          </p:cNvGraphicFramePr>
          <p:nvPr/>
        </p:nvGraphicFramePr>
        <p:xfrm>
          <a:off x="571472" y="1928802"/>
          <a:ext cx="2571768" cy="192420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158" name="Слайд" r:id="rId10" imgW="4562409" imgH="3419612" progId="PowerPoint.Slide.12">
                  <p:embed/>
                </p:oleObj>
              </mc:Choice>
              <mc:Fallback>
                <p:oleObj name="Слайд" r:id="rId10" imgW="4562409" imgH="3419612" progId="PowerPoint.Slide.12">
                  <p:embed/>
                  <p:pic>
                    <p:nvPicPr>
                      <p:cNvPr id="0" name="Picture 1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472" y="1928802"/>
                        <a:ext cx="2571768" cy="1924201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3013" name="Object 5">
            <a:hlinkClick r:id="rId12" action="ppaction://hlinkpres?slideindex=1&amp;slidetitle="/>
          </p:cNvPr>
          <p:cNvGraphicFramePr>
            <a:graphicFrameLocks noChangeAspect="1"/>
          </p:cNvGraphicFramePr>
          <p:nvPr/>
        </p:nvGraphicFramePr>
        <p:xfrm>
          <a:off x="6072198" y="1928802"/>
          <a:ext cx="2505075" cy="1876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159" name="Слайд" r:id="rId14" imgW="4570541" imgH="3427323" progId="PowerPoint.Slide.12">
                  <p:embed/>
                </p:oleObj>
              </mc:Choice>
              <mc:Fallback>
                <p:oleObj name="Слайд" r:id="rId14" imgW="4570541" imgH="3427323" progId="PowerPoint.Slide.12">
                  <p:embed/>
                  <p:pic>
                    <p:nvPicPr>
                      <p:cNvPr id="0" name="Picture 1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72198" y="1928802"/>
                        <a:ext cx="2505075" cy="18764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3015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3014" name="Object 6">
            <a:hlinkClick r:id="rId16" action="ppaction://hlinkpres?slideindex=1&amp;slidetitle="/>
          </p:cNvPr>
          <p:cNvGraphicFramePr>
            <a:graphicFrameLocks noChangeAspect="1"/>
          </p:cNvGraphicFramePr>
          <p:nvPr/>
        </p:nvGraphicFramePr>
        <p:xfrm>
          <a:off x="571472" y="4286256"/>
          <a:ext cx="2581275" cy="1933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160" name="Слайд" r:id="rId18" imgW="4562409" imgH="3419612" progId="PowerPoint.Slide.12">
                  <p:embed/>
                </p:oleObj>
              </mc:Choice>
              <mc:Fallback>
                <p:oleObj name="Слайд" r:id="rId18" imgW="4562409" imgH="3419612" progId="PowerPoint.Slide.12">
                  <p:embed/>
                  <p:pic>
                    <p:nvPicPr>
                      <p:cNvPr id="0" name="Picture 1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472" y="4286256"/>
                        <a:ext cx="2581275" cy="19335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3017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3016" name="Object 8">
            <a:hlinkClick r:id="rId20" action="ppaction://hlinkpres?slideindex=1&amp;slidetitle="/>
          </p:cNvPr>
          <p:cNvGraphicFramePr>
            <a:graphicFrameLocks noChangeAspect="1"/>
          </p:cNvGraphicFramePr>
          <p:nvPr/>
        </p:nvGraphicFramePr>
        <p:xfrm>
          <a:off x="3286116" y="4286256"/>
          <a:ext cx="2619375" cy="196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161" name="Слайд" r:id="rId22" imgW="4562409" imgH="3419612" progId="PowerPoint.Slide.12">
                  <p:embed/>
                </p:oleObj>
              </mc:Choice>
              <mc:Fallback>
                <p:oleObj name="Слайд" r:id="rId22" imgW="4562409" imgH="3419612" progId="PowerPoint.Slide.12">
                  <p:embed/>
                  <p:pic>
                    <p:nvPicPr>
                      <p:cNvPr id="0" name="Picture 1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86116" y="4286256"/>
                        <a:ext cx="2619375" cy="19621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3019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3018" name="Object 10">
            <a:hlinkClick r:id="rId24" action="ppaction://hlinkpres?slideindex=1&amp;slidetitle="/>
          </p:cNvPr>
          <p:cNvGraphicFramePr>
            <a:graphicFrameLocks noChangeAspect="1"/>
          </p:cNvGraphicFramePr>
          <p:nvPr/>
        </p:nvGraphicFramePr>
        <p:xfrm>
          <a:off x="6072198" y="4286256"/>
          <a:ext cx="2524125" cy="1895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162" name="Слайд" r:id="rId26" imgW="4562409" imgH="3419612" progId="PowerPoint.Slide.12">
                  <p:embed/>
                </p:oleObj>
              </mc:Choice>
              <mc:Fallback>
                <p:oleObj name="Слайд" r:id="rId26" imgW="4562409" imgH="3419612" progId="PowerPoint.Slide.12">
                  <p:embed/>
                  <p:pic>
                    <p:nvPicPr>
                      <p:cNvPr id="0" name="Picture 1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72198" y="4286256"/>
                        <a:ext cx="2524125" cy="18954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1817639"/>
              </p:ext>
            </p:extLst>
          </p:nvPr>
        </p:nvGraphicFramePr>
        <p:xfrm>
          <a:off x="428596" y="3786190"/>
          <a:ext cx="8136904" cy="2682240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4608512"/>
                <a:gridCol w="3528392"/>
              </a:tblGrid>
              <a:tr h="240347"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темы лабораторных работ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77776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тема урока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название лабораторных</a:t>
                      </a:r>
                      <a:r>
                        <a:rPr lang="ru-RU" sz="1400" b="1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работ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336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  <a:hlinkClick r:id="rId2" action="ppaction://hlinkpres?slideindex=1&amp;slidetitle="/>
                        </a:rPr>
                        <a:t>Внутренняя среда организма. Значение и состав крови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  <a:hlinkClick r:id="rId3" action="ppaction://hlinkfile"/>
                        </a:rPr>
                        <a:t>«Строение крови человека и лягушки»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336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  <a:hlinkClick r:id="rId4" action="ppaction://hlinkpres?slideindex=1&amp;slidetitle="/>
                        </a:rPr>
                        <a:t>Круги кровообращения</a:t>
                      </a:r>
                      <a:endParaRPr lang="ru-RU" sz="1400" b="1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  <a:hlinkClick r:id="rId5" action="ppaction://hlinkfile"/>
                        </a:rPr>
                        <a:t>«Функции венозных клапанов»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3282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  <a:hlinkClick r:id="rId4" action="ppaction://hlinkpres?slideindex=1&amp;slidetitle="/>
                        </a:rPr>
                        <a:t>Круги кровообращения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  <a:hlinkClick r:id="rId6" action="ppaction://hlinkfile"/>
                        </a:rPr>
                        <a:t>«Изменения в тканях при перетяжках, затрудняющих кровообращение»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35050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  <a:hlinkClick r:id="rId7" action="ppaction://hlinkpres?slideindex=1&amp;slidetitle="/>
                        </a:rPr>
                        <a:t>Движение крови по сосудам. Регуляция кровоснабжения</a:t>
                      </a:r>
                      <a:endParaRPr lang="ru-RU" sz="1400" b="1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  <a:hlinkClick r:id="rId8" action="ppaction://hlinkfile"/>
                        </a:rPr>
                        <a:t>«Измерение скорости кровотока в сосудах ногтевого ложа»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33282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  <a:hlinkClick r:id="rId7" action="ppaction://hlinkpres?slideindex=1&amp;slidetitle="/>
                        </a:rPr>
                        <a:t>Движение крови по сосудам. Регуляция кровоснабжения</a:t>
                      </a:r>
                      <a:endParaRPr lang="ru-RU" sz="1400" b="1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  <a:hlinkClick r:id="rId9" action="ppaction://hlinkfile"/>
                        </a:rPr>
                        <a:t>«Опыты с пульсом»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142976" y="285728"/>
            <a:ext cx="6929486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Исследовательский метод</a:t>
            </a:r>
            <a:endParaRPr lang="ru-RU" sz="28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86" r="5858"/>
          <a:stretch>
            <a:fillRect/>
          </a:stretch>
        </p:blipFill>
        <p:spPr>
          <a:xfrm>
            <a:off x="5643570" y="1214422"/>
            <a:ext cx="2909604" cy="21322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6" name="Схема 5"/>
          <p:cNvGraphicFramePr/>
          <p:nvPr/>
        </p:nvGraphicFramePr>
        <p:xfrm>
          <a:off x="500034" y="785794"/>
          <a:ext cx="5429288" cy="30321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1" r:lo="rId12" r:qs="rId13" r:cs="rId14"/>
          </a:graphicData>
        </a:graphic>
      </p:graphicFrame>
    </p:spTree>
    <p:extLst>
      <p:ext uri="{BB962C8B-B14F-4D97-AF65-F5344CB8AC3E}">
        <p14:creationId xmlns:p14="http://schemas.microsoft.com/office/powerpoint/2010/main" val="1031985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1538" y="285728"/>
            <a:ext cx="6715172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ИКТ </a:t>
            </a:r>
            <a:endParaRPr lang="ru-RU" sz="28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ловина рамки 2"/>
          <p:cNvSpPr/>
          <p:nvPr/>
        </p:nvSpPr>
        <p:spPr>
          <a:xfrm rot="10800000">
            <a:off x="500034" y="785794"/>
            <a:ext cx="4786346" cy="2071702"/>
          </a:xfrm>
          <a:prstGeom prst="halfFrame">
            <a:avLst>
              <a:gd name="adj1" fmla="val 5893"/>
              <a:gd name="adj2" fmla="val 3681"/>
            </a:avLst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" name="Выноска со стрелкой вниз 3"/>
          <p:cNvSpPr/>
          <p:nvPr/>
        </p:nvSpPr>
        <p:spPr>
          <a:xfrm>
            <a:off x="571472" y="3000372"/>
            <a:ext cx="8001056" cy="714380"/>
          </a:xfrm>
          <a:prstGeom prst="downArrowCallout">
            <a:avLst/>
          </a:prstGeom>
          <a:ln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200" b="1" i="1" dirty="0" smtClean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200" b="1" i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Возможности ИКТ</a:t>
            </a:r>
          </a:p>
          <a:p>
            <a:pPr algn="ctr"/>
            <a:endParaRPr lang="ru-RU" sz="2200" b="1" i="1" dirty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1986" name="Object 2">
            <a:hlinkClick r:id="rId3" action="ppaction://hlinkpres?slideindex=1&amp;slidetitle="/>
          </p:cNvPr>
          <p:cNvGraphicFramePr>
            <a:graphicFrameLocks noChangeAspect="1"/>
          </p:cNvGraphicFramePr>
          <p:nvPr/>
        </p:nvGraphicFramePr>
        <p:xfrm>
          <a:off x="5429256" y="571480"/>
          <a:ext cx="3000396" cy="224768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10" name="Слайд" r:id="rId5" imgW="4570541" imgH="3427323" progId="PowerPoint.Slide.12">
                  <p:embed/>
                </p:oleObj>
              </mc:Choice>
              <mc:Fallback>
                <p:oleObj name="Слайд" r:id="rId5" imgW="4570541" imgH="3427323" progId="PowerPoint.Slide.12">
                  <p:embed/>
                  <p:pic>
                    <p:nvPicPr>
                      <p:cNvPr id="0" name="Picture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29256" y="571480"/>
                        <a:ext cx="3000396" cy="224768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987" name="Rectangle 3"/>
          <p:cNvSpPr>
            <a:spLocks noChangeArrowheads="1"/>
          </p:cNvSpPr>
          <p:nvPr/>
        </p:nvSpPr>
        <p:spPr bwMode="auto">
          <a:xfrm>
            <a:off x="571472" y="3786190"/>
            <a:ext cx="8001056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- наглядное представление объектов и явлений микромира;</a:t>
            </a:r>
            <a:endParaRPr kumimoji="0" lang="ru-RU" sz="2000" i="1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-изучение биохимических процессов;</a:t>
            </a:r>
            <a:endParaRPr kumimoji="0" lang="ru-RU" sz="2000" i="1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-изучение природных процессов и явлений</a:t>
            </a:r>
            <a:endParaRPr kumimoji="0" lang="ru-RU" sz="2000" i="1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-моделирование биологического эксперимента;  </a:t>
            </a:r>
            <a:endParaRPr kumimoji="0" lang="ru-RU" sz="2000" i="1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-система тестового контроля </a:t>
            </a:r>
            <a:endParaRPr kumimoji="0" lang="ru-RU" sz="2000" i="1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-подготовка к ЕГЭ.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-Широкое использование анимации, биологического  моделирования</a:t>
            </a:r>
          </a:p>
          <a:p>
            <a:pPr lvl="0" eaLnBrk="0" hangingPunct="0"/>
            <a:r>
              <a:rPr lang="ru-RU" sz="200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Использование виртуальных экскурсий</a:t>
            </a:r>
            <a:r>
              <a:rPr kumimoji="0" lang="ru-RU" sz="200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2000" i="1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42910" y="1000108"/>
            <a:ext cx="4354718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Готовые электронные продукты</a:t>
            </a:r>
          </a:p>
          <a:p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Мультимедийные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презентации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Ресурсы сети Интернет</a:t>
            </a: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:\УРОКИ\фотот с презентаций\20121207_083823.jpg"/>
          <p:cNvPicPr/>
          <p:nvPr/>
        </p:nvPicPr>
        <p:blipFill>
          <a:blip r:embed="rId2" cstate="print"/>
          <a:srcRect l="12317" r="7918" b="14336"/>
          <a:stretch>
            <a:fillRect/>
          </a:stretch>
        </p:blipFill>
        <p:spPr bwMode="auto">
          <a:xfrm>
            <a:off x="5076056" y="3861047"/>
            <a:ext cx="3096344" cy="25182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3335" y="908720"/>
            <a:ext cx="4714675" cy="26520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34207"/>
            <a:ext cx="3392018" cy="19080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106" y="2547473"/>
            <a:ext cx="3296822" cy="18544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44" t="20396"/>
          <a:stretch>
            <a:fillRect/>
          </a:stretch>
        </p:blipFill>
        <p:spPr>
          <a:xfrm>
            <a:off x="857224" y="4643446"/>
            <a:ext cx="3578924" cy="18818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1538" y="285728"/>
            <a:ext cx="7072362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Формы обучения</a:t>
            </a: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Схема 2"/>
          <p:cNvGraphicFramePr/>
          <p:nvPr/>
        </p:nvGraphicFramePr>
        <p:xfrm>
          <a:off x="428596" y="1000108"/>
          <a:ext cx="8286808" cy="54292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42976" y="404664"/>
            <a:ext cx="6929486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Тематическое планирование</a:t>
            </a:r>
            <a:endParaRPr lang="ru-RU" sz="28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7367949"/>
              </p:ext>
            </p:extLst>
          </p:nvPr>
        </p:nvGraphicFramePr>
        <p:xfrm>
          <a:off x="500034" y="1071546"/>
          <a:ext cx="8215370" cy="5404670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436216"/>
                <a:gridCol w="1992676"/>
                <a:gridCol w="3571900"/>
                <a:gridCol w="2214578"/>
              </a:tblGrid>
              <a:tr h="429381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 pitchFamily="18" charset="0"/>
                          <a:cs typeface="Times New Roman" pitchFamily="18" charset="0"/>
                        </a:rPr>
                        <a:t>Тема урока</a:t>
                      </a:r>
                      <a:endParaRPr lang="ru-RU" sz="16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 pitchFamily="18" charset="0"/>
                          <a:cs typeface="Times New Roman" pitchFamily="18" charset="0"/>
                        </a:rPr>
                        <a:t>Задачи урока</a:t>
                      </a:r>
                      <a:endParaRPr lang="ru-RU" sz="16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 pitchFamily="18" charset="0"/>
                          <a:cs typeface="Times New Roman" pitchFamily="18" charset="0"/>
                        </a:rPr>
                        <a:t>Понятийный аппарат</a:t>
                      </a:r>
                      <a:endParaRPr lang="ru-RU" sz="16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15905">
                <a:tc gridSpan="4">
                  <a:txBody>
                    <a:bodyPr/>
                    <a:lstStyle/>
                    <a:p>
                      <a:pPr algn="ctr"/>
                      <a:r>
                        <a:rPr lang="ru-RU" sz="1600" b="1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Тема: Внутренняя среда организма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  <a:hlinkClick r:id="rId2" action="ppaction://hlinkfile"/>
                        </a:rPr>
                        <a:t>1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  <a:hlinkClick r:id="rId3" action="ppaction://hlinkpres?slideindex=1&amp;slidetitle="/>
                        </a:rPr>
                        <a:t>Внутренняя среда организма. Значение и состав крови</a:t>
                      </a:r>
                      <a:endParaRPr lang="ru-RU" sz="16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Провести </a:t>
                      </a:r>
                      <a:r>
                        <a:rPr lang="ru-RU" sz="1600" b="1" dirty="0">
                          <a:latin typeface="Times New Roman" pitchFamily="18" charset="0"/>
                          <a:cs typeface="Times New Roman" pitchFamily="18" charset="0"/>
                        </a:rPr>
                        <a:t>анализ функций крови и её компонентов,  познакомить с механизмом свертываемости, роль анализа крови</a:t>
                      </a:r>
                      <a:endParaRPr lang="ru-RU" sz="16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 pitchFamily="18" charset="0"/>
                          <a:cs typeface="Times New Roman" pitchFamily="18" charset="0"/>
                        </a:rPr>
                        <a:t>гомеостаз, фагоцитоз, антигены, антитела, внутренняя среда</a:t>
                      </a:r>
                      <a:endParaRPr lang="ru-RU" sz="16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  <a:hlinkClick r:id="rId4" action="ppaction://hlinkfile"/>
                        </a:rPr>
                        <a:t>2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 pitchFamily="18" charset="0"/>
                          <a:cs typeface="Times New Roman" pitchFamily="18" charset="0"/>
                          <a:hlinkClick r:id="rId5" action="ppaction://hlinkpres?slideindex=1&amp;slidetitle="/>
                        </a:rPr>
                        <a:t>Борьба организма с инфекцией. </a:t>
                      </a:r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  <a:hlinkClick r:id="rId5" action="ppaction://hlinkpres?slideindex=1&amp;slidetitle="/>
                        </a:rPr>
                        <a:t>Иммунитет</a:t>
                      </a:r>
                      <a:endParaRPr lang="ru-RU" sz="16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Показать </a:t>
                      </a:r>
                      <a:r>
                        <a:rPr lang="ru-RU" sz="1600" b="1" dirty="0">
                          <a:latin typeface="Times New Roman" pitchFamily="18" charset="0"/>
                          <a:cs typeface="Times New Roman" pitchFamily="18" charset="0"/>
                        </a:rPr>
                        <a:t>барьерную роль, формировать понятие иммунитет и его виды, инфекционные болезни</a:t>
                      </a:r>
                      <a:endParaRPr lang="ru-RU" sz="16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>
                          <a:latin typeface="Times New Roman" pitchFamily="18" charset="0"/>
                          <a:cs typeface="Times New Roman" pitchFamily="18" charset="0"/>
                        </a:rPr>
                        <a:t>иммунитет, воспаление, общее заболевание</a:t>
                      </a:r>
                      <a:endParaRPr lang="ru-RU" sz="16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  <a:hlinkClick r:id="rId6" action="ppaction://hlinkfile"/>
                        </a:rPr>
                        <a:t>3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 pitchFamily="18" charset="0"/>
                          <a:cs typeface="Times New Roman" pitchFamily="18" charset="0"/>
                          <a:hlinkClick r:id="rId7" action="ppaction://hlinkpres?slideindex=1&amp;slidetitle="/>
                        </a:rPr>
                        <a:t>Иммунология на службе </a:t>
                      </a:r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  <a:hlinkClick r:id="rId7" action="ppaction://hlinkpres?slideindex=1&amp;slidetitle="/>
                        </a:rPr>
                        <a:t>здоровья</a:t>
                      </a:r>
                      <a:endParaRPr lang="ru-RU" sz="16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познакомить </a:t>
                      </a:r>
                      <a:r>
                        <a:rPr lang="ru-RU" sz="1600" b="1" dirty="0">
                          <a:latin typeface="Times New Roman" pitchFamily="18" charset="0"/>
                          <a:cs typeface="Times New Roman" pitchFamily="18" charset="0"/>
                        </a:rPr>
                        <a:t>с наукой иммунологией, дать классификацию иммунитета, понятие аллергии и тканевой совместимости</a:t>
                      </a:r>
                      <a:endParaRPr lang="ru-RU" sz="16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 pitchFamily="18" charset="0"/>
                          <a:cs typeface="Times New Roman" pitchFamily="18" charset="0"/>
                        </a:rPr>
                        <a:t>аллергия., тканевая совместимость, группы крови, резус-фактор</a:t>
                      </a:r>
                      <a:endParaRPr lang="ru-RU" sz="16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414104">
                <a:tc gridSpan="4">
                  <a:txBody>
                    <a:bodyPr/>
                    <a:lstStyle/>
                    <a:p>
                      <a:pPr algn="ctr"/>
                      <a:r>
                        <a:rPr lang="ru-RU" sz="1600" b="1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Тема: Кровеносная и лимфатическая система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  <a:hlinkClick r:id="rId8" action="ppaction://hlinkfile"/>
                        </a:rPr>
                        <a:t>4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 pitchFamily="18" charset="0"/>
                          <a:cs typeface="Times New Roman" pitchFamily="18" charset="0"/>
                          <a:hlinkClick r:id="rId9" action="ppaction://hlinkpres?slideindex=1&amp;slidetitle="/>
                        </a:rPr>
                        <a:t>Транспортные системы </a:t>
                      </a:r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  <a:hlinkClick r:id="rId9" action="ppaction://hlinkpres?slideindex=1&amp;slidetitle="/>
                        </a:rPr>
                        <a:t>организма</a:t>
                      </a:r>
                      <a:endParaRPr lang="ru-RU" sz="16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Понятие </a:t>
                      </a:r>
                      <a:r>
                        <a:rPr lang="ru-RU" sz="1600" b="1" dirty="0">
                          <a:latin typeface="Times New Roman" pitchFamily="18" charset="0"/>
                          <a:cs typeface="Times New Roman" pitchFamily="18" charset="0"/>
                        </a:rPr>
                        <a:t>об органах кровеносной и лимфатической системы, их строении и функциях</a:t>
                      </a:r>
                      <a:endParaRPr lang="ru-RU" sz="16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 pitchFamily="18" charset="0"/>
                          <a:cs typeface="Times New Roman" pitchFamily="18" charset="0"/>
                        </a:rPr>
                        <a:t>артерии, аорта, вены, капилляры, лимфа, клапаны</a:t>
                      </a:r>
                      <a:endParaRPr lang="ru-RU" sz="16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  <a:hlinkClick r:id="rId10" action="ppaction://hlinkfile"/>
                        </a:rPr>
                        <a:t>5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 pitchFamily="18" charset="0"/>
                          <a:cs typeface="Times New Roman" pitchFamily="18" charset="0"/>
                          <a:hlinkClick r:id="rId11" action="ppaction://hlinkpres?slideindex=1&amp;slidetitle="/>
                        </a:rPr>
                        <a:t>Круги </a:t>
                      </a:r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  <a:hlinkClick r:id="rId11" action="ppaction://hlinkpres?slideindex=1&amp;slidetitle="/>
                        </a:rPr>
                        <a:t>кровообращения</a:t>
                      </a:r>
                      <a:endParaRPr lang="ru-RU" sz="1600" b="1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6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 pitchFamily="18" charset="0"/>
                          <a:cs typeface="Times New Roman" pitchFamily="18" charset="0"/>
                        </a:rPr>
                        <a:t>Изучение плана строения сердца,  продолжение формирования практических навыков работы</a:t>
                      </a:r>
                      <a:endParaRPr lang="ru-RU" sz="16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 pitchFamily="18" charset="0"/>
                          <a:cs typeface="Times New Roman" pitchFamily="18" charset="0"/>
                        </a:rPr>
                        <a:t>предсердия, желудочки, капилляры, вены</a:t>
                      </a:r>
                      <a:endParaRPr lang="ru-RU" sz="16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7732730"/>
              </p:ext>
            </p:extLst>
          </p:nvPr>
        </p:nvGraphicFramePr>
        <p:xfrm>
          <a:off x="467544" y="685543"/>
          <a:ext cx="8176423" cy="6341578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504056"/>
                <a:gridCol w="2304256"/>
                <a:gridCol w="3240360"/>
                <a:gridCol w="2127751"/>
              </a:tblGrid>
              <a:tr h="396211">
                <a:tc>
                  <a:txBody>
                    <a:bodyPr/>
                    <a:lstStyle/>
                    <a:p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 pitchFamily="18" charset="0"/>
                          <a:cs typeface="Times New Roman" pitchFamily="18" charset="0"/>
                        </a:rPr>
                        <a:t>Тема урока</a:t>
                      </a:r>
                      <a:endParaRPr lang="ru-RU" sz="16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 pitchFamily="18" charset="0"/>
                          <a:cs typeface="Times New Roman" pitchFamily="18" charset="0"/>
                        </a:rPr>
                        <a:t>Задачи урока</a:t>
                      </a:r>
                      <a:endParaRPr lang="ru-RU" sz="16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 pitchFamily="18" charset="0"/>
                          <a:cs typeface="Times New Roman" pitchFamily="18" charset="0"/>
                        </a:rPr>
                        <a:t>Понятийный аппарат</a:t>
                      </a:r>
                      <a:endParaRPr lang="ru-RU" sz="16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606789"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  <a:hlinkClick r:id="rId2" action="ppaction://hlinkfile"/>
                        </a:rPr>
                        <a:t>6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 pitchFamily="18" charset="0"/>
                          <a:cs typeface="Times New Roman" pitchFamily="18" charset="0"/>
                          <a:hlinkClick r:id="rId3" action="ppaction://hlinkpres?slideindex=1&amp;slidetitle="/>
                        </a:rPr>
                        <a:t>Строение и работа </a:t>
                      </a:r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  <a:hlinkClick r:id="rId3" action="ppaction://hlinkpres?slideindex=1&amp;slidetitle="/>
                        </a:rPr>
                        <a:t>сердца</a:t>
                      </a:r>
                      <a:endParaRPr lang="ru-RU" sz="16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>
                          <a:latin typeface="Times New Roman" pitchFamily="18" charset="0"/>
                          <a:cs typeface="Times New Roman" pitchFamily="18" charset="0"/>
                        </a:rPr>
                        <a:t>раскрыть связь строения сердца с функцией, дать понятие о сердечном цикле и автоматизме</a:t>
                      </a:r>
                      <a:endParaRPr lang="ru-RU" sz="16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>
                          <a:latin typeface="Times New Roman" pitchFamily="18" charset="0"/>
                          <a:cs typeface="Times New Roman" pitchFamily="18" charset="0"/>
                        </a:rPr>
                        <a:t>клиническая смерть, околосердечная сумка, адреналин</a:t>
                      </a:r>
                      <a:endParaRPr lang="ru-RU" sz="16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809052"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  <a:hlinkClick r:id="rId4" action="ppaction://hlinkfile"/>
                        </a:rPr>
                        <a:t>7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 pitchFamily="18" charset="0"/>
                          <a:cs typeface="Times New Roman" pitchFamily="18" charset="0"/>
                          <a:hlinkClick r:id="rId5" action="ppaction://hlinkpres?slideindex=1&amp;slidetitle="/>
                        </a:rPr>
                        <a:t>Движение крови по сосудам. Регуляция </a:t>
                      </a:r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  <a:hlinkClick r:id="rId5" action="ppaction://hlinkpres?slideindex=1&amp;slidetitle="/>
                        </a:rPr>
                        <a:t>кровоснабжения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 pitchFamily="18" charset="0"/>
                          <a:cs typeface="Times New Roman" pitchFamily="18" charset="0"/>
                        </a:rPr>
                        <a:t>выяснить причины движения крови по сосудам, принципы измерения кровяного давления, механизм регуляции кровоснабжения</a:t>
                      </a:r>
                      <a:endParaRPr lang="ru-RU" sz="16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>
                          <a:latin typeface="Times New Roman" pitchFamily="18" charset="0"/>
                          <a:cs typeface="Times New Roman" pitchFamily="18" charset="0"/>
                        </a:rPr>
                        <a:t>кровяное давление, пульс., гипер- гипотония</a:t>
                      </a:r>
                      <a:endParaRPr lang="ru-RU" sz="16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1011315"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  <a:hlinkClick r:id="rId6" action="ppaction://hlinkfile"/>
                        </a:rPr>
                        <a:t>8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  <a:hlinkClick r:id="rId7" action="ppaction://hlinkpres?slideindex=1&amp;slidetitle="/>
                        </a:rPr>
                        <a:t>Гигиена </a:t>
                      </a:r>
                      <a:r>
                        <a:rPr lang="ru-RU" sz="1600" b="1" dirty="0" err="1">
                          <a:latin typeface="Times New Roman" pitchFamily="18" charset="0"/>
                          <a:cs typeface="Times New Roman" pitchFamily="18" charset="0"/>
                          <a:hlinkClick r:id="rId7" action="ppaction://hlinkpres?slideindex=1&amp;slidetitle="/>
                        </a:rPr>
                        <a:t>сердечно-сосудистой</a:t>
                      </a:r>
                      <a:r>
                        <a:rPr lang="ru-RU" sz="1600" b="1" dirty="0">
                          <a:latin typeface="Times New Roman" pitchFamily="18" charset="0"/>
                          <a:cs typeface="Times New Roman" pitchFamily="18" charset="0"/>
                          <a:hlinkClick r:id="rId7" action="ppaction://hlinkpres?slideindex=1&amp;slidetitle="/>
                        </a:rPr>
                        <a:t> системы. Первая помощь при заболеваниях сердца и </a:t>
                      </a:r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  <a:hlinkClick r:id="rId7" action="ppaction://hlinkpres?slideindex=1&amp;slidetitle="/>
                        </a:rPr>
                        <a:t>сосудов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познакомить </a:t>
                      </a:r>
                      <a:r>
                        <a:rPr lang="ru-RU" sz="1600" b="1" dirty="0">
                          <a:latin typeface="Times New Roman" pitchFamily="18" charset="0"/>
                          <a:cs typeface="Times New Roman" pitchFamily="18" charset="0"/>
                        </a:rPr>
                        <a:t>с основами упражнения сердца и сосудов, влияние курения и алкоголя на сердце и сосуды</a:t>
                      </a:r>
                      <a:endParaRPr lang="ru-RU" sz="16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ударный </a:t>
                      </a:r>
                      <a:r>
                        <a:rPr lang="ru-RU" sz="1600" b="1" dirty="0">
                          <a:latin typeface="Times New Roman" pitchFamily="18" charset="0"/>
                          <a:cs typeface="Times New Roman" pitchFamily="18" charset="0"/>
                        </a:rPr>
                        <a:t>объём сердца, гангрена, перемежающаяся хромота, спазм сосудов</a:t>
                      </a:r>
                      <a:endParaRPr lang="ru-RU" sz="16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740938"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  <a:hlinkClick r:id="rId8" action="ppaction://hlinkfile"/>
                        </a:rPr>
                        <a:t>9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 pitchFamily="18" charset="0"/>
                          <a:cs typeface="Times New Roman" pitchFamily="18" charset="0"/>
                          <a:hlinkClick r:id="rId9" action="ppaction://hlinkpres?slideindex=1&amp;slidetitle="/>
                        </a:rPr>
                        <a:t>Первая помощь при </a:t>
                      </a:r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  <a:hlinkClick r:id="rId9" action="ppaction://hlinkpres?slideindex=1&amp;slidetitle="/>
                        </a:rPr>
                        <a:t>кровотечениях</a:t>
                      </a:r>
                      <a:endParaRPr lang="ru-RU" sz="16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 pitchFamily="18" charset="0"/>
                          <a:cs typeface="Times New Roman" pitchFamily="18" charset="0"/>
                        </a:rPr>
                        <a:t>познакомить с типами кровотечений и способами их остановки, знать правила ухода за </a:t>
                      </a:r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раной</a:t>
                      </a:r>
                      <a:endParaRPr lang="ru-RU" sz="16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гематома, струп</a:t>
                      </a:r>
                      <a:r>
                        <a:rPr lang="ru-RU" sz="1600" b="1" dirty="0">
                          <a:latin typeface="Times New Roman" pitchFamily="18" charset="0"/>
                          <a:cs typeface="Times New Roman" pitchFamily="18" charset="0"/>
                        </a:rPr>
                        <a:t>, закрутка</a:t>
                      </a:r>
                      <a:endParaRPr lang="ru-RU" sz="16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4621"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  <a:hlinkClick r:id="rId10" action="ppaction://hlinkfile"/>
                        </a:rPr>
                        <a:t>10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  <a:hlinkClick r:id="rId11" action="ppaction://hlinkpres?slideindex=1&amp;slidetitle="/>
                        </a:rPr>
                        <a:t>Контрольно-обобщающий урок по теме: Кровеносная и лимфатическая система</a:t>
                      </a:r>
                      <a:endParaRPr lang="ru-RU" sz="16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повторить, систематизировать, обобщить и расширить знания о транспортных системах организма человека</a:t>
                      </a:r>
                      <a:endParaRPr lang="ru-RU" sz="16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6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489418">
                <a:tc gridSpan="4">
                  <a:txBody>
                    <a:bodyPr/>
                    <a:lstStyle/>
                    <a:p>
                      <a:pPr algn="ctr"/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142976" y="188640"/>
            <a:ext cx="6929486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Тематическое планирование</a:t>
            </a:r>
            <a:endParaRPr lang="ru-RU" sz="28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827584" y="1124744"/>
            <a:ext cx="7560840" cy="5256584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1071538" y="285728"/>
            <a:ext cx="7072362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Результативность обученности учащихся</a:t>
            </a:r>
            <a:endParaRPr lang="ru-RU" sz="28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63688" y="1196752"/>
            <a:ext cx="59766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Уровень обученности учащихся по результатам изучения темам «Внутренняя среда организма» и  «Кровеносная и лимфатическая системы»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Диаграмма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04736113"/>
              </p:ext>
            </p:extLst>
          </p:nvPr>
        </p:nvGraphicFramePr>
        <p:xfrm>
          <a:off x="1475656" y="2204864"/>
          <a:ext cx="6552728" cy="38918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35925429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1538" y="285728"/>
            <a:ext cx="7072362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Результативность обученности учащихся</a:t>
            </a:r>
            <a:endParaRPr lang="ru-RU" sz="28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827584" y="1124744"/>
            <a:ext cx="7560840" cy="5256584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1763688" y="1196752"/>
            <a:ext cx="59766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Уровень обученности учащихся по результатам изучения темы «Кровеносная и лимфатическая системы» по годам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Диаграмма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98434703"/>
              </p:ext>
            </p:extLst>
          </p:nvPr>
        </p:nvGraphicFramePr>
        <p:xfrm>
          <a:off x="1486866" y="2120082"/>
          <a:ext cx="6541517" cy="39732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834418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/>
          <p:cNvGrpSpPr/>
          <p:nvPr/>
        </p:nvGrpSpPr>
        <p:grpSpPr>
          <a:xfrm>
            <a:off x="500034" y="1071546"/>
            <a:ext cx="8072493" cy="2928958"/>
            <a:chOff x="260506" y="1142984"/>
            <a:chExt cx="6173083" cy="2500329"/>
          </a:xfrm>
        </p:grpSpPr>
        <p:sp>
          <p:nvSpPr>
            <p:cNvPr id="3" name="Скругленный прямоугольник 2"/>
            <p:cNvSpPr/>
            <p:nvPr/>
          </p:nvSpPr>
          <p:spPr>
            <a:xfrm>
              <a:off x="642910" y="1142984"/>
              <a:ext cx="5572164" cy="2500329"/>
            </a:xfrm>
            <a:prstGeom prst="roundRect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aphicFrame>
          <p:nvGraphicFramePr>
            <p:cNvPr id="2" name="Диаграмма 1"/>
            <p:cNvGraphicFramePr/>
            <p:nvPr>
              <p:extLst>
                <p:ext uri="{D42A27DB-BD31-4B8C-83A1-F6EECF244321}">
                  <p14:modId xmlns:p14="http://schemas.microsoft.com/office/powerpoint/2010/main" val="1530303643"/>
                </p:ext>
              </p:extLst>
            </p:nvPr>
          </p:nvGraphicFramePr>
          <p:xfrm>
            <a:off x="260506" y="1142984"/>
            <a:ext cx="6173083" cy="2428892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</p:grpSp>
      <p:sp>
        <p:nvSpPr>
          <p:cNvPr id="5" name="TextBox 4"/>
          <p:cNvSpPr txBox="1"/>
          <p:nvPr/>
        </p:nvSpPr>
        <p:spPr>
          <a:xfrm>
            <a:off x="1071538" y="285728"/>
            <a:ext cx="7072362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Предметные достижения учащихся</a:t>
            </a:r>
            <a:endParaRPr lang="ru-RU" sz="28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0177" name="Rectangle 1"/>
          <p:cNvSpPr>
            <a:spLocks noChangeArrowheads="1"/>
          </p:cNvSpPr>
          <p:nvPr/>
        </p:nvSpPr>
        <p:spPr bwMode="auto">
          <a:xfrm>
            <a:off x="1357290" y="4429132"/>
            <a:ext cx="6357982" cy="181588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Призеры районных олимпиад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2009</a:t>
            </a:r>
            <a:r>
              <a:rPr kumimoji="0" lang="ru-RU" sz="2800" b="1" i="1" u="none" strike="noStrike" cap="none" normalizeH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-20</a:t>
            </a:r>
            <a:r>
              <a:rPr kumimoji="0" lang="ru-RU" sz="2800" b="1" i="1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10 </a:t>
            </a:r>
            <a:r>
              <a:rPr kumimoji="0" lang="ru-RU" sz="2800" b="1" i="1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уч.год</a:t>
            </a:r>
            <a:r>
              <a:rPr kumimoji="0" lang="ru-RU" sz="2800" b="1" i="1" u="none" strike="noStrike" cap="none" normalizeH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- </a:t>
            </a:r>
            <a:r>
              <a:rPr kumimoji="0" lang="ru-RU" sz="2800" b="1" i="1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 место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2010- 2011 </a:t>
            </a:r>
            <a:r>
              <a:rPr kumimoji="0" lang="ru-RU" sz="2800" b="1" i="1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уч.год</a:t>
            </a:r>
            <a:r>
              <a:rPr kumimoji="0" lang="ru-RU" sz="2800" b="1" i="1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- 3 место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2011- 2012 </a:t>
            </a:r>
            <a:r>
              <a:rPr kumimoji="0" lang="ru-RU" sz="2800" b="1" i="1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уч.год</a:t>
            </a:r>
            <a:r>
              <a:rPr kumimoji="0" lang="ru-RU" sz="2800" b="1" i="1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- 1 место</a:t>
            </a:r>
            <a:endParaRPr kumimoji="0" lang="ru-RU" sz="2800" b="1" i="1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оловина рамки 7"/>
          <p:cNvSpPr/>
          <p:nvPr/>
        </p:nvSpPr>
        <p:spPr>
          <a:xfrm>
            <a:off x="1000100" y="4143380"/>
            <a:ext cx="7572428" cy="2214578"/>
          </a:xfrm>
          <a:prstGeom prst="halfFrame">
            <a:avLst>
              <a:gd name="adj1" fmla="val 5425"/>
              <a:gd name="adj2" fmla="val 5088"/>
            </a:avLst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1538" y="285728"/>
            <a:ext cx="7072362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Достижения учащихся в проектно-исследовательской деятельности</a:t>
            </a:r>
            <a:endParaRPr lang="ru-RU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4" name="Группа 3"/>
          <p:cNvGrpSpPr/>
          <p:nvPr/>
        </p:nvGrpSpPr>
        <p:grpSpPr>
          <a:xfrm>
            <a:off x="642910" y="1142984"/>
            <a:ext cx="5572164" cy="2500330"/>
            <a:chOff x="642910" y="1142984"/>
            <a:chExt cx="5643602" cy="2143141"/>
          </a:xfrm>
        </p:grpSpPr>
        <p:sp>
          <p:nvSpPr>
            <p:cNvPr id="5" name="Скругленный прямоугольник 4"/>
            <p:cNvSpPr/>
            <p:nvPr/>
          </p:nvSpPr>
          <p:spPr>
            <a:xfrm>
              <a:off x="642910" y="1142984"/>
              <a:ext cx="5643602" cy="2143140"/>
            </a:xfrm>
            <a:prstGeom prst="roundRect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aphicFrame>
          <p:nvGraphicFramePr>
            <p:cNvPr id="6" name="Диаграмма 5"/>
            <p:cNvGraphicFramePr/>
            <p:nvPr/>
          </p:nvGraphicFramePr>
          <p:xfrm>
            <a:off x="714348" y="1214423"/>
            <a:ext cx="5500726" cy="2071702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</p:grpSp>
      <p:sp>
        <p:nvSpPr>
          <p:cNvPr id="7" name="Скругленный прямоугольник 6"/>
          <p:cNvSpPr/>
          <p:nvPr/>
        </p:nvSpPr>
        <p:spPr>
          <a:xfrm>
            <a:off x="4286248" y="3857628"/>
            <a:ext cx="4214842" cy="2500329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8" name="Диаграмма 7"/>
          <p:cNvGraphicFramePr/>
          <p:nvPr/>
        </p:nvGraphicFramePr>
        <p:xfrm>
          <a:off x="3786182" y="3929066"/>
          <a:ext cx="4714908" cy="25717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pSp>
        <p:nvGrpSpPr>
          <p:cNvPr id="10" name="Группа 9"/>
          <p:cNvGrpSpPr/>
          <p:nvPr/>
        </p:nvGrpSpPr>
        <p:grpSpPr>
          <a:xfrm rot="484928">
            <a:off x="6452764" y="1571940"/>
            <a:ext cx="2143140" cy="1500198"/>
            <a:chOff x="928662" y="4143380"/>
            <a:chExt cx="2434596" cy="1759170"/>
          </a:xfrm>
        </p:grpSpPr>
        <p:pic>
          <p:nvPicPr>
            <p:cNvPr id="11" name="Рисунок 10" descr="H:\Дипломы НОУ для работы\Image0039.JPG">
              <a:hlinkClick r:id="rId5" action="ppaction://hlinksldjump"/>
            </p:cNvPr>
            <p:cNvPicPr/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928662" y="4143380"/>
              <a:ext cx="2434596" cy="175917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12" name="Рамка 11"/>
            <p:cNvSpPr/>
            <p:nvPr/>
          </p:nvSpPr>
          <p:spPr>
            <a:xfrm>
              <a:off x="928663" y="4214817"/>
              <a:ext cx="2424685" cy="1678720"/>
            </a:xfrm>
            <a:prstGeom prst="frame">
              <a:avLst>
                <a:gd name="adj1" fmla="val 2976"/>
              </a:avLst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</p:grpSp>
      <p:graphicFrame>
        <p:nvGraphicFramePr>
          <p:cNvPr id="49154" name="Object 2">
            <a:hlinkClick r:id="rId7" action="ppaction://hlinkpres?slideindex=1&amp;slidetitle="/>
          </p:cNvPr>
          <p:cNvGraphicFramePr>
            <a:graphicFrameLocks noChangeAspect="1"/>
          </p:cNvGraphicFramePr>
          <p:nvPr/>
        </p:nvGraphicFramePr>
        <p:xfrm>
          <a:off x="2500298" y="3929066"/>
          <a:ext cx="1643074" cy="123120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202" name="Слайд" r:id="rId9" imgW="4570541" imgH="3427323" progId="PowerPoint.Slide.12">
                  <p:embed/>
                </p:oleObj>
              </mc:Choice>
              <mc:Fallback>
                <p:oleObj name="Слайд" r:id="rId9" imgW="4570541" imgH="3427323" progId="PowerPoint.Slide.12">
                  <p:embed/>
                  <p:pic>
                    <p:nvPicPr>
                      <p:cNvPr id="0" name="Picture 4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00298" y="3929066"/>
                        <a:ext cx="1643074" cy="123120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4" name="Рисунок 13">
            <a:hlinkClick r:id="rId11" action="ppaction://hlinkpres?slideindex=1&amp;slidetitle="/>
          </p:cNvPr>
          <p:cNvPicPr/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00034" y="3929066"/>
            <a:ext cx="1590676" cy="1176338"/>
          </a:xfrm>
          <a:prstGeom prst="rect">
            <a:avLst/>
          </a:prstGeom>
          <a:noFill/>
        </p:spPr>
      </p:pic>
      <p:graphicFrame>
        <p:nvGraphicFramePr>
          <p:cNvPr id="49155" name="Object 3">
            <a:hlinkClick r:id="rId13" action="ppaction://hlinkpres?slideindex=1&amp;slidetitle="/>
          </p:cNvPr>
          <p:cNvGraphicFramePr>
            <a:graphicFrameLocks noChangeAspect="1"/>
          </p:cNvGraphicFramePr>
          <p:nvPr/>
        </p:nvGraphicFramePr>
        <p:xfrm>
          <a:off x="1500166" y="5214950"/>
          <a:ext cx="1590787" cy="119379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203" name="Слайд" r:id="rId15" imgW="4570541" imgH="3427323" progId="PowerPoint.Slide.12">
                  <p:embed/>
                </p:oleObj>
              </mc:Choice>
              <mc:Fallback>
                <p:oleObj name="Слайд" r:id="rId15" imgW="4570541" imgH="3427323" progId="PowerPoint.Slide.12">
                  <p:embed/>
                  <p:pic>
                    <p:nvPicPr>
                      <p:cNvPr id="0" name="Picture 4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00166" y="5214950"/>
                        <a:ext cx="1590787" cy="119379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1538" y="285728"/>
            <a:ext cx="7072362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Достижения учащихся в проектно-исследовательской деятельности</a:t>
            </a:r>
            <a:endParaRPr lang="ru-RU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5" name="Группа 4"/>
          <p:cNvGrpSpPr/>
          <p:nvPr/>
        </p:nvGrpSpPr>
        <p:grpSpPr>
          <a:xfrm>
            <a:off x="6143636" y="1214422"/>
            <a:ext cx="2286016" cy="1571636"/>
            <a:chOff x="3571868" y="2714620"/>
            <a:chExt cx="2643206" cy="1813082"/>
          </a:xfrm>
        </p:grpSpPr>
        <p:pic>
          <p:nvPicPr>
            <p:cNvPr id="3" name="Рисунок 2" descr="H:\Дипломы НОУ для работы\Image0051.JPG"/>
            <p:cNvPicPr/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643305" y="2714620"/>
              <a:ext cx="2481269" cy="1813082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4" name="Рамка 3"/>
            <p:cNvSpPr/>
            <p:nvPr/>
          </p:nvSpPr>
          <p:spPr>
            <a:xfrm>
              <a:off x="3571868" y="2714620"/>
              <a:ext cx="2643206" cy="1785950"/>
            </a:xfrm>
            <a:prstGeom prst="frame">
              <a:avLst>
                <a:gd name="adj1" fmla="val 2976"/>
              </a:avLst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</p:grpSp>
      <p:grpSp>
        <p:nvGrpSpPr>
          <p:cNvPr id="8" name="Группа 7"/>
          <p:cNvGrpSpPr/>
          <p:nvPr/>
        </p:nvGrpSpPr>
        <p:grpSpPr>
          <a:xfrm>
            <a:off x="1028597" y="3293848"/>
            <a:ext cx="1643074" cy="2500330"/>
            <a:chOff x="3286116" y="1357298"/>
            <a:chExt cx="1428760" cy="2071702"/>
          </a:xfrm>
        </p:grpSpPr>
        <p:pic>
          <p:nvPicPr>
            <p:cNvPr id="6" name="Рисунок 5" descr="H:\Дипломы НОУ для работы\Image0050.JPG"/>
            <p:cNvPicPr/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286116" y="1428737"/>
              <a:ext cx="1428760" cy="1928826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7" name="Рамка 6"/>
            <p:cNvSpPr/>
            <p:nvPr/>
          </p:nvSpPr>
          <p:spPr>
            <a:xfrm>
              <a:off x="3286116" y="1357298"/>
              <a:ext cx="1428760" cy="2071702"/>
            </a:xfrm>
            <a:prstGeom prst="frame">
              <a:avLst>
                <a:gd name="adj1" fmla="val 4015"/>
              </a:avLst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</p:grpSp>
      <p:grpSp>
        <p:nvGrpSpPr>
          <p:cNvPr id="11" name="Группа 10"/>
          <p:cNvGrpSpPr/>
          <p:nvPr/>
        </p:nvGrpSpPr>
        <p:grpSpPr>
          <a:xfrm>
            <a:off x="3520586" y="1221210"/>
            <a:ext cx="2337791" cy="1611401"/>
            <a:chOff x="6072198" y="3286124"/>
            <a:chExt cx="2398708" cy="1688855"/>
          </a:xfrm>
        </p:grpSpPr>
        <p:pic>
          <p:nvPicPr>
            <p:cNvPr id="9" name="Рисунок 8" descr="H:\Дипломы НОУ для работы\Image0045.JPG"/>
            <p:cNvPicPr/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072198" y="3357562"/>
              <a:ext cx="2398708" cy="1601848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10" name="Рамка 9"/>
            <p:cNvSpPr/>
            <p:nvPr/>
          </p:nvSpPr>
          <p:spPr>
            <a:xfrm>
              <a:off x="6072198" y="3286124"/>
              <a:ext cx="2357454" cy="1688855"/>
            </a:xfrm>
            <a:prstGeom prst="frame">
              <a:avLst>
                <a:gd name="adj1" fmla="val 2976"/>
              </a:avLst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</p:grpSp>
      <p:grpSp>
        <p:nvGrpSpPr>
          <p:cNvPr id="18" name="Группа 17"/>
          <p:cNvGrpSpPr/>
          <p:nvPr/>
        </p:nvGrpSpPr>
        <p:grpSpPr>
          <a:xfrm>
            <a:off x="6000188" y="3000372"/>
            <a:ext cx="2363760" cy="1571637"/>
            <a:chOff x="2143108" y="3786190"/>
            <a:chExt cx="2363760" cy="1714513"/>
          </a:xfrm>
        </p:grpSpPr>
        <p:pic>
          <p:nvPicPr>
            <p:cNvPr id="15" name="Рисунок 14" descr="H:\Дипломы НОУ для работы\Image0040.JPG"/>
            <p:cNvPicPr/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143108" y="3786190"/>
              <a:ext cx="2357454" cy="1714512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17" name="Рамка 16"/>
            <p:cNvSpPr/>
            <p:nvPr/>
          </p:nvSpPr>
          <p:spPr>
            <a:xfrm>
              <a:off x="2149414" y="3821983"/>
              <a:ext cx="2357454" cy="1678720"/>
            </a:xfrm>
            <a:prstGeom prst="frame">
              <a:avLst>
                <a:gd name="adj1" fmla="val 2976"/>
              </a:avLst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</p:grpSp>
      <p:grpSp>
        <p:nvGrpSpPr>
          <p:cNvPr id="23" name="Группа 22"/>
          <p:cNvGrpSpPr/>
          <p:nvPr/>
        </p:nvGrpSpPr>
        <p:grpSpPr>
          <a:xfrm>
            <a:off x="3203848" y="3000372"/>
            <a:ext cx="2428893" cy="1571636"/>
            <a:chOff x="928662" y="4143380"/>
            <a:chExt cx="2584384" cy="1759170"/>
          </a:xfrm>
        </p:grpSpPr>
        <p:pic>
          <p:nvPicPr>
            <p:cNvPr id="19" name="Рисунок 18" descr="H:\Дипломы НОУ для работы\Image0039.JPG"/>
            <p:cNvPicPr/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928663" y="4143380"/>
              <a:ext cx="2584383" cy="175917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22" name="Рамка 21"/>
            <p:cNvSpPr/>
            <p:nvPr/>
          </p:nvSpPr>
          <p:spPr>
            <a:xfrm>
              <a:off x="928662" y="4214818"/>
              <a:ext cx="2584383" cy="1678720"/>
            </a:xfrm>
            <a:prstGeom prst="frame">
              <a:avLst>
                <a:gd name="adj1" fmla="val 2976"/>
              </a:avLst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</p:grpSp>
      <p:grpSp>
        <p:nvGrpSpPr>
          <p:cNvPr id="26" name="Группа 25"/>
          <p:cNvGrpSpPr/>
          <p:nvPr/>
        </p:nvGrpSpPr>
        <p:grpSpPr>
          <a:xfrm>
            <a:off x="6006494" y="4800809"/>
            <a:ext cx="2231640" cy="1495181"/>
            <a:chOff x="642910" y="5000636"/>
            <a:chExt cx="2211318" cy="1478090"/>
          </a:xfrm>
        </p:grpSpPr>
        <p:pic>
          <p:nvPicPr>
            <p:cNvPr id="24" name="Рисунок 23" descr="H:\Дипломы НОУ для работы\Image0043.JPG"/>
            <p:cNvPicPr/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714348" y="5000636"/>
              <a:ext cx="2101104" cy="147809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25" name="Рамка 24"/>
            <p:cNvSpPr/>
            <p:nvPr/>
          </p:nvSpPr>
          <p:spPr>
            <a:xfrm>
              <a:off x="642910" y="5000636"/>
              <a:ext cx="2211318" cy="1421790"/>
            </a:xfrm>
            <a:prstGeom prst="frame">
              <a:avLst>
                <a:gd name="adj1" fmla="val 2976"/>
              </a:avLst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</p:grpSp>
      <p:grpSp>
        <p:nvGrpSpPr>
          <p:cNvPr id="14" name="Группа 13"/>
          <p:cNvGrpSpPr/>
          <p:nvPr/>
        </p:nvGrpSpPr>
        <p:grpSpPr>
          <a:xfrm>
            <a:off x="1060708" y="1281435"/>
            <a:ext cx="2143140" cy="1540256"/>
            <a:chOff x="4071934" y="3000372"/>
            <a:chExt cx="2357454" cy="1760293"/>
          </a:xfrm>
        </p:grpSpPr>
        <p:pic>
          <p:nvPicPr>
            <p:cNvPr id="12" name="Рисунок 11" descr="H:\Дипломы НОУ для работы\Image0047.JPG"/>
            <p:cNvPicPr/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4071934" y="3071809"/>
              <a:ext cx="2353518" cy="1668813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13" name="Рамка 12"/>
            <p:cNvSpPr/>
            <p:nvPr/>
          </p:nvSpPr>
          <p:spPr>
            <a:xfrm>
              <a:off x="4071934" y="3000372"/>
              <a:ext cx="2357454" cy="1760293"/>
            </a:xfrm>
            <a:prstGeom prst="frame">
              <a:avLst>
                <a:gd name="adj1" fmla="val 2976"/>
              </a:avLst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</p:grpSp>
      <p:sp>
        <p:nvSpPr>
          <p:cNvPr id="440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403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37" name="Группа 36"/>
          <p:cNvGrpSpPr/>
          <p:nvPr/>
        </p:nvGrpSpPr>
        <p:grpSpPr>
          <a:xfrm rot="21189527">
            <a:off x="3146268" y="4783281"/>
            <a:ext cx="2274122" cy="1587187"/>
            <a:chOff x="2869382" y="4556457"/>
            <a:chExt cx="2075233" cy="1431591"/>
          </a:xfrm>
        </p:grpSpPr>
        <p:pic>
          <p:nvPicPr>
            <p:cNvPr id="35" name="Рисунок 34" descr="H:\Дипломы НОУ для работы\Image0038.JPG"/>
            <p:cNvPicPr/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 rot="399239">
              <a:off x="2887403" y="4622012"/>
              <a:ext cx="2050500" cy="1264216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36" name="Рамка 35"/>
            <p:cNvSpPr/>
            <p:nvPr/>
          </p:nvSpPr>
          <p:spPr>
            <a:xfrm rot="442704">
              <a:off x="2869382" y="4556457"/>
              <a:ext cx="2075233" cy="1431591"/>
            </a:xfrm>
            <a:prstGeom prst="frame">
              <a:avLst>
                <a:gd name="adj1" fmla="val 2976"/>
              </a:avLst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</p:grpSp>
      <p:sp>
        <p:nvSpPr>
          <p:cNvPr id="29" name="Управляющая кнопка: возврат 28">
            <a:hlinkClick r:id="" action="ppaction://hlinkshowjump?jump=lastslideviewed" highlightClick="1"/>
          </p:cNvPr>
          <p:cNvSpPr/>
          <p:nvPr/>
        </p:nvSpPr>
        <p:spPr>
          <a:xfrm>
            <a:off x="8358214" y="6143644"/>
            <a:ext cx="357190" cy="357190"/>
          </a:xfrm>
          <a:prstGeom prst="actionButtonReturn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00100" y="928670"/>
            <a:ext cx="750099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Спасибо за внимание</a:t>
            </a:r>
            <a:endParaRPr lang="ru-RU" sz="54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4071942"/>
            <a:ext cx="3931826" cy="22116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75779" name="Object 3">
            <a:hlinkClick r:id="rId4" action="ppaction://hlinkpres?slideindex=1&amp;slidetitle="/>
          </p:cNvPr>
          <p:cNvGraphicFramePr>
            <a:graphicFrameLocks noChangeAspect="1"/>
          </p:cNvGraphicFramePr>
          <p:nvPr/>
        </p:nvGraphicFramePr>
        <p:xfrm>
          <a:off x="571472" y="2928934"/>
          <a:ext cx="2688527" cy="200026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788" name="Слайд" r:id="rId6" imgW="4570541" imgH="3427323" progId="PowerPoint.Slide.12">
                  <p:embed/>
                </p:oleObj>
              </mc:Choice>
              <mc:Fallback>
                <p:oleObj name="Слайд" r:id="rId6" imgW="4570541" imgH="3427323" progId="PowerPoint.Slide.12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472" y="2928934"/>
                        <a:ext cx="2688527" cy="200026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5778" name="Object 2">
            <a:hlinkClick r:id="rId8" action="ppaction://hlinkpres?slideindex=1&amp;slidetitle="/>
          </p:cNvPr>
          <p:cNvGraphicFramePr>
            <a:graphicFrameLocks noChangeAspect="1"/>
          </p:cNvGraphicFramePr>
          <p:nvPr/>
        </p:nvGraphicFramePr>
        <p:xfrm>
          <a:off x="1785918" y="4429132"/>
          <a:ext cx="2616200" cy="195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789" name="Слайд" r:id="rId10" imgW="4562409" imgH="3419612" progId="PowerPoint.Slide.12">
                  <p:embed/>
                </p:oleObj>
              </mc:Choice>
              <mc:Fallback>
                <p:oleObj name="Слайд" r:id="rId10" imgW="4562409" imgH="3419612" progId="PowerPoint.Slide.12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85918" y="4429132"/>
                        <a:ext cx="2616200" cy="1955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6" name="Группа 5"/>
          <p:cNvGrpSpPr/>
          <p:nvPr/>
        </p:nvGrpSpPr>
        <p:grpSpPr>
          <a:xfrm>
            <a:off x="3857620" y="2285992"/>
            <a:ext cx="2428893" cy="1571636"/>
            <a:chOff x="928662" y="4143380"/>
            <a:chExt cx="2584384" cy="1759170"/>
          </a:xfrm>
        </p:grpSpPr>
        <p:pic>
          <p:nvPicPr>
            <p:cNvPr id="7" name="Рисунок 6" descr="H:\Дипломы НОУ для работы\Image0039.JPG"/>
            <p:cNvPicPr/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928663" y="4143380"/>
              <a:ext cx="2584383" cy="175917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8" name="Рамка 7"/>
            <p:cNvSpPr/>
            <p:nvPr/>
          </p:nvSpPr>
          <p:spPr>
            <a:xfrm>
              <a:off x="928662" y="4214818"/>
              <a:ext cx="2584383" cy="1678720"/>
            </a:xfrm>
            <a:prstGeom prst="frame">
              <a:avLst>
                <a:gd name="adj1" fmla="val 2976"/>
              </a:avLst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</p:grpSp>
      <p:grpSp>
        <p:nvGrpSpPr>
          <p:cNvPr id="9" name="Группа 8"/>
          <p:cNvGrpSpPr/>
          <p:nvPr/>
        </p:nvGrpSpPr>
        <p:grpSpPr>
          <a:xfrm rot="413163">
            <a:off x="6237560" y="1983418"/>
            <a:ext cx="2204982" cy="1699454"/>
            <a:chOff x="3571868" y="2714620"/>
            <a:chExt cx="2643206" cy="1813082"/>
          </a:xfrm>
        </p:grpSpPr>
        <p:pic>
          <p:nvPicPr>
            <p:cNvPr id="10" name="Рисунок 9" descr="H:\Дипломы НОУ для работы\Image0051.JPG"/>
            <p:cNvPicPr/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3643305" y="2714620"/>
              <a:ext cx="2481269" cy="1813082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11" name="Рамка 10"/>
            <p:cNvSpPr/>
            <p:nvPr/>
          </p:nvSpPr>
          <p:spPr>
            <a:xfrm>
              <a:off x="3571868" y="2714620"/>
              <a:ext cx="2643206" cy="1785950"/>
            </a:xfrm>
            <a:prstGeom prst="frame">
              <a:avLst>
                <a:gd name="adj1" fmla="val 2976"/>
              </a:avLst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1247</TotalTime>
  <Words>1630</Words>
  <Application>Microsoft Office PowerPoint</Application>
  <PresentationFormat>Экран (4:3)</PresentationFormat>
  <Paragraphs>218</Paragraphs>
  <Slides>26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8" baseType="lpstr">
      <vt:lpstr>Тема Office</vt:lpstr>
      <vt:lpstr>Слайд</vt:lpstr>
      <vt:lpstr>Компьютерная презентация методической разработки раздела образовательной программы «Строение и функции организма. Кровеносная и лимфатическая системы организма»</vt:lpstr>
      <vt:lpstr>Презентация PowerPoint</vt:lpstr>
      <vt:lpstr>Программа основного общего образования по биологии для 8 класса «Человек и его здоровье» автор В.В.Пасечник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Шаблон презентации</dc:title>
  <dc:creator>Катенок</dc:creator>
  <cp:lastModifiedBy>teacher</cp:lastModifiedBy>
  <cp:revision>75</cp:revision>
  <dcterms:created xsi:type="dcterms:W3CDTF">2012-12-02T16:48:00Z</dcterms:created>
  <dcterms:modified xsi:type="dcterms:W3CDTF">2017-04-20T10:37:53Z</dcterms:modified>
</cp:coreProperties>
</file>