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6" r:id="rId2"/>
    <p:sldId id="268" r:id="rId3"/>
    <p:sldId id="270" r:id="rId4"/>
    <p:sldId id="279" r:id="rId5"/>
    <p:sldId id="306" r:id="rId6"/>
    <p:sldId id="269" r:id="rId7"/>
    <p:sldId id="272" r:id="rId8"/>
    <p:sldId id="326" r:id="rId9"/>
    <p:sldId id="327" r:id="rId10"/>
    <p:sldId id="277" r:id="rId11"/>
    <p:sldId id="284" r:id="rId12"/>
    <p:sldId id="310" r:id="rId13"/>
    <p:sldId id="314" r:id="rId14"/>
    <p:sldId id="288" r:id="rId15"/>
    <p:sldId id="328" r:id="rId16"/>
    <p:sldId id="325" r:id="rId17"/>
    <p:sldId id="290" r:id="rId18"/>
    <p:sldId id="291" r:id="rId19"/>
    <p:sldId id="292" r:id="rId20"/>
    <p:sldId id="293" r:id="rId21"/>
    <p:sldId id="294" r:id="rId22"/>
    <p:sldId id="318" r:id="rId23"/>
    <p:sldId id="329" r:id="rId24"/>
    <p:sldId id="297" r:id="rId25"/>
    <p:sldId id="312" r:id="rId26"/>
    <p:sldId id="330" r:id="rId27"/>
    <p:sldId id="33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02-17T06:40:37.328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BDBCD-9528-4055-922D-49AB710D9115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4136E5-45A8-49A4-8C2C-8A65A02E5B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914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1443F96-A4F5-4402-B5D4-51D4AD83D889}" type="slidenum">
              <a:rPr lang="ru-RU" smtClean="0"/>
              <a:pPr eaLnBrk="1" hangingPunct="1"/>
              <a:t>20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435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835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822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808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836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314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124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184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946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013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893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23E6C-A565-4C90-9DAB-3D237EDB7D68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E6546-4B5F-45B1-A750-3F9FDA7E9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812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laycast.ru/uploads/2016/12/18/20937867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-20963" y="-81769"/>
            <a:ext cx="9144000" cy="6912000"/>
          </a:xfrm>
          <a:prstGeom prst="rect">
            <a:avLst/>
          </a:prstGeom>
          <a:noFill/>
        </p:spPr>
      </p:pic>
      <p:sp>
        <p:nvSpPr>
          <p:cNvPr id="205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14348" y="642918"/>
            <a:ext cx="7772400" cy="342902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>
                <a:solidFill>
                  <a:srgbClr val="FF0000"/>
                </a:solidFill>
              </a:rPr>
              <a:t>мастер-класс по теме:</a:t>
            </a:r>
            <a:r>
              <a:rPr lang="ru-RU" sz="3200" b="1" dirty="0">
                <a:solidFill>
                  <a:srgbClr val="FF0000"/>
                </a:solidFill>
              </a:rPr>
              <a:t/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«</a:t>
            </a:r>
            <a:r>
              <a:rPr lang="ru-RU" sz="4900" b="1" i="1" dirty="0" smtClean="0">
                <a:solidFill>
                  <a:srgbClr val="FF0000"/>
                </a:solidFill>
              </a:rPr>
              <a:t>Развитие познавательной</a:t>
            </a:r>
            <a:br>
              <a:rPr lang="ru-RU" sz="4900" b="1" i="1" dirty="0" smtClean="0">
                <a:solidFill>
                  <a:srgbClr val="FF0000"/>
                </a:solidFill>
              </a:rPr>
            </a:br>
            <a:r>
              <a:rPr lang="ru-RU" sz="4900" b="1" i="1" dirty="0" smtClean="0">
                <a:solidFill>
                  <a:srgbClr val="FF0000"/>
                </a:solidFill>
              </a:rPr>
              <a:t> деятельности и исследовательской культуры на уроках русского языка и литературного чтения»</a:t>
            </a:r>
            <a:br>
              <a:rPr lang="ru-RU" sz="4900" b="1" i="1" dirty="0" smtClean="0">
                <a:solidFill>
                  <a:srgbClr val="FF0000"/>
                </a:solidFill>
              </a:rPr>
            </a:br>
            <a:r>
              <a:rPr lang="ru-RU" sz="5400" b="1" i="1" dirty="0" smtClean="0">
                <a:solidFill>
                  <a:srgbClr val="FF0000"/>
                </a:solidFill>
              </a:rPr>
              <a:t> </a:t>
            </a:r>
            <a:br>
              <a:rPr lang="ru-RU" sz="5400" b="1" i="1" dirty="0" smtClean="0">
                <a:solidFill>
                  <a:srgbClr val="FF0000"/>
                </a:solidFill>
              </a:rPr>
            </a:br>
            <a:endParaRPr lang="ru-RU" sz="5400" b="1" i="1" dirty="0" smtClean="0">
              <a:solidFill>
                <a:srgbClr val="FF0000"/>
              </a:solidFill>
            </a:endParaRPr>
          </a:p>
        </p:txBody>
      </p:sp>
      <p:sp>
        <p:nvSpPr>
          <p:cNvPr id="2051" name="Подзаголовок 1"/>
          <p:cNvSpPr>
            <a:spLocks noGrp="1"/>
          </p:cNvSpPr>
          <p:nvPr>
            <p:ph type="subTitle" idx="1"/>
          </p:nvPr>
        </p:nvSpPr>
        <p:spPr>
          <a:xfrm>
            <a:off x="90510" y="4738702"/>
            <a:ext cx="7696200" cy="1210578"/>
          </a:xfrm>
        </p:spPr>
        <p:txBody>
          <a:bodyPr>
            <a:noAutofit/>
          </a:bodyPr>
          <a:lstStyle/>
          <a:p>
            <a:pPr algn="r"/>
            <a:r>
              <a:rPr lang="ru-RU" sz="2400" b="1" dirty="0" smtClean="0">
                <a:solidFill>
                  <a:srgbClr val="002060"/>
                </a:solidFill>
              </a:rPr>
              <a:t>Подготовила: учитель </a:t>
            </a:r>
            <a:r>
              <a:rPr lang="en-US" sz="2400" b="1" dirty="0" smtClean="0">
                <a:solidFill>
                  <a:srgbClr val="002060"/>
                </a:solidFill>
              </a:rPr>
              <a:t>I</a:t>
            </a:r>
            <a:r>
              <a:rPr lang="ru-RU" sz="2400" b="1" dirty="0" smtClean="0">
                <a:solidFill>
                  <a:srgbClr val="002060"/>
                </a:solidFill>
              </a:rPr>
              <a:t> категории  МБОУ «ЯСШ №4»  Пономаренко Екатерина Евгеньевна</a:t>
            </a:r>
          </a:p>
        </p:txBody>
      </p:sp>
    </p:spTree>
    <p:extLst>
      <p:ext uri="{BB962C8B-B14F-4D97-AF65-F5344CB8AC3E}">
        <p14:creationId xmlns:p14="http://schemas.microsoft.com/office/powerpoint/2010/main" val="2010177347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mypresentation.ru/documents/6f3d570dcf98c1623fbf871bb72ee846/img2.jpg"/>
          <p:cNvPicPr>
            <a:picLocks noChangeAspect="1" noChangeArrowheads="1"/>
          </p:cNvPicPr>
          <p:nvPr/>
        </p:nvPicPr>
        <p:blipFill>
          <a:blip r:embed="rId2"/>
          <a:srcRect b="44"/>
          <a:stretch>
            <a:fillRect/>
          </a:stretch>
        </p:blipFill>
        <p:spPr bwMode="auto">
          <a:xfrm>
            <a:off x="71406" y="38047"/>
            <a:ext cx="9001156" cy="6748539"/>
          </a:xfrm>
          <a:prstGeom prst="rect">
            <a:avLst/>
          </a:prstGeom>
          <a:noFill/>
        </p:spPr>
      </p:pic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557242" y="79396"/>
            <a:ext cx="8229600" cy="6278562"/>
          </a:xfrm>
        </p:spPr>
        <p:txBody>
          <a:bodyPr>
            <a:normAutofit/>
          </a:bodyPr>
          <a:lstStyle/>
          <a:p>
            <a:pPr algn="l"/>
            <a:endParaRPr lang="ru-RU" sz="4000" b="1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871304"/>
            <a:ext cx="67687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«Скажи мне, и я забуду, покажи мне, и я запомню, дай мне действовать самому, и я научусь</a:t>
            </a:r>
            <a:r>
              <a:rPr lang="ru-RU" sz="4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</a:t>
            </a:r>
          </a:p>
          <a:p>
            <a:endParaRPr lang="ru-RU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китайская 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народная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пословица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23438" y="871101"/>
            <a:ext cx="228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file:///C:/Users/user/Desktop/школа/Documents/ViberDownloads/0-02-05-7d5cda71808bd3e3252937998a80caca7714a4be9cd1e8006fafdbd2c97e3572_d86537b55105b320.jpg</a:t>
            </a:r>
          </a:p>
        </p:txBody>
      </p:sp>
    </p:spTree>
    <p:extLst>
      <p:ext uri="{BB962C8B-B14F-4D97-AF65-F5344CB8AC3E}">
        <p14:creationId xmlns:p14="http://schemas.microsoft.com/office/powerpoint/2010/main" val="298968297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466728" cy="4691063"/>
          </a:xfrm>
        </p:spPr>
        <p:txBody>
          <a:bodyPr>
            <a:noAutofit/>
          </a:bodyPr>
          <a:lstStyle/>
          <a:p>
            <a:r>
              <a:rPr lang="ru-RU" sz="2800" dirty="0"/>
              <a:t>На современном этапе развития образования </a:t>
            </a:r>
            <a:r>
              <a:rPr lang="ru-RU" sz="2800" dirty="0" smtClean="0"/>
              <a:t>проблема                   </a:t>
            </a:r>
            <a:r>
              <a:rPr lang="ru-RU" sz="2800" dirty="0"/>
              <a:t> </a:t>
            </a:r>
            <a:r>
              <a:rPr lang="ru-RU" sz="2800" b="1" i="1" dirty="0" smtClean="0">
                <a:solidFill>
                  <a:srgbClr val="FF0000"/>
                </a:solidFill>
              </a:rPr>
              <a:t>активизации </a:t>
            </a:r>
            <a:r>
              <a:rPr lang="ru-RU" sz="2800" b="1" i="1" dirty="0">
                <a:solidFill>
                  <a:srgbClr val="FF0000"/>
                </a:solidFill>
              </a:rPr>
              <a:t>познавательной деятельности</a:t>
            </a:r>
            <a:r>
              <a:rPr lang="ru-RU" sz="2800" b="1" dirty="0">
                <a:solidFill>
                  <a:srgbClr val="FF0000"/>
                </a:solidFill>
              </a:rPr>
              <a:t> и исследовательской культуры </a:t>
            </a:r>
            <a:r>
              <a:rPr lang="ru-RU" sz="2800" dirty="0"/>
              <a:t>учащихся приобретает особо важное </a:t>
            </a:r>
            <a:r>
              <a:rPr lang="ru-RU" sz="2800" dirty="0" smtClean="0"/>
              <a:t>значение.</a:t>
            </a:r>
            <a:endParaRPr lang="ru-RU" sz="28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08" y="273050"/>
            <a:ext cx="4389834" cy="5853113"/>
          </a:xfrm>
        </p:spPr>
      </p:pic>
    </p:spTree>
    <p:extLst>
      <p:ext uri="{BB962C8B-B14F-4D97-AF65-F5344CB8AC3E}">
        <p14:creationId xmlns:p14="http://schemas.microsoft.com/office/powerpoint/2010/main" val="167598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Активное обучение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692696"/>
            <a:ext cx="5328592" cy="590465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250704" cy="4691063"/>
          </a:xfrm>
        </p:spPr>
        <p:txBody>
          <a:bodyPr>
            <a:noAutofit/>
          </a:bodyPr>
          <a:lstStyle/>
          <a:p>
            <a:r>
              <a:rPr lang="ru-RU" sz="3200" dirty="0" smtClean="0"/>
              <a:t>способствует </a:t>
            </a:r>
            <a:r>
              <a:rPr lang="ru-RU" sz="3200" dirty="0"/>
              <a:t>формированию познавательного интереса к приобретению знаний и учебной деятельности.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2567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4032448" cy="1152128"/>
          </a:xfrm>
        </p:spPr>
        <p:txBody>
          <a:bodyPr>
            <a:noAutofit/>
          </a:bodyPr>
          <a:lstStyle/>
          <a:p>
            <a:pPr algn="ctr"/>
            <a:r>
              <a:rPr lang="ru-RU" sz="2800" i="1" dirty="0">
                <a:solidFill>
                  <a:srgbClr val="FF0000"/>
                </a:solidFill>
              </a:rPr>
              <a:t>Методы активизации познавательной </a:t>
            </a:r>
            <a:r>
              <a:rPr lang="ru-RU" sz="2800" i="1" dirty="0" smtClean="0">
                <a:solidFill>
                  <a:srgbClr val="FF0000"/>
                </a:solidFill>
              </a:rPr>
              <a:t>деятельности</a:t>
            </a:r>
            <a:r>
              <a:rPr lang="ru-RU" sz="2800" dirty="0">
                <a:solidFill>
                  <a:srgbClr val="FF0000"/>
                </a:solidFill>
              </a:rPr>
              <a:t>:</a:t>
            </a:r>
            <a:br>
              <a:rPr lang="ru-RU" sz="2800" dirty="0">
                <a:solidFill>
                  <a:srgbClr val="FF0000"/>
                </a:solidFill>
              </a:rPr>
            </a:b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4" y="273050"/>
            <a:ext cx="4603041" cy="58531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435100"/>
            <a:ext cx="4104456" cy="4691063"/>
          </a:xfrm>
        </p:spPr>
        <p:txBody>
          <a:bodyPr>
            <a:noAutofit/>
          </a:bodyPr>
          <a:lstStyle/>
          <a:p>
            <a:r>
              <a:rPr lang="ru-RU" sz="2400" dirty="0"/>
              <a:t>вооружают знаниями, умениями и навыками; </a:t>
            </a:r>
            <a:br>
              <a:rPr lang="ru-RU" sz="2400" dirty="0"/>
            </a:br>
            <a:r>
              <a:rPr lang="ru-RU" sz="2400" dirty="0"/>
              <a:t>содействуют воспитанию мировоззрения; </a:t>
            </a:r>
            <a:br>
              <a:rPr lang="ru-RU" sz="2400" dirty="0"/>
            </a:br>
            <a:r>
              <a:rPr lang="ru-RU" sz="2400" dirty="0"/>
              <a:t>развивают личностные </a:t>
            </a:r>
            <a:r>
              <a:rPr lang="ru-RU" sz="2400" dirty="0" smtClean="0"/>
              <a:t>качества (</a:t>
            </a:r>
            <a:r>
              <a:rPr lang="ru-RU" sz="2400" dirty="0"/>
              <a:t>активность, самостоятельность, познавательный интерес); </a:t>
            </a:r>
            <a:br>
              <a:rPr lang="ru-RU" sz="2400" dirty="0"/>
            </a:br>
            <a:r>
              <a:rPr lang="ru-RU" sz="2400" dirty="0"/>
              <a:t>выявляют и реализуют потенциальные возможности учащихся; приобщают к поисковой и творческой деятельности.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420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Русский язык и литературное чтение –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435100"/>
            <a:ext cx="3456384" cy="4691063"/>
          </a:xfrm>
        </p:spPr>
        <p:txBody>
          <a:bodyPr>
            <a:noAutofit/>
          </a:bodyPr>
          <a:lstStyle/>
          <a:p>
            <a:r>
              <a:rPr lang="ru-RU" sz="2800" dirty="0" smtClean="0"/>
              <a:t>учебные </a:t>
            </a:r>
            <a:r>
              <a:rPr lang="ru-RU" sz="2800" dirty="0"/>
              <a:t>предметы, познавательная ценность которых чрезвычайно высока: на таких уроках формируется мышление, прививается чувство любви к родному языку. </a:t>
            </a:r>
          </a:p>
        </p:txBody>
      </p:sp>
      <p:pic>
        <p:nvPicPr>
          <p:cNvPr id="8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08" y="273050"/>
            <a:ext cx="4389834" cy="5853113"/>
          </a:xfrm>
        </p:spPr>
      </p:pic>
    </p:spTree>
    <p:extLst>
      <p:ext uri="{BB962C8B-B14F-4D97-AF65-F5344CB8AC3E}">
        <p14:creationId xmlns:p14="http://schemas.microsoft.com/office/powerpoint/2010/main" val="6621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404664"/>
            <a:ext cx="3250704" cy="572149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Посредством </a:t>
            </a:r>
            <a:r>
              <a:rPr lang="ru-RU" sz="2800" dirty="0"/>
              <a:t>языка </a:t>
            </a:r>
            <a:r>
              <a:rPr lang="ru-RU" sz="2800" dirty="0" smtClean="0"/>
              <a:t>происходит </a:t>
            </a:r>
            <a:r>
              <a:rPr lang="ru-RU" sz="2800" dirty="0"/>
              <a:t>интеллектуальное развитие ребёнка, формируются общечеловеческие ценности, воспитывается личность. Происходит усвоение  других учебных дисциплин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167102"/>
            <a:ext cx="4978896" cy="4065009"/>
          </a:xfrm>
        </p:spPr>
      </p:pic>
    </p:spTree>
    <p:extLst>
      <p:ext uri="{BB962C8B-B14F-4D97-AF65-F5344CB8AC3E}">
        <p14:creationId xmlns:p14="http://schemas.microsoft.com/office/powerpoint/2010/main" val="173700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6409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Младший школьный возраст является наиболее благоприятным этапом развития творческих способностей ребёнка, его самореализации. Ребёнку гораздо легче изучать науку, действуя подобно учёному, - проводя собственные исследования, чем получать кем-то добытые знания.</a:t>
            </a:r>
          </a:p>
        </p:txBody>
      </p:sp>
    </p:spTree>
    <p:extLst>
      <p:ext uri="{BB962C8B-B14F-4D97-AF65-F5344CB8AC3E}">
        <p14:creationId xmlns:p14="http://schemas.microsoft.com/office/powerpoint/2010/main" val="162633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08" y="273050"/>
            <a:ext cx="4389834" cy="618028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0"/>
            <a:ext cx="3312368" cy="6126163"/>
          </a:xfrm>
        </p:spPr>
        <p:txBody>
          <a:bodyPr>
            <a:noAutofit/>
          </a:bodyPr>
          <a:lstStyle/>
          <a:p>
            <a:r>
              <a:rPr lang="ru-RU" sz="2400" dirty="0"/>
              <a:t>Дети вовлечены в интересную поисково-исследовательскую деятельность. В результате вовлечения ребёнка в исследовательскую деятельность происходит развитие познавательной потребности </a:t>
            </a:r>
            <a:r>
              <a:rPr lang="ru-RU" sz="2400" dirty="0" smtClean="0"/>
              <a:t>и потребности </a:t>
            </a:r>
            <a:r>
              <a:rPr lang="ru-RU" sz="2400" dirty="0"/>
              <a:t>в творческой деятельности, повышается уровень самостоятельности при поиске и усвоении новых </a:t>
            </a:r>
            <a:r>
              <a:rPr lang="ru-RU" sz="2400" dirty="0" smtClean="0"/>
              <a:t>знаний. </a:t>
            </a:r>
            <a:endParaRPr lang="ru-RU" sz="24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51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mypresentation.ru/documents/6f3d570dcf98c1623fbf871bb72ee846/img2.jpg"/>
          <p:cNvPicPr>
            <a:picLocks noChangeAspect="1" noChangeArrowheads="1"/>
          </p:cNvPicPr>
          <p:nvPr/>
        </p:nvPicPr>
        <p:blipFill>
          <a:blip r:embed="rId2"/>
          <a:srcRect b="44"/>
          <a:stretch>
            <a:fillRect/>
          </a:stretch>
        </p:blipFill>
        <p:spPr bwMode="auto">
          <a:xfrm>
            <a:off x="71406" y="38047"/>
            <a:ext cx="9001156" cy="6748539"/>
          </a:xfrm>
          <a:prstGeom prst="rect">
            <a:avLst/>
          </a:prstGeom>
          <a:noFill/>
        </p:spPr>
      </p:pic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611560" y="65738"/>
            <a:ext cx="8229600" cy="6278562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/>
              <a:t> </a:t>
            </a:r>
            <a:br>
              <a:rPr lang="ru-RU" sz="4000" dirty="0"/>
            </a:br>
            <a:r>
              <a:rPr lang="ru-RU" sz="2700" b="1" dirty="0">
                <a:solidFill>
                  <a:srgbClr val="FF0000"/>
                </a:solidFill>
              </a:rPr>
              <a:t>П</a:t>
            </a:r>
            <a:r>
              <a:rPr lang="ru-RU" sz="2700" b="1" dirty="0" smtClean="0">
                <a:solidFill>
                  <a:srgbClr val="FF0000"/>
                </a:solidFill>
              </a:rPr>
              <a:t>риемы активизации познавательной деятельности :</a:t>
            </a:r>
            <a:r>
              <a:rPr lang="ru-RU" sz="2700" dirty="0">
                <a:solidFill>
                  <a:srgbClr val="FF0000"/>
                </a:solidFill>
              </a:rPr>
              <a:t/>
            </a:r>
            <a:br>
              <a:rPr lang="ru-RU" sz="2700" dirty="0">
                <a:solidFill>
                  <a:srgbClr val="FF0000"/>
                </a:solidFill>
              </a:rPr>
            </a:br>
            <a:r>
              <a:rPr lang="ru-RU" sz="2700" b="1" i="1" dirty="0"/>
              <a:t>«Верные и неверные утверждения» или «верите ли вы»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«Корзина» идей.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>«</a:t>
            </a:r>
            <a:r>
              <a:rPr lang="ru-RU" sz="2700" b="1" i="1" dirty="0" smtClean="0"/>
              <a:t>Кластер»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>«</a:t>
            </a:r>
            <a:r>
              <a:rPr lang="ru-RU" sz="2700" b="1" i="1" dirty="0" smtClean="0"/>
              <a:t>Ключевые термины»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«Тонкие» и «толстые» вопросы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Таблица «З-Х-У» («Знаю – Хочу знать – Узнал» )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«Чтение с остановками»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«Дерево предсказаний»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dirty="0"/>
              <a:t>Прием "Кубик"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dirty="0"/>
              <a:t>«</a:t>
            </a:r>
            <a:r>
              <a:rPr lang="ru-RU" sz="2700" b="1" dirty="0" err="1"/>
              <a:t>Синквейн</a:t>
            </a:r>
            <a:r>
              <a:rPr lang="ru-RU" sz="2700" b="1" dirty="0"/>
              <a:t>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«Эссе»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«Плюс» и «Минус»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dirty="0"/>
              <a:t>«Пометки на полях»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b="1" i="1" dirty="0"/>
              <a:t>«Шесть шляп мышления</a:t>
            </a:r>
            <a:r>
              <a:rPr lang="ru-RU" sz="2700" dirty="0"/>
              <a:t>» и многие  </a:t>
            </a:r>
            <a:r>
              <a:rPr lang="ru-RU" sz="2700" dirty="0" smtClean="0"/>
              <a:t>другие.</a:t>
            </a:r>
            <a:r>
              <a:rPr lang="ru-RU" sz="2700" dirty="0"/>
              <a:t/>
            </a:r>
            <a:br>
              <a:rPr lang="ru-RU" sz="2700" dirty="0"/>
            </a:br>
            <a:endParaRPr lang="ru-RU" sz="2700" b="1" dirty="0" smtClean="0"/>
          </a:p>
        </p:txBody>
      </p:sp>
    </p:spTree>
    <p:extLst>
      <p:ext uri="{BB962C8B-B14F-4D97-AF65-F5344CB8AC3E}">
        <p14:creationId xmlns:p14="http://schemas.microsoft.com/office/powerpoint/2010/main" val="331085921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Прямоугольник 4"/>
          <p:cNvSpPr>
            <a:spLocks noChangeArrowheads="1"/>
          </p:cNvSpPr>
          <p:nvPr/>
        </p:nvSpPr>
        <p:spPr bwMode="auto">
          <a:xfrm>
            <a:off x="457200" y="381000"/>
            <a:ext cx="7162800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600" b="1" i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Развитие мышления по методике  Эдварда де </a:t>
            </a:r>
            <a:r>
              <a:rPr lang="ru-RU" sz="3600" b="1" i="1" dirty="0" err="1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Боно</a:t>
            </a:r>
            <a:r>
              <a:rPr lang="ru-RU" sz="3600" b="1" i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3600" b="1" i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</a:br>
            <a:endParaRPr lang="ru-RU" sz="3600" b="1" i="1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algn="ctr"/>
            <a:endParaRPr lang="ru-RU" sz="3600" b="1" i="1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algn="ctr"/>
            <a:endParaRPr lang="ru-RU" sz="3600" b="1" i="1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algn="ctr"/>
            <a:r>
              <a:rPr lang="ru-RU" sz="3600" b="1" i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3600" b="1" i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</a:br>
            <a:endParaRPr lang="ru-RU" sz="3600" b="1" i="1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algn="ctr"/>
            <a:r>
              <a:rPr lang="ru-RU" sz="6000" b="1" i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«Шесть шляп мышления»</a:t>
            </a:r>
          </a:p>
          <a:p>
            <a:pPr algn="r"/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3078" name="Picture 6" descr="whiteh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276600"/>
            <a:ext cx="108585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752600" y="1524000"/>
            <a:ext cx="5192713" cy="2601913"/>
            <a:chOff x="431" y="3216"/>
            <a:chExt cx="3442" cy="1912"/>
          </a:xfrm>
        </p:grpSpPr>
        <p:pic>
          <p:nvPicPr>
            <p:cNvPr id="3080" name="Picture 5" descr="redhat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9" y="4504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Picture 7" descr="blackhat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1" y="3216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2" name="Picture 8" descr="yellowhat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1" y="3216"/>
              <a:ext cx="720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3" name="Picture 9" descr="greenhat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" y="3776"/>
              <a:ext cx="816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4" name="Picture 10" descr="bluehat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7" y="3888"/>
              <a:ext cx="816" cy="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4041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3400" y="762000"/>
            <a:ext cx="6934200" cy="538609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Эдвард де </a:t>
            </a:r>
            <a:r>
              <a:rPr lang="ru-RU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Боно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британский психолог и писатель  номинант Нобелевской премии 2005 года, всемирно признанный авторитет в области творческого и концептуального мышления. На международной конференции по мышлению в Бостоне (1992) ему была вручена награда как человеку, который впервые разработал методы прямого обучения мышлению в школах. Одной из уникальных особенностей работ Эдварда де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Боно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является их широкий спектр: от обучения детей с пяти лет, особенно в подготовительных группах детских садов до работы с руководителями крупнейших корпораций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мира.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DeBono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564904"/>
            <a:ext cx="199094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29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3400" y="762000"/>
            <a:ext cx="8071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1813">
              <a:defRPr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ринципы использования шести шляп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9140924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3105835"/>
            <a:ext cx="3942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90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661" y="-2317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Прямоугольник 4"/>
          <p:cNvSpPr>
            <a:spLocks noChangeArrowheads="1"/>
          </p:cNvSpPr>
          <p:nvPr/>
        </p:nvSpPr>
        <p:spPr bwMode="auto">
          <a:xfrm>
            <a:off x="457200" y="457200"/>
            <a:ext cx="8153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именно шляпы?</a:t>
            </a:r>
            <a:endParaRPr lang="ru-RU" sz="3600" dirty="0">
              <a:solidFill>
                <a:srgbClr val="C00000"/>
              </a:solidFill>
            </a:endParaRPr>
          </a:p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46639" y="1186543"/>
            <a:ext cx="8153400" cy="914400"/>
            <a:chOff x="178" y="3216"/>
            <a:chExt cx="5404" cy="672"/>
          </a:xfrm>
        </p:grpSpPr>
        <p:pic>
          <p:nvPicPr>
            <p:cNvPr id="6152" name="Picture 5" descr="redha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3216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3" name="Picture 6" descr="whitehat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6" y="3216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4" name="Picture 7" descr="blackhat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4" y="3216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8" descr="yellowhat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3" y="3216"/>
              <a:ext cx="720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9" descr="greenhat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" y="3216"/>
              <a:ext cx="816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10" descr="bluehat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6" y="3216"/>
              <a:ext cx="81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1" name="Прямоугольник 12"/>
          <p:cNvSpPr>
            <a:spLocks noChangeArrowheads="1"/>
          </p:cNvSpPr>
          <p:nvPr/>
        </p:nvSpPr>
        <p:spPr bwMode="auto">
          <a:xfrm>
            <a:off x="457200" y="2133600"/>
            <a:ext cx="701040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Шесть шляп позволяют нам «дирижировать оркестром своих мыслей». Меняя шляпу, мы сможем придать своим мыслям нужное направление, «нужное звучание» Каждая цветная шляпа указывает на роль, на определенный тип мышления»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26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5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Прямоугольник 4"/>
          <p:cNvSpPr>
            <a:spLocks noChangeArrowheads="1"/>
          </p:cNvSpPr>
          <p:nvPr/>
        </p:nvSpPr>
        <p:spPr bwMode="auto">
          <a:xfrm>
            <a:off x="457200" y="457200"/>
            <a:ext cx="8153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29302" y="817096"/>
            <a:ext cx="8153400" cy="914400"/>
            <a:chOff x="178" y="3216"/>
            <a:chExt cx="5404" cy="672"/>
          </a:xfrm>
        </p:grpSpPr>
        <p:pic>
          <p:nvPicPr>
            <p:cNvPr id="6152" name="Picture 5" descr="redha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3216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3" name="Picture 6" descr="whitehat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6" y="3216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4" name="Picture 7" descr="blackhat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4" y="3216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8" descr="yellowhat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3" y="3216"/>
              <a:ext cx="720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9" descr="greenhat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" y="3216"/>
              <a:ext cx="816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10" descr="bluehat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6" y="3216"/>
              <a:ext cx="81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Прямоугольник 3"/>
          <p:cNvSpPr/>
          <p:nvPr/>
        </p:nvSpPr>
        <p:spPr>
          <a:xfrm>
            <a:off x="755577" y="1988840"/>
            <a:ext cx="66238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Использование «</a:t>
            </a:r>
            <a:r>
              <a:rPr lang="ru-RU" sz="3600" dirty="0" err="1"/>
              <a:t>мыслеварительных</a:t>
            </a:r>
            <a:r>
              <a:rPr lang="ru-RU" sz="3600" dirty="0"/>
              <a:t>» шляп открывает возможность договориться с собеседником, прийти к согласию, развивает у обучающихся способность структурировать информацию. </a:t>
            </a:r>
          </a:p>
        </p:txBody>
      </p:sp>
    </p:spTree>
    <p:extLst>
      <p:ext uri="{BB962C8B-B14F-4D97-AF65-F5344CB8AC3E}">
        <p14:creationId xmlns:p14="http://schemas.microsoft.com/office/powerpoint/2010/main" val="211281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mypresentation.ru/documents_6/21dc6e04da798e8a3e023cfd3c1c1dc2/img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mypresentation.ru/documents_6/21dc6e04da798e8a3e023cfd3c1c1dc2/img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fsd.multiurok.ru/html/2018/03/11/s_5aa528adc669a/854955_4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09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Прямоугольник 4"/>
          <p:cNvSpPr>
            <a:spLocks noChangeArrowheads="1"/>
          </p:cNvSpPr>
          <p:nvPr/>
        </p:nvSpPr>
        <p:spPr bwMode="auto">
          <a:xfrm>
            <a:off x="2514600" y="381000"/>
            <a:ext cx="61722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Белая шляпа:</a:t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информация</a:t>
            </a:r>
            <a:endParaRPr lang="ru-RU" dirty="0"/>
          </a:p>
        </p:txBody>
      </p:sp>
      <p:pic>
        <p:nvPicPr>
          <p:cNvPr id="8198" name="Picture 5" descr="whiteh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57200"/>
            <a:ext cx="1876425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1000" y="1981200"/>
            <a:ext cx="69342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531813" algn="ctr">
              <a:defRPr/>
            </a:pP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Белая шляпа используется для того, чтобы направить внимание на информацию. В этом режиме мышления нас интересуют только факты. Мы задаемся вопросами о том, что мы уже </a:t>
            </a: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знаем. </a:t>
            </a:r>
            <a:endParaRPr lang="ru-RU" sz="3600" dirty="0"/>
          </a:p>
          <a:p>
            <a:pPr indent="531813" algn="just">
              <a:defRPr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02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7" descr="yellowh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1752600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Прямоугольник 5"/>
          <p:cNvSpPr>
            <a:spLocks noChangeArrowheads="1"/>
          </p:cNvSpPr>
          <p:nvPr/>
        </p:nvSpPr>
        <p:spPr bwMode="auto">
          <a:xfrm>
            <a:off x="2286000" y="457200"/>
            <a:ext cx="6400800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Желтая шляпа: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солнечная,  радостная,  позитивная</a:t>
            </a:r>
            <a:endParaRPr lang="ru-RU" dirty="0"/>
          </a:p>
        </p:txBody>
      </p:sp>
      <p:sp>
        <p:nvSpPr>
          <p:cNvPr id="11271" name="Прямоугольник 6"/>
          <p:cNvSpPr>
            <a:spLocks noChangeArrowheads="1"/>
          </p:cNvSpPr>
          <p:nvPr/>
        </p:nvSpPr>
        <p:spPr bwMode="auto">
          <a:xfrm>
            <a:off x="533400" y="2133600"/>
            <a:ext cx="678180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531813" algn="ctr"/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Желтая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шляпа требует от нас переключить свое внимание на поиск достоинств, преимуществ и позитивных сторон рассматриваемой идеи.</a:t>
            </a:r>
          </a:p>
          <a:p>
            <a:pPr indent="531813" algn="ctr"/>
            <a:endParaRPr lang="ru-RU" sz="4000" dirty="0"/>
          </a:p>
          <a:p>
            <a:pPr indent="531813" algn="just"/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9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blackh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1619250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Прямоугольник 6"/>
          <p:cNvSpPr>
            <a:spLocks noChangeArrowheads="1"/>
          </p:cNvSpPr>
          <p:nvPr/>
        </p:nvSpPr>
        <p:spPr bwMode="auto">
          <a:xfrm>
            <a:off x="2209800" y="609600"/>
            <a:ext cx="6477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4000" b="1">
                <a:latin typeface="Times New Roman" pitchFamily="18" charset="0"/>
                <a:cs typeface="Times New Roman" pitchFamily="18" charset="0"/>
              </a:rPr>
              <a:t>Черная шляпа: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критика, о</a:t>
            </a:r>
            <a:r>
              <a:rPr lang="ru-RU" sz="2800" b="1">
                <a:latin typeface="Times New Roman" pitchFamily="18" charset="0"/>
              </a:rPr>
              <a:t>сторожность, суждение, оценка.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/>
          </a:p>
        </p:txBody>
      </p:sp>
      <p:sp>
        <p:nvSpPr>
          <p:cNvPr id="8" name="Прямоугольник 7"/>
          <p:cNvSpPr/>
          <p:nvPr/>
        </p:nvSpPr>
        <p:spPr>
          <a:xfrm>
            <a:off x="381000" y="2057400"/>
            <a:ext cx="67818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531813" algn="ctr">
              <a:defRPr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Мышление в чёрной шляпе предназначено для того, чтобы представить всё в чёрном свете. Тут нужно во всём видеть недостатки,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искать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слабые места и ко всему придираться. </a:t>
            </a:r>
          </a:p>
          <a:p>
            <a:pPr indent="531813" algn="ctr">
              <a:defRPr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38731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 descr="redha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57200"/>
            <a:ext cx="1619250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Прямоугольник 5"/>
          <p:cNvSpPr>
            <a:spLocks noChangeArrowheads="1"/>
          </p:cNvSpPr>
          <p:nvPr/>
        </p:nvSpPr>
        <p:spPr bwMode="auto">
          <a:xfrm>
            <a:off x="2209800" y="304800"/>
            <a:ext cx="6629400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Красная шляпа:</a:t>
            </a:r>
          </a:p>
          <a:p>
            <a:pPr algn="ctr"/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чувства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, э</a:t>
            </a:r>
            <a:r>
              <a:rPr lang="ru-RU" sz="2700" b="1" dirty="0" smtClean="0">
                <a:latin typeface="Times New Roman" pitchFamily="18" charset="0"/>
              </a:rPr>
              <a:t>моции. </a:t>
            </a:r>
            <a:endParaRPr lang="ru-RU" sz="2700" b="1" dirty="0">
              <a:latin typeface="Times New Roman" pitchFamily="18" charset="0"/>
            </a:endParaRPr>
          </a:p>
          <a:p>
            <a:pPr algn="ctr"/>
            <a:endParaRPr lang="ru-RU" sz="2700" dirty="0"/>
          </a:p>
        </p:txBody>
      </p:sp>
      <p:sp>
        <p:nvSpPr>
          <p:cNvPr id="9223" name="Прямоугольник 6"/>
          <p:cNvSpPr>
            <a:spLocks noChangeArrowheads="1"/>
          </p:cNvSpPr>
          <p:nvPr/>
        </p:nvSpPr>
        <p:spPr bwMode="auto">
          <a:xfrm>
            <a:off x="533400" y="2514600"/>
            <a:ext cx="6858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531813" algn="ctr"/>
            <a:endParaRPr lang="ru-RU" sz="4400" dirty="0"/>
          </a:p>
          <a:p>
            <a:pPr indent="531813" algn="ctr"/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3400" y="1905506"/>
            <a:ext cx="6858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alt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режиме красной шляпы у </a:t>
            </a:r>
            <a:r>
              <a:rPr lang="ru-RU" altLang="ru-RU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 </a:t>
            </a:r>
            <a:r>
              <a:rPr lang="ru-RU" alt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появляется возможность высказать свои чувства и интуитивные догадки относительно рассматриваемого вопроса, не вдаваясь в объяснения о том, почему это так, кто виноват и что делать.</a:t>
            </a:r>
          </a:p>
        </p:txBody>
      </p:sp>
    </p:spTree>
    <p:extLst>
      <p:ext uri="{BB962C8B-B14F-4D97-AF65-F5344CB8AC3E}">
        <p14:creationId xmlns:p14="http://schemas.microsoft.com/office/powerpoint/2010/main" val="302527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8" descr="greenh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1905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Прямоугольник 5"/>
          <p:cNvSpPr>
            <a:spLocks noChangeArrowheads="1"/>
          </p:cNvSpPr>
          <p:nvPr/>
        </p:nvSpPr>
        <p:spPr bwMode="auto">
          <a:xfrm>
            <a:off x="2438400" y="381000"/>
            <a:ext cx="6248400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Зеленая шляпа: </a:t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креативность,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800" b="1" dirty="0" smtClean="0">
                <a:latin typeface="Times New Roman" pitchFamily="18" charset="0"/>
              </a:rPr>
              <a:t>ворчество, </a:t>
            </a:r>
            <a:r>
              <a:rPr lang="ru-RU" sz="2800" b="1" dirty="0">
                <a:latin typeface="Times New Roman" pitchFamily="18" charset="0"/>
              </a:rPr>
              <a:t>новые </a:t>
            </a:r>
            <a:r>
              <a:rPr lang="ru-RU" sz="2800" b="1" dirty="0" smtClean="0">
                <a:latin typeface="Times New Roman" pitchFamily="18" charset="0"/>
              </a:rPr>
              <a:t>идеи, предложения. </a:t>
            </a:r>
            <a:endParaRPr lang="ru-RU" sz="2800" dirty="0">
              <a:latin typeface="Times New Roman" pitchFamily="18" charset="0"/>
            </a:endParaRPr>
          </a:p>
          <a:p>
            <a:pPr algn="ctr"/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81000" y="2362200"/>
            <a:ext cx="6858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850" algn="ctr">
              <a:defRPr/>
            </a:pPr>
            <a:r>
              <a:rPr lang="ru-RU" dirty="0"/>
              <a:t> 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dirty="0" smtClean="0"/>
              <a:t> </a:t>
            </a:r>
            <a:r>
              <a:rPr lang="ru-RU" sz="4000" dirty="0"/>
              <a:t>Участники этой группы предлагают новые решения заданной ситуации, которые могут быть самыми фантастическими и неожиданными.</a:t>
            </a:r>
          </a:p>
          <a:p>
            <a:pPr indent="450850" algn="just">
              <a:defRPr/>
            </a:pP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91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Прямоугольник 5"/>
          <p:cNvSpPr>
            <a:spLocks noChangeArrowheads="1"/>
          </p:cNvSpPr>
          <p:nvPr/>
        </p:nvSpPr>
        <p:spPr bwMode="auto">
          <a:xfrm>
            <a:off x="2438400" y="381000"/>
            <a:ext cx="6248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Синяя 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шляпа: </a:t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/>
              <a:t>нейтральная, </a:t>
            </a:r>
            <a:r>
              <a:rPr lang="ru-RU" sz="3200" b="1" dirty="0"/>
              <a:t>оценочная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1000" y="2362200"/>
            <a:ext cx="685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850" algn="ctr">
              <a:defRPr/>
            </a:pPr>
            <a:r>
              <a:rPr lang="ru-RU" dirty="0"/>
              <a:t> 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9" descr="blueh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61" y="423811"/>
            <a:ext cx="1752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1000" y="2828836"/>
            <a:ext cx="6858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В этой группе собираются эксперты, которые оценивают предложения всех групп и находят оптимальное решение. Подводят итоги, обобщают.    </a:t>
            </a:r>
          </a:p>
        </p:txBody>
      </p:sp>
    </p:spTree>
    <p:extLst>
      <p:ext uri="{BB962C8B-B14F-4D97-AF65-F5344CB8AC3E}">
        <p14:creationId xmlns:p14="http://schemas.microsoft.com/office/powerpoint/2010/main" val="350928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1000" y="2362200"/>
            <a:ext cx="685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850" algn="ctr">
              <a:defRPr/>
            </a:pPr>
            <a:r>
              <a:rPr lang="ru-RU" dirty="0"/>
              <a:t> 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3789040"/>
            <a:ext cx="6858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-творческое мышление;</a:t>
            </a:r>
          </a:p>
          <a:p>
            <a:r>
              <a:rPr lang="ru-RU" sz="3600" dirty="0" smtClean="0"/>
              <a:t>-критическое мышление;</a:t>
            </a:r>
          </a:p>
          <a:p>
            <a:r>
              <a:rPr lang="ru-RU" sz="3600" dirty="0" smtClean="0"/>
              <a:t>-толерантность.</a:t>
            </a:r>
          </a:p>
          <a:p>
            <a:r>
              <a:rPr lang="ru-RU" sz="3600" dirty="0" smtClean="0"/>
              <a:t>    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004858"/>
            <a:ext cx="67687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Технология «Шесть шляп мышления»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Эдвара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Боно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позволяет развить у обучаемых: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grpSp>
        <p:nvGrpSpPr>
          <p:cNvPr id="10" name="Group 11"/>
          <p:cNvGrpSpPr>
            <a:grpSpLocks/>
          </p:cNvGrpSpPr>
          <p:nvPr/>
        </p:nvGrpSpPr>
        <p:grpSpPr bwMode="auto">
          <a:xfrm>
            <a:off x="529302" y="817096"/>
            <a:ext cx="8153400" cy="914400"/>
            <a:chOff x="178" y="3216"/>
            <a:chExt cx="5404" cy="672"/>
          </a:xfrm>
        </p:grpSpPr>
        <p:pic>
          <p:nvPicPr>
            <p:cNvPr id="11" name="Picture 5" descr="redha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3216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6" descr="whitehat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6" y="3216"/>
              <a:ext cx="72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7" descr="blackhat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4" y="3216"/>
              <a:ext cx="72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8" descr="yellowhat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3" y="3216"/>
              <a:ext cx="720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" descr="greenhat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" y="3216"/>
              <a:ext cx="816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0" descr="bluehat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6" y="3216"/>
              <a:ext cx="816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015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611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7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Урок литературного чтения с применением метода  «</a:t>
            </a:r>
            <a:r>
              <a:rPr lang="ru-RU" sz="3200" smtClean="0"/>
              <a:t>Шесть шляп мышления»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3999562" cy="435334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772816"/>
            <a:ext cx="4680520" cy="4392488"/>
          </a:xfrm>
        </p:spPr>
      </p:pic>
    </p:spTree>
    <p:extLst>
      <p:ext uri="{BB962C8B-B14F-4D97-AF65-F5344CB8AC3E}">
        <p14:creationId xmlns:p14="http://schemas.microsoft.com/office/powerpoint/2010/main" val="322007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1000" y="2362200"/>
            <a:ext cx="685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850" algn="ctr">
              <a:defRPr/>
            </a:pPr>
            <a:r>
              <a:rPr lang="ru-RU" dirty="0"/>
              <a:t> 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548680"/>
            <a:ext cx="662473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/>
              <a:t>Образован не тот, кто знает, а тот, кто хочет много знать и кто умеет добывать эти знания.</a:t>
            </a:r>
            <a:br>
              <a:rPr lang="ru-RU" sz="5400" dirty="0"/>
            </a:br>
            <a:r>
              <a:rPr lang="ru-RU" sz="5400" dirty="0"/>
              <a:t>                      </a:t>
            </a:r>
            <a:r>
              <a:rPr lang="ru-RU" sz="5400" dirty="0" err="1" smtClean="0"/>
              <a:t>А.Дистервег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5977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1000" y="2362200"/>
            <a:ext cx="685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850" algn="ctr">
              <a:defRPr/>
            </a:pPr>
            <a:r>
              <a:rPr lang="ru-RU" dirty="0"/>
              <a:t> 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060848"/>
            <a:ext cx="71482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/>
              <a:t>Благодарю за внимание!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05970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585</Words>
  <Application>Microsoft Office PowerPoint</Application>
  <PresentationFormat>Экран (4:3)</PresentationFormat>
  <Paragraphs>58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    мастер-класс по теме: «Развитие познавательной  деятельности и исследовательской культуры на уроках русского языка и литературного чтения»   </vt:lpstr>
      <vt:lpstr>Презентация PowerPoint</vt:lpstr>
      <vt:lpstr>Презентация PowerPoint</vt:lpstr>
      <vt:lpstr>Активное обучение</vt:lpstr>
      <vt:lpstr>Методы активизации познавательной деятельности: </vt:lpstr>
      <vt:lpstr>Русский язык и литературное чтение –</vt:lpstr>
      <vt:lpstr>Презентация PowerPoint</vt:lpstr>
      <vt:lpstr>Презентация PowerPoint</vt:lpstr>
      <vt:lpstr>Презентация PowerPoint</vt:lpstr>
      <vt:lpstr>  Приемы активизации познавательной деятельности : «Верные и неверные утверждения» или «верите ли вы» «Корзина» идей. «Кластер» «Ключевые термины» «Тонкие» и «толстые» вопросы Таблица «З-Х-У» («Знаю – Хочу знать – Узнал» ) «Чтение с остановками» «Дерево предсказаний» Прием "Кубик" «Синквейн» «Эссе» «Плюс» и «Минус» «Пометки на полях» «Шесть шляп мышления» и многие  другие.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Урок литературного чтения с применением метода  «Шесть шляп мышления»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познавательной деятельности и исследовательской культуры на уроках русского языка и литературного чтения</dc:title>
  <dc:creator>user</dc:creator>
  <cp:lastModifiedBy>user</cp:lastModifiedBy>
  <cp:revision>57</cp:revision>
  <dcterms:created xsi:type="dcterms:W3CDTF">2022-11-14T14:51:47Z</dcterms:created>
  <dcterms:modified xsi:type="dcterms:W3CDTF">2022-11-20T19:32:23Z</dcterms:modified>
</cp:coreProperties>
</file>