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256" r:id="rId2"/>
    <p:sldId id="257" r:id="rId3"/>
    <p:sldId id="258" r:id="rId4"/>
    <p:sldId id="265" r:id="rId5"/>
    <p:sldId id="266" r:id="rId6"/>
    <p:sldId id="271" r:id="rId7"/>
    <p:sldId id="259" r:id="rId8"/>
    <p:sldId id="272" r:id="rId9"/>
    <p:sldId id="262" r:id="rId10"/>
    <p:sldId id="267" r:id="rId11"/>
    <p:sldId id="268" r:id="rId12"/>
    <p:sldId id="269" r:id="rId13"/>
    <p:sldId id="270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606" autoAdjust="0"/>
  </p:normalViewPr>
  <p:slideViewPr>
    <p:cSldViewPr>
      <p:cViewPr varScale="1">
        <p:scale>
          <a:sx n="69" d="100"/>
          <a:sy n="69" d="100"/>
        </p:scale>
        <p:origin x="-139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4777D-0254-4CE0-9CE9-D20C37AC51EB}" type="datetimeFigureOut">
              <a:rPr lang="ru-RU" smtClean="0"/>
              <a:t>05.05.2024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DB2B0-CAA1-428B-9785-13AF7D036934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4777D-0254-4CE0-9CE9-D20C37AC51EB}" type="datetimeFigureOut">
              <a:rPr lang="ru-RU" smtClean="0"/>
              <a:t>05.05.2024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DB2B0-CAA1-428B-9785-13AF7D036934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4777D-0254-4CE0-9CE9-D20C37AC51EB}" type="datetimeFigureOut">
              <a:rPr lang="ru-RU" smtClean="0"/>
              <a:t>05.05.2024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DB2B0-CAA1-428B-9785-13AF7D03693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4777D-0254-4CE0-9CE9-D20C37AC51EB}" type="datetimeFigureOut">
              <a:rPr lang="ru-RU" smtClean="0"/>
              <a:t>05.05.2024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DB2B0-CAA1-428B-9785-13AF7D036934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4777D-0254-4CE0-9CE9-D20C37AC51EB}" type="datetimeFigureOut">
              <a:rPr lang="ru-RU" smtClean="0"/>
              <a:t>05.05.2024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DB2B0-CAA1-428B-9785-13AF7D036934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4777D-0254-4CE0-9CE9-D20C37AC51EB}" type="datetimeFigureOut">
              <a:rPr lang="ru-RU" smtClean="0"/>
              <a:t>05.05.2024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DB2B0-CAA1-428B-9785-13AF7D03693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4777D-0254-4CE0-9CE9-D20C37AC51EB}" type="datetimeFigureOut">
              <a:rPr lang="ru-RU" smtClean="0"/>
              <a:t>05.05.2024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DB2B0-CAA1-428B-9785-13AF7D03693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4777D-0254-4CE0-9CE9-D20C37AC51EB}" type="datetimeFigureOut">
              <a:rPr lang="ru-RU" smtClean="0"/>
              <a:t>05.05.2024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DB2B0-CAA1-428B-9785-13AF7D03693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4777D-0254-4CE0-9CE9-D20C37AC51EB}" type="datetimeFigureOut">
              <a:rPr lang="ru-RU" smtClean="0"/>
              <a:t>05.05.2024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DB2B0-CAA1-428B-9785-13AF7D036934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4777D-0254-4CE0-9CE9-D20C37AC51EB}" type="datetimeFigureOut">
              <a:rPr lang="ru-RU" smtClean="0"/>
              <a:t>05.05.2024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DB2B0-CAA1-428B-9785-13AF7D03693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4777D-0254-4CE0-9CE9-D20C37AC51EB}" type="datetimeFigureOut">
              <a:rPr lang="ru-RU" smtClean="0"/>
              <a:t>05.05.2024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DB2B0-CAA1-428B-9785-13AF7D03693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E94777D-0254-4CE0-9CE9-D20C37AC51EB}" type="datetimeFigureOut">
              <a:rPr lang="ru-RU" smtClean="0"/>
              <a:t>05.05.2024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058DB2B0-CAA1-428B-9785-13AF7D036934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539552" y="1052736"/>
            <a:ext cx="8064896" cy="4392488"/>
          </a:xfrm>
        </p:spPr>
        <p:txBody>
          <a:bodyPr>
            <a:normAutofit/>
          </a:bodyPr>
          <a:lstStyle/>
          <a:p>
            <a:pPr algn="just"/>
            <a:r>
              <a:rPr lang="ru-RU" sz="48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Применение метода </a:t>
            </a:r>
            <a:r>
              <a:rPr lang="ru-RU" sz="4800" b="1" u="sng" dirty="0" err="1" smtClean="0">
                <a:solidFill>
                  <a:srgbClr val="C00000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синквейн</a:t>
            </a:r>
            <a:r>
              <a:rPr lang="ru-RU" sz="4800" b="1" dirty="0">
                <a:solidFill>
                  <a:srgbClr val="C00000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sz="48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в развитии речи детей старшего дошкольного возраста.</a:t>
            </a:r>
            <a:endParaRPr lang="ru-RU" sz="4800" b="1" dirty="0">
              <a:solidFill>
                <a:srgbClr val="C00000"/>
              </a:solidFill>
              <a:latin typeface="Times New Roman" panose="020206030504050203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9625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4294967295"/>
          </p:nvPr>
        </p:nvSpPr>
        <p:spPr>
          <a:xfrm>
            <a:off x="395536" y="260350"/>
            <a:ext cx="8208912" cy="6213475"/>
          </a:xfrm>
        </p:spPr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r>
              <a:rPr lang="ru-RU" sz="4200" b="1" dirty="0" smtClean="0">
                <a:solidFill>
                  <a:srgbClr val="C00000"/>
                </a:solidFill>
              </a:rPr>
              <a:t>Что такое </a:t>
            </a:r>
            <a:r>
              <a:rPr lang="ru-RU" sz="4200" b="1" dirty="0" err="1" smtClean="0">
                <a:solidFill>
                  <a:srgbClr val="C00000"/>
                </a:solidFill>
              </a:rPr>
              <a:t>синквейн</a:t>
            </a:r>
            <a:r>
              <a:rPr lang="ru-RU" sz="4200" b="1" dirty="0" smtClean="0">
                <a:solidFill>
                  <a:srgbClr val="C00000"/>
                </a:solidFill>
              </a:rPr>
              <a:t>?</a:t>
            </a:r>
          </a:p>
          <a:p>
            <a:pPr marL="0" indent="0" algn="just">
              <a:buNone/>
            </a:pPr>
            <a:r>
              <a:rPr lang="ru-RU" sz="3300" dirty="0" smtClean="0"/>
              <a:t>«</a:t>
            </a:r>
            <a:r>
              <a:rPr lang="ru-RU" sz="3300" b="1" i="1" dirty="0" smtClean="0"/>
              <a:t>Кто ясно мыслит – тот ясно излагает</a:t>
            </a:r>
            <a:r>
              <a:rPr lang="ru-RU" sz="3300" b="1" dirty="0" smtClean="0"/>
              <a:t>»</a:t>
            </a:r>
          </a:p>
          <a:p>
            <a:pPr marL="0" indent="0" algn="just">
              <a:buNone/>
            </a:pPr>
            <a:r>
              <a:rPr lang="ru-RU" sz="3300" dirty="0" smtClean="0"/>
              <a:t>(античная поговорка)</a:t>
            </a:r>
          </a:p>
          <a:p>
            <a:pPr marL="0" indent="0" algn="just">
              <a:buNone/>
            </a:pPr>
            <a:r>
              <a:rPr lang="ru-RU" sz="3300" b="1" dirty="0" smtClean="0">
                <a:solidFill>
                  <a:srgbClr val="C00000"/>
                </a:solidFill>
              </a:rPr>
              <a:t>У старших дошкольников часто имеются нарушения речи, бедный словарный запас, дети не умеют составлять рассказ по картине, пересказать прочитанное, им трудно выучить наизусть стихотворение.</a:t>
            </a:r>
          </a:p>
          <a:p>
            <a:pPr marL="0" indent="0" algn="just">
              <a:buNone/>
            </a:pPr>
            <a:endParaRPr lang="ru-RU" sz="3300" b="1" dirty="0" smtClean="0">
              <a:solidFill>
                <a:srgbClr val="C00000"/>
              </a:solidFill>
            </a:endParaRPr>
          </a:p>
          <a:p>
            <a:pPr marL="0" indent="0" algn="just">
              <a:buNone/>
            </a:pPr>
            <a:r>
              <a:rPr lang="ru-RU" sz="3300" b="1" dirty="0" smtClean="0">
                <a:solidFill>
                  <a:srgbClr val="C00000"/>
                </a:solidFill>
              </a:rPr>
              <a:t>Составление </a:t>
            </a:r>
            <a:r>
              <a:rPr lang="ru-RU" sz="3300" b="1" dirty="0" err="1" smtClean="0">
                <a:solidFill>
                  <a:srgbClr val="C00000"/>
                </a:solidFill>
              </a:rPr>
              <a:t>синквейна</a:t>
            </a:r>
            <a:r>
              <a:rPr lang="ru-RU" sz="3300" b="1" dirty="0" smtClean="0">
                <a:solidFill>
                  <a:srgbClr val="C00000"/>
                </a:solidFill>
              </a:rPr>
              <a:t> – один из способов частичного решения этих проблем.</a:t>
            </a:r>
          </a:p>
          <a:p>
            <a:pPr marL="0" indent="0" algn="just">
              <a:buNone/>
            </a:pPr>
            <a:endParaRPr lang="ru-RU" sz="3300" b="1" dirty="0" smtClean="0">
              <a:solidFill>
                <a:srgbClr val="C00000"/>
              </a:solidFill>
            </a:endParaRPr>
          </a:p>
          <a:p>
            <a:pPr marL="0" indent="0" algn="just">
              <a:buNone/>
            </a:pPr>
            <a:r>
              <a:rPr lang="ru-RU" sz="3300" b="1" dirty="0" smtClean="0">
                <a:solidFill>
                  <a:srgbClr val="C00000"/>
                </a:solidFill>
              </a:rPr>
              <a:t>Уже в дошкольном возрасте можно учить детей составлять </a:t>
            </a:r>
            <a:r>
              <a:rPr lang="ru-RU" sz="3300" b="1" dirty="0" err="1" smtClean="0">
                <a:solidFill>
                  <a:srgbClr val="C00000"/>
                </a:solidFill>
              </a:rPr>
              <a:t>синквейны</a:t>
            </a:r>
            <a:r>
              <a:rPr lang="ru-RU" sz="3300" b="1" dirty="0" smtClean="0">
                <a:solidFill>
                  <a:srgbClr val="C00000"/>
                </a:solidFill>
              </a:rPr>
              <a:t> в форме игры.</a:t>
            </a:r>
          </a:p>
          <a:p>
            <a:pPr algn="just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17040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4294967295"/>
          </p:nvPr>
        </p:nvSpPr>
        <p:spPr>
          <a:xfrm>
            <a:off x="395536" y="476250"/>
            <a:ext cx="8064896" cy="5997575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800" dirty="0" smtClean="0">
                <a:solidFill>
                  <a:srgbClr val="C00000"/>
                </a:solidFill>
              </a:rPr>
              <a:t>Слово «</a:t>
            </a:r>
            <a:r>
              <a:rPr lang="ru-RU" sz="2800" dirty="0" err="1" smtClean="0">
                <a:solidFill>
                  <a:srgbClr val="C00000"/>
                </a:solidFill>
              </a:rPr>
              <a:t>синквейн</a:t>
            </a:r>
            <a:r>
              <a:rPr lang="ru-RU" sz="2800" dirty="0" smtClean="0">
                <a:solidFill>
                  <a:srgbClr val="C00000"/>
                </a:solidFill>
              </a:rPr>
              <a:t>» происходит от французского слова «пять» и означает «стихотворение, состоящее из пяти строк».</a:t>
            </a:r>
          </a:p>
          <a:p>
            <a:pPr marL="0" indent="0" algn="just">
              <a:buNone/>
            </a:pPr>
            <a:r>
              <a:rPr lang="ru-RU" sz="2800" dirty="0" smtClean="0">
                <a:solidFill>
                  <a:srgbClr val="C00000"/>
                </a:solidFill>
              </a:rPr>
              <a:t>Форма </a:t>
            </a:r>
            <a:r>
              <a:rPr lang="ru-RU" sz="2800" dirty="0" err="1" smtClean="0">
                <a:solidFill>
                  <a:srgbClr val="C00000"/>
                </a:solidFill>
              </a:rPr>
              <a:t>синквейна</a:t>
            </a:r>
            <a:r>
              <a:rPr lang="ru-RU" sz="2800" dirty="0" smtClean="0">
                <a:solidFill>
                  <a:srgbClr val="C00000"/>
                </a:solidFill>
              </a:rPr>
              <a:t> была разработана американской поэтессой Аделаидой </a:t>
            </a:r>
            <a:r>
              <a:rPr lang="ru-RU" sz="2800" dirty="0" err="1" smtClean="0">
                <a:solidFill>
                  <a:srgbClr val="C00000"/>
                </a:solidFill>
              </a:rPr>
              <a:t>Крэпси</a:t>
            </a:r>
            <a:r>
              <a:rPr lang="ru-RU" sz="2800" dirty="0" smtClean="0">
                <a:solidFill>
                  <a:srgbClr val="C00000"/>
                </a:solidFill>
              </a:rPr>
              <a:t>.</a:t>
            </a:r>
          </a:p>
          <a:p>
            <a:pPr marL="0" indent="0" algn="just">
              <a:buNone/>
            </a:pPr>
            <a:r>
              <a:rPr lang="ru-RU" sz="2800" b="1" dirty="0" err="1" smtClean="0">
                <a:solidFill>
                  <a:srgbClr val="C00000"/>
                </a:solidFill>
              </a:rPr>
              <a:t>Синквейн</a:t>
            </a:r>
            <a:r>
              <a:rPr lang="ru-RU" sz="2800" dirty="0" smtClean="0">
                <a:solidFill>
                  <a:srgbClr val="C00000"/>
                </a:solidFill>
              </a:rPr>
              <a:t> – это не обычное стихотворение, а стихотворение, написанное в соответствии с определёнными правилами.</a:t>
            </a:r>
          </a:p>
          <a:p>
            <a:pPr marL="0" indent="0" algn="just">
              <a:buNone/>
            </a:pPr>
            <a:r>
              <a:rPr lang="ru-RU" sz="2800" b="1" dirty="0" smtClean="0">
                <a:solidFill>
                  <a:srgbClr val="C00000"/>
                </a:solidFill>
              </a:rPr>
              <a:t>Сравнительно недавно педагоги стали применять </a:t>
            </a:r>
            <a:r>
              <a:rPr lang="ru-RU" sz="2800" b="1" dirty="0" err="1" smtClean="0">
                <a:solidFill>
                  <a:srgbClr val="C00000"/>
                </a:solidFill>
              </a:rPr>
              <a:t>синквейн</a:t>
            </a:r>
            <a:r>
              <a:rPr lang="ru-RU" sz="2800" b="1" dirty="0" smtClean="0">
                <a:solidFill>
                  <a:srgbClr val="C00000"/>
                </a:solidFill>
              </a:rPr>
              <a:t> для активизации познавательной деятельности и стали использовать его как метод развития речи.</a:t>
            </a:r>
            <a:endParaRPr lang="ru-RU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5896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4294967295"/>
          </p:nvPr>
        </p:nvSpPr>
        <p:spPr>
          <a:xfrm>
            <a:off x="323528" y="333375"/>
            <a:ext cx="8352928" cy="6140450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ru-RU" sz="3900" b="1" dirty="0" smtClean="0">
                <a:solidFill>
                  <a:srgbClr val="C00000"/>
                </a:solidFill>
              </a:rPr>
              <a:t>Правила составления </a:t>
            </a:r>
            <a:r>
              <a:rPr lang="ru-RU" sz="3900" b="1" dirty="0" err="1" smtClean="0">
                <a:solidFill>
                  <a:srgbClr val="C00000"/>
                </a:solidFill>
              </a:rPr>
              <a:t>синквейна</a:t>
            </a:r>
            <a:r>
              <a:rPr lang="ru-RU" sz="3900" b="1" dirty="0" smtClean="0">
                <a:solidFill>
                  <a:srgbClr val="C00000"/>
                </a:solidFill>
              </a:rPr>
              <a:t>.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2800" b="1" dirty="0" smtClean="0">
                <a:solidFill>
                  <a:srgbClr val="C00000"/>
                </a:solidFill>
              </a:rPr>
              <a:t>Первая строка – </a:t>
            </a:r>
            <a:r>
              <a:rPr lang="ru-RU" sz="2800" dirty="0" smtClean="0">
                <a:solidFill>
                  <a:srgbClr val="C00000"/>
                </a:solidFill>
              </a:rPr>
              <a:t>одно слово – предмет (обычно существительное, отражающее главную идею).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2800" b="1" dirty="0" smtClean="0">
                <a:solidFill>
                  <a:srgbClr val="C00000"/>
                </a:solidFill>
              </a:rPr>
              <a:t>Вторая строка – </a:t>
            </a:r>
            <a:r>
              <a:rPr lang="ru-RU" sz="2800" dirty="0" smtClean="0">
                <a:solidFill>
                  <a:srgbClr val="C00000"/>
                </a:solidFill>
              </a:rPr>
              <a:t>два слова - признака (прилагательные, описывающие основную мысль).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2800" b="1" dirty="0" smtClean="0">
                <a:solidFill>
                  <a:srgbClr val="C00000"/>
                </a:solidFill>
              </a:rPr>
              <a:t>Третья строка – </a:t>
            </a:r>
            <a:r>
              <a:rPr lang="ru-RU" sz="2800" dirty="0" smtClean="0">
                <a:solidFill>
                  <a:srgbClr val="C00000"/>
                </a:solidFill>
              </a:rPr>
              <a:t>три слова – действия (глаголы, описывающие действия в рамках темы).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2800" b="1" dirty="0" smtClean="0">
                <a:solidFill>
                  <a:srgbClr val="C00000"/>
                </a:solidFill>
              </a:rPr>
              <a:t>Четвёртая строка </a:t>
            </a:r>
            <a:r>
              <a:rPr lang="ru-RU" sz="2800" dirty="0" smtClean="0">
                <a:solidFill>
                  <a:srgbClr val="C00000"/>
                </a:solidFill>
              </a:rPr>
              <a:t>– предложение (фраза из нескольких слов, показывающая отношение к теме).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2800" b="1" dirty="0" smtClean="0">
                <a:solidFill>
                  <a:srgbClr val="C00000"/>
                </a:solidFill>
              </a:rPr>
              <a:t>Пятая строка </a:t>
            </a:r>
            <a:r>
              <a:rPr lang="ru-RU" sz="2800" dirty="0" smtClean="0">
                <a:solidFill>
                  <a:srgbClr val="C00000"/>
                </a:solidFill>
              </a:rPr>
              <a:t>– слово-ассоциация (отражающее сущность темы).</a:t>
            </a:r>
          </a:p>
          <a:p>
            <a:pPr>
              <a:buFont typeface="Wingdings" panose="05000000000000000000" pitchFamily="2" charset="2"/>
              <a:buChar char="Ø"/>
            </a:pPr>
            <a:endParaRPr lang="ru-RU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3372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548680"/>
            <a:ext cx="8352928" cy="5760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0000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268760"/>
            <a:ext cx="3744416" cy="367240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1268760"/>
            <a:ext cx="3744416" cy="3672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0969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4294967295"/>
          </p:nvPr>
        </p:nvSpPr>
        <p:spPr>
          <a:xfrm>
            <a:off x="539552" y="188913"/>
            <a:ext cx="8208912" cy="6408737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800" b="1" dirty="0" smtClean="0">
                <a:solidFill>
                  <a:srgbClr val="C00000"/>
                </a:solidFill>
              </a:rPr>
              <a:t>В чём же его эффективность и значимость?</a:t>
            </a:r>
          </a:p>
          <a:p>
            <a:pPr marL="0" indent="0" algn="just">
              <a:buNone/>
            </a:pPr>
            <a:r>
              <a:rPr lang="ru-RU" sz="2800" b="1" dirty="0" smtClean="0">
                <a:solidFill>
                  <a:srgbClr val="C00000"/>
                </a:solidFill>
              </a:rPr>
              <a:t>Во-первых,</a:t>
            </a:r>
            <a:r>
              <a:rPr lang="ru-RU" sz="2800" dirty="0" smtClean="0">
                <a:solidFill>
                  <a:srgbClr val="C00000"/>
                </a:solidFill>
              </a:rPr>
              <a:t> его простота. </a:t>
            </a:r>
            <a:r>
              <a:rPr lang="ru-RU" sz="2800" dirty="0" err="1" smtClean="0">
                <a:solidFill>
                  <a:srgbClr val="C00000"/>
                </a:solidFill>
              </a:rPr>
              <a:t>Синквейн</a:t>
            </a:r>
            <a:r>
              <a:rPr lang="ru-RU" sz="2800" dirty="0" smtClean="0">
                <a:solidFill>
                  <a:srgbClr val="C00000"/>
                </a:solidFill>
              </a:rPr>
              <a:t> могут составить все.</a:t>
            </a:r>
          </a:p>
          <a:p>
            <a:pPr marL="0" indent="0" algn="just">
              <a:buNone/>
            </a:pPr>
            <a:r>
              <a:rPr lang="ru-RU" sz="2800" b="1" dirty="0" smtClean="0">
                <a:solidFill>
                  <a:srgbClr val="C00000"/>
                </a:solidFill>
              </a:rPr>
              <a:t>Во-вторых,</a:t>
            </a:r>
            <a:r>
              <a:rPr lang="ru-RU" sz="2800" dirty="0" smtClean="0">
                <a:solidFill>
                  <a:srgbClr val="C00000"/>
                </a:solidFill>
              </a:rPr>
              <a:t> в составлении </a:t>
            </a:r>
            <a:r>
              <a:rPr lang="ru-RU" sz="2800" dirty="0" err="1" smtClean="0">
                <a:solidFill>
                  <a:srgbClr val="C00000"/>
                </a:solidFill>
              </a:rPr>
              <a:t>синквейна</a:t>
            </a:r>
            <a:r>
              <a:rPr lang="ru-RU" sz="2800" dirty="0" smtClean="0">
                <a:solidFill>
                  <a:srgbClr val="C00000"/>
                </a:solidFill>
              </a:rPr>
              <a:t> каждый ребёнок может реализовать свои творческие, интеллектуальные возможности.</a:t>
            </a:r>
          </a:p>
          <a:p>
            <a:pPr marL="0" indent="0" algn="just">
              <a:buNone/>
            </a:pPr>
            <a:r>
              <a:rPr lang="ru-RU" sz="2800" dirty="0" err="1" smtClean="0">
                <a:solidFill>
                  <a:srgbClr val="C00000"/>
                </a:solidFill>
              </a:rPr>
              <a:t>Синквейн</a:t>
            </a:r>
            <a:r>
              <a:rPr lang="ru-RU" sz="2800" dirty="0" smtClean="0">
                <a:solidFill>
                  <a:srgbClr val="C00000"/>
                </a:solidFill>
              </a:rPr>
              <a:t> является игровым приёмом. </a:t>
            </a:r>
          </a:p>
          <a:p>
            <a:pPr marL="0" indent="0" algn="just">
              <a:buNone/>
            </a:pPr>
            <a:r>
              <a:rPr lang="ru-RU" sz="2800" dirty="0" smtClean="0">
                <a:solidFill>
                  <a:srgbClr val="C00000"/>
                </a:solidFill>
              </a:rPr>
              <a:t>Составление </a:t>
            </a:r>
            <a:r>
              <a:rPr lang="ru-RU" sz="2800" dirty="0" err="1" smtClean="0">
                <a:solidFill>
                  <a:srgbClr val="C00000"/>
                </a:solidFill>
              </a:rPr>
              <a:t>синквейна</a:t>
            </a:r>
            <a:r>
              <a:rPr lang="ru-RU" sz="2800" dirty="0" smtClean="0">
                <a:solidFill>
                  <a:srgbClr val="C00000"/>
                </a:solidFill>
              </a:rPr>
              <a:t> используется как заключительное задание по пройденному материалу.</a:t>
            </a:r>
          </a:p>
          <a:p>
            <a:pPr marL="0" indent="0" algn="just">
              <a:buNone/>
            </a:pPr>
            <a:r>
              <a:rPr lang="ru-RU" sz="2800" dirty="0" smtClean="0">
                <a:solidFill>
                  <a:srgbClr val="C00000"/>
                </a:solidFill>
              </a:rPr>
              <a:t>Составление </a:t>
            </a:r>
            <a:r>
              <a:rPr lang="ru-RU" sz="2800" dirty="0" err="1" smtClean="0">
                <a:solidFill>
                  <a:srgbClr val="C00000"/>
                </a:solidFill>
              </a:rPr>
              <a:t>синквейна</a:t>
            </a:r>
            <a:r>
              <a:rPr lang="ru-RU" sz="2800" dirty="0" smtClean="0">
                <a:solidFill>
                  <a:srgbClr val="C00000"/>
                </a:solidFill>
              </a:rPr>
              <a:t> используется для проведения рефлексии, анализа и синтеза полученной информации.</a:t>
            </a:r>
            <a:endParaRPr lang="ru-RU" sz="28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9498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88640"/>
            <a:ext cx="8568952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err="1">
                <a:solidFill>
                  <a:srgbClr val="C00000"/>
                </a:solidFill>
              </a:rPr>
              <a:t>Синквейн</a:t>
            </a:r>
            <a:r>
              <a:rPr lang="ru-RU" sz="2800" b="1" dirty="0">
                <a:solidFill>
                  <a:srgbClr val="C00000"/>
                </a:solidFill>
              </a:rPr>
              <a:t> для дошкольников – это: </a:t>
            </a:r>
            <a:endParaRPr lang="ru-RU" sz="2800" b="1" dirty="0" smtClean="0">
              <a:solidFill>
                <a:srgbClr val="C00000"/>
              </a:solidFill>
            </a:endParaRPr>
          </a:p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ru-RU" sz="2800" dirty="0" smtClean="0">
                <a:solidFill>
                  <a:srgbClr val="C00000"/>
                </a:solidFill>
              </a:rPr>
              <a:t> </a:t>
            </a:r>
            <a:r>
              <a:rPr lang="ru-RU" sz="2800" dirty="0">
                <a:solidFill>
                  <a:srgbClr val="C00000"/>
                </a:solidFill>
              </a:rPr>
              <a:t>средство творческого самовыражения ребёнка; </a:t>
            </a:r>
            <a:endParaRPr lang="ru-RU" sz="2800" dirty="0" smtClean="0">
              <a:solidFill>
                <a:srgbClr val="C00000"/>
              </a:solidFill>
            </a:endParaRPr>
          </a:p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ru-RU" sz="2800" dirty="0" smtClean="0">
                <a:solidFill>
                  <a:srgbClr val="C00000"/>
                </a:solidFill>
              </a:rPr>
              <a:t> </a:t>
            </a:r>
            <a:r>
              <a:rPr lang="ru-RU" sz="2800" dirty="0">
                <a:solidFill>
                  <a:srgbClr val="C00000"/>
                </a:solidFill>
              </a:rPr>
              <a:t>игровой способ обогащения словарного запаса; </a:t>
            </a:r>
            <a:endParaRPr lang="ru-RU" sz="2800" dirty="0" smtClean="0">
              <a:solidFill>
                <a:srgbClr val="C00000"/>
              </a:solidFill>
            </a:endParaRPr>
          </a:p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ru-RU" sz="2800" dirty="0" smtClean="0">
                <a:solidFill>
                  <a:srgbClr val="C00000"/>
                </a:solidFill>
              </a:rPr>
              <a:t> </a:t>
            </a:r>
            <a:r>
              <a:rPr lang="ru-RU" sz="2800" dirty="0">
                <a:solidFill>
                  <a:srgbClr val="C00000"/>
                </a:solidFill>
              </a:rPr>
              <a:t>подготовка к краткому пересказу; </a:t>
            </a:r>
            <a:endParaRPr lang="ru-RU" sz="2800" dirty="0" smtClean="0">
              <a:solidFill>
                <a:srgbClr val="C00000"/>
              </a:solidFill>
            </a:endParaRPr>
          </a:p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ru-RU" sz="2800" dirty="0" smtClean="0">
                <a:solidFill>
                  <a:srgbClr val="C00000"/>
                </a:solidFill>
              </a:rPr>
              <a:t> </a:t>
            </a:r>
            <a:r>
              <a:rPr lang="ru-RU" sz="2800" dirty="0">
                <a:solidFill>
                  <a:srgbClr val="C00000"/>
                </a:solidFill>
              </a:rPr>
              <a:t>владение понятиями: слово-предмет (живой—неживой), слово-действие, слово-признак; </a:t>
            </a:r>
            <a:endParaRPr lang="ru-RU" sz="2800" dirty="0" smtClean="0">
              <a:solidFill>
                <a:srgbClr val="C00000"/>
              </a:solidFill>
            </a:endParaRPr>
          </a:p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ru-RU" sz="2800" dirty="0" smtClean="0">
                <a:solidFill>
                  <a:srgbClr val="C00000"/>
                </a:solidFill>
              </a:rPr>
              <a:t> </a:t>
            </a:r>
            <a:r>
              <a:rPr lang="ru-RU" sz="2800" dirty="0">
                <a:solidFill>
                  <a:srgbClr val="C00000"/>
                </a:solidFill>
              </a:rPr>
              <a:t>умение выделять главную мысль, формулировать идею, подбирать синонимы, правильно понимать и задавать вопросы, согласовывать слова в предложении; </a:t>
            </a:r>
            <a:endParaRPr lang="ru-RU" sz="2800" dirty="0" smtClean="0">
              <a:solidFill>
                <a:srgbClr val="C00000"/>
              </a:solidFill>
            </a:endParaRPr>
          </a:p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ru-RU" sz="2800" dirty="0" smtClean="0">
                <a:solidFill>
                  <a:srgbClr val="C00000"/>
                </a:solidFill>
              </a:rPr>
              <a:t> </a:t>
            </a:r>
            <a:r>
              <a:rPr lang="ru-RU" sz="2800" dirty="0">
                <a:solidFill>
                  <a:srgbClr val="C00000"/>
                </a:solidFill>
              </a:rPr>
              <a:t>увлекательное занятие, благодаря которому каждый дошкольник может почувствовать себя гением-творцом. </a:t>
            </a:r>
          </a:p>
        </p:txBody>
      </p:sp>
    </p:spTree>
    <p:extLst>
      <p:ext uri="{BB962C8B-B14F-4D97-AF65-F5344CB8AC3E}">
        <p14:creationId xmlns:p14="http://schemas.microsoft.com/office/powerpoint/2010/main" val="33565084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14334" y="3244334"/>
            <a:ext cx="2487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5" name="Заголовок 4"/>
          <p:cNvSpPr>
            <a:spLocks noGrp="1"/>
          </p:cNvSpPr>
          <p:nvPr>
            <p:ph type="ctrTitle" idx="4294967295"/>
          </p:nvPr>
        </p:nvSpPr>
        <p:spPr>
          <a:xfrm>
            <a:off x="683568" y="1484784"/>
            <a:ext cx="8136904" cy="353330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sz="2400" b="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endParaRPr lang="ru-RU" sz="2400" b="0" dirty="0">
              <a:solidFill>
                <a:schemeClr val="tx1"/>
              </a:solidFill>
            </a:endParaRPr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4294967295"/>
          </p:nvPr>
        </p:nvSpPr>
        <p:spPr>
          <a:xfrm>
            <a:off x="395536" y="548680"/>
            <a:ext cx="8352928" cy="5826720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b="1" dirty="0" smtClean="0">
                <a:solidFill>
                  <a:srgbClr val="C00000"/>
                </a:solidFill>
              </a:rPr>
              <a:t>Способы работы с детьми:</a:t>
            </a:r>
            <a:endParaRPr lang="ru-RU" sz="2800" b="1" dirty="0" smtClean="0">
              <a:solidFill>
                <a:srgbClr val="C00000"/>
              </a:solidFill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ru-RU" sz="2800" dirty="0">
                <a:solidFill>
                  <a:srgbClr val="C00000"/>
                </a:solidFill>
              </a:rPr>
              <a:t>с</a:t>
            </a:r>
            <a:r>
              <a:rPr lang="ru-RU" sz="2800" dirty="0" smtClean="0">
                <a:solidFill>
                  <a:srgbClr val="C00000"/>
                </a:solidFill>
              </a:rPr>
              <a:t>оставление нового </a:t>
            </a:r>
            <a:r>
              <a:rPr lang="ru-RU" sz="2800" dirty="0" err="1" smtClean="0">
                <a:solidFill>
                  <a:srgbClr val="C00000"/>
                </a:solidFill>
              </a:rPr>
              <a:t>синквейна</a:t>
            </a:r>
            <a:r>
              <a:rPr lang="ru-RU" sz="2800" dirty="0" smtClean="0">
                <a:solidFill>
                  <a:srgbClr val="C00000"/>
                </a:solidFill>
              </a:rPr>
              <a:t>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2800" dirty="0">
                <a:solidFill>
                  <a:srgbClr val="C00000"/>
                </a:solidFill>
              </a:rPr>
              <a:t>с</a:t>
            </a:r>
            <a:r>
              <a:rPr lang="ru-RU" sz="2800" dirty="0" smtClean="0">
                <a:solidFill>
                  <a:srgbClr val="C00000"/>
                </a:solidFill>
              </a:rPr>
              <a:t>оставление краткого рассказа по готовому </a:t>
            </a:r>
            <a:r>
              <a:rPr lang="ru-RU" sz="2800" dirty="0" err="1" smtClean="0">
                <a:solidFill>
                  <a:srgbClr val="C00000"/>
                </a:solidFill>
              </a:rPr>
              <a:t>синквейну</a:t>
            </a:r>
            <a:r>
              <a:rPr lang="ru-RU" sz="2800" dirty="0" smtClean="0">
                <a:solidFill>
                  <a:srgbClr val="C00000"/>
                </a:solidFill>
              </a:rPr>
              <a:t> с использованием слов и фраз, входящих в состав </a:t>
            </a:r>
            <a:r>
              <a:rPr lang="ru-RU" sz="2800" dirty="0" err="1" smtClean="0">
                <a:solidFill>
                  <a:srgbClr val="C00000"/>
                </a:solidFill>
              </a:rPr>
              <a:t>синквейна</a:t>
            </a:r>
            <a:r>
              <a:rPr lang="ru-RU" sz="2800" dirty="0" smtClean="0">
                <a:solidFill>
                  <a:srgbClr val="C00000"/>
                </a:solidFill>
              </a:rPr>
              <a:t>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2800" dirty="0">
                <a:solidFill>
                  <a:srgbClr val="C00000"/>
                </a:solidFill>
              </a:rPr>
              <a:t>с</a:t>
            </a:r>
            <a:r>
              <a:rPr lang="ru-RU" sz="2800" dirty="0" smtClean="0">
                <a:solidFill>
                  <a:srgbClr val="C00000"/>
                </a:solidFill>
              </a:rPr>
              <a:t>оставление </a:t>
            </a:r>
            <a:r>
              <a:rPr lang="ru-RU" sz="2800" dirty="0" err="1" smtClean="0">
                <a:solidFill>
                  <a:srgbClr val="C00000"/>
                </a:solidFill>
              </a:rPr>
              <a:t>синквейна</a:t>
            </a:r>
            <a:r>
              <a:rPr lang="ru-RU" sz="2800" dirty="0" smtClean="0">
                <a:solidFill>
                  <a:srgbClr val="C00000"/>
                </a:solidFill>
              </a:rPr>
              <a:t> по прослушанному рассказу;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2800" dirty="0">
                <a:solidFill>
                  <a:srgbClr val="C00000"/>
                </a:solidFill>
              </a:rPr>
              <a:t>а</a:t>
            </a:r>
            <a:r>
              <a:rPr lang="ru-RU" sz="2800" dirty="0" smtClean="0">
                <a:solidFill>
                  <a:srgbClr val="C00000"/>
                </a:solidFill>
              </a:rPr>
              <a:t>нализ неполного </a:t>
            </a:r>
            <a:r>
              <a:rPr lang="ru-RU" sz="2800" dirty="0" err="1" smtClean="0">
                <a:solidFill>
                  <a:srgbClr val="C00000"/>
                </a:solidFill>
              </a:rPr>
              <a:t>синквейна</a:t>
            </a:r>
            <a:r>
              <a:rPr lang="ru-RU" sz="2800" dirty="0" smtClean="0">
                <a:solidFill>
                  <a:srgbClr val="C00000"/>
                </a:solidFill>
              </a:rPr>
              <a:t> (без указания темы </a:t>
            </a:r>
            <a:r>
              <a:rPr lang="ru-RU" sz="2800" dirty="0" err="1" smtClean="0">
                <a:solidFill>
                  <a:srgbClr val="C00000"/>
                </a:solidFill>
              </a:rPr>
              <a:t>синквейна</a:t>
            </a:r>
            <a:r>
              <a:rPr lang="ru-RU" sz="2800" dirty="0" smtClean="0">
                <a:solidFill>
                  <a:srgbClr val="C00000"/>
                </a:solidFill>
              </a:rPr>
              <a:t> или определение названия темы этого </a:t>
            </a:r>
            <a:r>
              <a:rPr lang="ru-RU" sz="2800" dirty="0" err="1" smtClean="0">
                <a:solidFill>
                  <a:srgbClr val="C00000"/>
                </a:solidFill>
              </a:rPr>
              <a:t>синквейна</a:t>
            </a:r>
            <a:r>
              <a:rPr lang="ru-RU" sz="2800" dirty="0" smtClean="0">
                <a:solidFill>
                  <a:srgbClr val="C00000"/>
                </a:solidFill>
              </a:rPr>
              <a:t>)</a:t>
            </a:r>
            <a:endParaRPr lang="ru-RU" sz="28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323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476672"/>
            <a:ext cx="799288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</a:rPr>
              <a:t>Примеры составления </a:t>
            </a:r>
            <a:r>
              <a:rPr lang="ru-RU" sz="3600" b="1" dirty="0" err="1" smtClean="0">
                <a:solidFill>
                  <a:srgbClr val="C00000"/>
                </a:solidFill>
              </a:rPr>
              <a:t>синквейна</a:t>
            </a:r>
            <a:endParaRPr lang="ru-RU" sz="3600" b="1" dirty="0" smtClean="0">
              <a:solidFill>
                <a:srgbClr val="C00000"/>
              </a:solidFill>
            </a:endParaRPr>
          </a:p>
          <a:p>
            <a:pPr algn="ctr"/>
            <a:endParaRPr lang="ru-RU" sz="2800" dirty="0">
              <a:solidFill>
                <a:srgbClr val="C0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844824"/>
            <a:ext cx="4176464" cy="353943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076057" y="1844824"/>
            <a:ext cx="381642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ru-RU" sz="2800" b="1" dirty="0" smtClean="0"/>
              <a:t>Белка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800" b="1" dirty="0" smtClean="0"/>
              <a:t>Шустрая Прыгучая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800" b="1" dirty="0" smtClean="0"/>
              <a:t>Прыгает Собирает Сушит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800" b="1" dirty="0" smtClean="0"/>
              <a:t>Мне нравится наблюдать за белкой.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800" b="1" dirty="0" smtClean="0"/>
              <a:t>Дупло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24341670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052736"/>
            <a:ext cx="4464496" cy="446449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292080" y="1043995"/>
            <a:ext cx="352839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endParaRPr lang="ru-RU" dirty="0" smtClean="0"/>
          </a:p>
          <a:p>
            <a:pPr marL="342900" indent="-342900">
              <a:buFont typeface="+mj-lt"/>
              <a:buAutoNum type="arabicPeriod"/>
            </a:pPr>
            <a:r>
              <a:rPr lang="ru-RU" sz="2800" b="1" dirty="0" smtClean="0"/>
              <a:t>Грач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800" b="1" dirty="0" smtClean="0"/>
              <a:t>Важный Перелётный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800" b="1" dirty="0" smtClean="0"/>
              <a:t>Ходит Высматривает Летает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800" b="1" dirty="0" smtClean="0"/>
              <a:t>Грач важно ходит по полю.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800" b="1" dirty="0" smtClean="0"/>
              <a:t>Весна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38472633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4166" y="1268760"/>
            <a:ext cx="4714297" cy="424847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61759" y="1412776"/>
            <a:ext cx="367240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ru-RU" sz="2800" b="1" dirty="0" smtClean="0"/>
              <a:t>Солнышко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800" b="1" dirty="0" smtClean="0"/>
              <a:t>Яркое Весёлое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800" b="1" dirty="0" smtClean="0"/>
              <a:t>Согревает Радует Светит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800" b="1" dirty="0" smtClean="0"/>
              <a:t>Из за тучи появилось яркое солнышко.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800" b="1" dirty="0" smtClean="0"/>
              <a:t>Тепло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35630960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39552" y="1700808"/>
            <a:ext cx="784887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dirty="0">
                <a:solidFill>
                  <a:srgbClr val="C00000"/>
                </a:solidFill>
              </a:rPr>
              <a:t>Вывод:</a:t>
            </a:r>
            <a:r>
              <a:rPr lang="ru-RU" sz="2800" dirty="0">
                <a:solidFill>
                  <a:srgbClr val="C00000"/>
                </a:solidFill>
              </a:rPr>
              <a:t> составление </a:t>
            </a:r>
            <a:r>
              <a:rPr lang="ru-RU" sz="2800" dirty="0" err="1">
                <a:solidFill>
                  <a:srgbClr val="C00000"/>
                </a:solidFill>
              </a:rPr>
              <a:t>синквейна</a:t>
            </a:r>
            <a:r>
              <a:rPr lang="ru-RU" sz="2800" dirty="0">
                <a:solidFill>
                  <a:srgbClr val="C00000"/>
                </a:solidFill>
              </a:rPr>
              <a:t> – это интересное занятие. Развивает творческие способности </a:t>
            </a:r>
            <a:r>
              <a:rPr lang="ru-RU" sz="2800" dirty="0" smtClean="0">
                <a:solidFill>
                  <a:srgbClr val="C00000"/>
                </a:solidFill>
              </a:rPr>
              <a:t>ребёнка</a:t>
            </a:r>
            <a:r>
              <a:rPr lang="ru-RU" sz="2800" dirty="0">
                <a:solidFill>
                  <a:srgbClr val="C00000"/>
                </a:solidFill>
              </a:rPr>
              <a:t>, способствует выражению чувств, проявлению индивидуальности детей.</a:t>
            </a:r>
          </a:p>
        </p:txBody>
      </p:sp>
    </p:spTree>
    <p:extLst>
      <p:ext uri="{BB962C8B-B14F-4D97-AF65-F5344CB8AC3E}">
        <p14:creationId xmlns:p14="http://schemas.microsoft.com/office/powerpoint/2010/main" val="1793172571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646</TotalTime>
  <Words>467</Words>
  <Application>Microsoft Office PowerPoint</Application>
  <PresentationFormat>Экран (4:3)</PresentationFormat>
  <Paragraphs>57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Воздушный поток</vt:lpstr>
      <vt:lpstr>Применение метода синквейн в развитии речи детей старшего дошкольного возраста.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USER</cp:lastModifiedBy>
  <cp:revision>35</cp:revision>
  <dcterms:created xsi:type="dcterms:W3CDTF">2018-06-11T16:44:55Z</dcterms:created>
  <dcterms:modified xsi:type="dcterms:W3CDTF">2024-05-05T19:00:18Z</dcterms:modified>
</cp:coreProperties>
</file>