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4"/>
  </p:handoutMasterIdLst>
  <p:sldIdLst>
    <p:sldId id="275" r:id="rId2"/>
    <p:sldId id="302" r:id="rId3"/>
    <p:sldId id="303" r:id="rId4"/>
    <p:sldId id="304" r:id="rId5"/>
    <p:sldId id="270" r:id="rId6"/>
    <p:sldId id="272" r:id="rId7"/>
    <p:sldId id="273" r:id="rId8"/>
    <p:sldId id="274" r:id="rId9"/>
    <p:sldId id="276" r:id="rId10"/>
    <p:sldId id="279" r:id="rId11"/>
    <p:sldId id="280" r:id="rId12"/>
    <p:sldId id="278" r:id="rId13"/>
    <p:sldId id="296" r:id="rId14"/>
    <p:sldId id="297" r:id="rId15"/>
    <p:sldId id="293" r:id="rId16"/>
    <p:sldId id="299" r:id="rId17"/>
    <p:sldId id="298" r:id="rId18"/>
    <p:sldId id="281" r:id="rId19"/>
    <p:sldId id="277" r:id="rId20"/>
    <p:sldId id="282" r:id="rId21"/>
    <p:sldId id="283" r:id="rId22"/>
    <p:sldId id="284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4" r:id="rId31"/>
    <p:sldId id="295" r:id="rId32"/>
    <p:sldId id="301" r:id="rId33"/>
  </p:sldIdLst>
  <p:sldSz cx="9144000" cy="6858000" type="screen4x3"/>
  <p:notesSz cx="6888163" cy="100203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63300"/>
    <a:srgbClr val="800080"/>
    <a:srgbClr val="009900"/>
    <a:srgbClr val="FF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96" autoAdjust="0"/>
    <p:restoredTop sz="94750" autoAdjust="0"/>
  </p:normalViewPr>
  <p:slideViewPr>
    <p:cSldViewPr>
      <p:cViewPr>
        <p:scale>
          <a:sx n="75" d="100"/>
          <a:sy n="75" d="100"/>
        </p:scale>
        <p:origin x="-283" y="-11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3156"/>
        <p:guide pos="217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pPr>
              <a:defRPr/>
            </a:pPr>
            <a:fld id="{52362532-8EDE-4F0B-B979-117C92A903F1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pPr>
              <a:defRPr/>
            </a:pPr>
            <a:fld id="{D16DBF1F-8A33-4312-B74B-3C8351FA33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004871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FEE64-268D-4B19-AB9C-0B8A1A0F7F79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33570-7B75-42C9-907C-6F61B116F9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EE4F1-217F-4C62-9A5C-5B0FA24FB11D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561A5-2C73-4C8B-8E7E-5BDE214E2D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EDCF-850C-4C6C-AAF6-5B42FA2DA48A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78EB6-7254-47F5-B40C-024BF6CE91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85FF4-7564-4021-9936-97ED6F3DCD17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47190-0B57-418D-8484-5702138F2E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E3CAE2-E64F-4C20-AD9E-FBCE40EF97BC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3E92D-2A59-42A5-93C9-E7F7A3B0E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1D2B-0C74-4784-BCD8-B8A03CA6B706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239CB-F084-4F66-A366-D040494C7A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D46B7-94E6-4916-977D-F18470B2F933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85709-2780-4853-B13A-1C9351CAD2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EC516-826C-4A35-86DF-8F7AEAD5A906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5A467-CBDA-47A0-AA48-36BB1ABB06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D7A96-7CA2-495A-A24F-D6F16A97F4CF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E88C4-4FD0-4BAE-BA0E-6F595DAD4E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86B0A-020C-490E-9253-F11DB33FA700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12544-E297-4210-AA3D-4D0CC32413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B76A9-5010-4E49-889A-D512601984F1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67317-2263-4CD1-AC3A-A4157903B4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782DB4-271F-47C5-BE18-2C779BB3A5E4}" type="datetimeFigureOut">
              <a:rPr lang="ru-RU"/>
              <a:pPr>
                <a:defRPr/>
              </a:pPr>
              <a:t>05.06.2018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37211CC-85BA-44F8-B351-096466C3EF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-bgLRJaaZ6cs/T2ENKG7njfI/AAAAAAAAAk0/JyS_n30AJC4/s1600/15.jpg" TargetMode="External"/><Relationship Id="rId7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hyperlink" Target="http://ped-kopilka.ru/detskoe-tvorchestvo/podelki-k-8-marta/podarok-k-8-marta-svoimi-rukami-dlja-detskogo-sada.html" TargetMode="Externa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tvoyrebenok.ru/origami-podsolnuh.shtml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hyperlink" Target="http://tvoyrebenok.ru/origami-lev.shtml" TargetMode="Externa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s://commons.wikimedia.org/wiki/File:Silla_Segundo_Imperio.jpg?uselang=ru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2.jpeg"/><Relationship Id="rId2" Type="http://schemas.openxmlformats.org/officeDocument/2006/relationships/hyperlink" Target="http://artmasterskaja.ru/wp-content/uploads/2012/06/yayca_022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postila.ru/post/11878362" TargetMode="External"/><Relationship Id="rId5" Type="http://schemas.openxmlformats.org/officeDocument/2006/relationships/image" Target="../media/image51.jpeg"/><Relationship Id="rId4" Type="http://schemas.openxmlformats.org/officeDocument/2006/relationships/hyperlink" Target="http://postila.ru/post/14405196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ru-RU" sz="5400" b="1" spc="3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КАЛЕЙДОСКОП</a:t>
            </a:r>
            <a:br>
              <a:rPr lang="ru-RU" sz="5400" b="1" spc="3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5400" b="1" spc="30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ТЕХНИК</a:t>
            </a:r>
            <a:endParaRPr lang="ru-RU" sz="5400" b="1" spc="30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120680" cy="10319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Соколова Наталья Михайловна</a:t>
            </a: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spcBef>
                <a:spcPts val="0"/>
              </a:spcBef>
              <a:defRPr/>
            </a:pPr>
            <a:r>
              <a:rPr lang="ru-RU" sz="24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структурного подразделения</a:t>
            </a:r>
            <a:endParaRPr lang="ru-RU" sz="24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defRPr/>
            </a:pPr>
            <a:endParaRPr lang="ru-RU" dirty="0"/>
          </a:p>
        </p:txBody>
      </p:sp>
      <p:sp>
        <p:nvSpPr>
          <p:cNvPr id="2052" name="Прямоугольник 7"/>
          <p:cNvSpPr>
            <a:spLocks noChangeArrowheads="1"/>
          </p:cNvSpPr>
          <p:nvPr/>
        </p:nvSpPr>
        <p:spPr bwMode="auto">
          <a:xfrm>
            <a:off x="900113" y="692150"/>
            <a:ext cx="7559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Муниципальное учреждение дополнительного образования 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"Станция юных техников Белгородского района Белгородской области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сют\Desktop\0_97ae9_42938214_X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243408"/>
            <a:ext cx="9745083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1916832"/>
            <a:ext cx="77768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Под творчеством понимается деятельность по созданию новых и оригинальных продуктов, имеющих общественное значение.</a:t>
            </a:r>
          </a:p>
        </p:txBody>
      </p:sp>
    </p:spTree>
    <p:extLst>
      <p:ext uri="{BB962C8B-B14F-4D97-AF65-F5344CB8AC3E}">
        <p14:creationId xmlns:p14="http://schemas.microsoft.com/office/powerpoint/2010/main" xmlns="" val="376439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672366" cy="543498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 наши дни декоративно-прикладное искусство переживает необычайный расцвет: с одной стороны велик интерес к традициям, с другой – новейшие материалы, оборудование, технологии открывают неограниченные возможности  реализовать свои творческие способности.</a:t>
            </a: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/>
            </a:r>
            <a:b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</a:br>
            <a:endParaRPr lang="ru-RU" sz="3600" b="1" dirty="0">
              <a:solidFill>
                <a:schemeClr val="accent4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560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Разнообразие видов техник 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 их направлений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://stranamasterov.ru/images/gallery/gallery_collag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9068" y="1844824"/>
            <a:ext cx="5760640" cy="44312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9230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9" name="Picture 17" descr="обычай проверенный времене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3787775"/>
            <a:ext cx="16383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827088" y="1557338"/>
            <a:ext cx="7561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 то что украшает, придает красоту или красивый вид </a:t>
            </a:r>
          </a:p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какому-нибудь или чему-нибудь.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07029" y="692696"/>
            <a:ext cx="376718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spc="3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УКРАШЕНИЕ</a:t>
            </a:r>
          </a:p>
        </p:txBody>
      </p:sp>
      <p:pic>
        <p:nvPicPr>
          <p:cNvPr id="3079" name="Picture 7" descr="Древний человек украшает себя драгоценностям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2492375"/>
            <a:ext cx="4206875" cy="356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4" name="AutoShape 12"/>
          <p:cNvSpPr>
            <a:spLocks noChangeArrowheads="1"/>
          </p:cNvSpPr>
          <p:nvPr/>
        </p:nvSpPr>
        <p:spPr bwMode="auto">
          <a:xfrm rot="10800000">
            <a:off x="6156325" y="2133600"/>
            <a:ext cx="2736850" cy="430213"/>
          </a:xfrm>
          <a:prstGeom prst="homePlate">
            <a:avLst>
              <a:gd name="adj" fmla="val 159040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6659563" y="2133600"/>
            <a:ext cx="21605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>
                <a:solidFill>
                  <a:srgbClr val="663300"/>
                </a:solidFill>
                <a:latin typeface="Times New Roman" pitchFamily="18" charset="0"/>
              </a:rPr>
              <a:t>Украшение людей</a:t>
            </a:r>
          </a:p>
        </p:txBody>
      </p:sp>
      <p:pic>
        <p:nvPicPr>
          <p:cNvPr id="3087" name="Picture 15" descr="Египетские сувениры,украшения, аксессуары,папирусы!Очень низкие цены.Все из Египта!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205038"/>
            <a:ext cx="1636712" cy="218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Украшение интерьера своими ру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836613"/>
            <a:ext cx="3656012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8" descr="0_a3bb9_ecb0d367_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3500438"/>
            <a:ext cx="36449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9" descr="Бабочки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875" y="1341438"/>
            <a:ext cx="3649663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AutoShape 10"/>
          <p:cNvSpPr>
            <a:spLocks noChangeArrowheads="1"/>
          </p:cNvSpPr>
          <p:nvPr/>
        </p:nvSpPr>
        <p:spPr bwMode="auto">
          <a:xfrm>
            <a:off x="250825" y="836613"/>
            <a:ext cx="3168650" cy="430212"/>
          </a:xfrm>
          <a:prstGeom prst="homePlate">
            <a:avLst>
              <a:gd name="adj" fmla="val 184133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4102" name="Text Box 11"/>
          <p:cNvSpPr txBox="1">
            <a:spLocks noChangeArrowheads="1"/>
          </p:cNvSpPr>
          <p:nvPr/>
        </p:nvSpPr>
        <p:spPr bwMode="auto">
          <a:xfrm>
            <a:off x="323850" y="836613"/>
            <a:ext cx="417614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>
                <a:solidFill>
                  <a:srgbClr val="663300"/>
                </a:solidFill>
                <a:latin typeface="Times New Roman" pitchFamily="18" charset="0"/>
              </a:rPr>
              <a:t>Украшение интерьера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Новогодние украшения своими ру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684488"/>
            <a:ext cx="3630613" cy="235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12" descr="1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324023"/>
            <a:ext cx="2691742" cy="2711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AutoShape 14"/>
          <p:cNvSpPr>
            <a:spLocks noChangeArrowheads="1"/>
          </p:cNvSpPr>
          <p:nvPr/>
        </p:nvSpPr>
        <p:spPr bwMode="auto">
          <a:xfrm rot="10800000">
            <a:off x="5572919" y="845070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5125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>
                <a:solidFill>
                  <a:srgbClr val="663300"/>
                </a:solidFill>
                <a:latin typeface="Times New Roman" pitchFamily="18" charset="0"/>
              </a:rPr>
              <a:t>Украшение к праздникам</a:t>
            </a:r>
          </a:p>
        </p:txBody>
      </p:sp>
      <p:pic>
        <p:nvPicPr>
          <p:cNvPr id="5126" name="Picture 16" descr="16-1(3)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88247" y="1490316"/>
            <a:ext cx="1360959" cy="1811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20" descr="Пасхальные яйц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48761" y="854445"/>
            <a:ext cx="2857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14"/>
          <p:cNvSpPr>
            <a:spLocks noChangeArrowheads="1"/>
          </p:cNvSpPr>
          <p:nvPr/>
        </p:nvSpPr>
        <p:spPr bwMode="auto">
          <a:xfrm rot="10800000">
            <a:off x="5364163" y="836613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6147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err="1">
                <a:solidFill>
                  <a:srgbClr val="663300"/>
                </a:solidFill>
                <a:latin typeface="Times New Roman" pitchFamily="18" charset="0"/>
              </a:rPr>
              <a:t>Декупаж</a:t>
            </a:r>
            <a:endParaRPr lang="ru-RU" b="1" i="1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755576" y="908720"/>
            <a:ext cx="460851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b="1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ехника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декорирования различных предметов, основанная на присоединении рисунка, картины или орнамента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 предмету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покрытии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полученной композиции лаком ради эффективности, сохранности и долговечности.</a:t>
            </a:r>
          </a:p>
        </p:txBody>
      </p:sp>
      <p:pic>
        <p:nvPicPr>
          <p:cNvPr id="6149" name="Picture 4" descr="C:\Documents and Settings\syut\Рабочий стол\декупаж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622" y="3849723"/>
            <a:ext cx="3163903" cy="203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C:\Documents and Settings\syut\Рабочий стол\де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815829"/>
            <a:ext cx="2304256" cy="3073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6" descr="C:\Documents and Settings\syut\Рабочий стол\дек цвет горшко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484784"/>
            <a:ext cx="2587413" cy="1941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755651" y="765175"/>
            <a:ext cx="4032373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Первый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раз упоминается в конце XV века в  Германии,  где вырезанные картинки стали использоваться для украшения мебели.</a:t>
            </a:r>
            <a:r>
              <a:rPr lang="ru-RU" dirty="0"/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Пик увлечения этой техникой наступил в XVII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веке.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Среди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знаменитостей, увлекавшихся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декупажем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– королева Франции Мария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Антуанетта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Мадам де Помпадур, Лорд Байрон,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Матисс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и Пикассо</a:t>
            </a:r>
            <a:r>
              <a:rPr lang="ru-RU" dirty="0" smtClean="0"/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https://im2-tub-ru.yandex.net/i?id=61640f3083ad462a5b1067841fa44b2b&amp;n=33&amp;h=190&amp;w=2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765175"/>
            <a:ext cx="3139430" cy="2348394"/>
          </a:xfrm>
          <a:prstGeom prst="rect">
            <a:avLst/>
          </a:prstGeom>
          <a:noFill/>
        </p:spPr>
      </p:pic>
      <p:pic>
        <p:nvPicPr>
          <p:cNvPr id="17412" name="Picture 4" descr="https://im1-tub-ru.yandex.net/i?id=11123889923dee96b73fbb5ee526ea25&amp;n=33&amp;h=190&amp;w=28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645024"/>
            <a:ext cx="3686733" cy="2457823"/>
          </a:xfrm>
          <a:prstGeom prst="rect">
            <a:avLst/>
          </a:prstGeom>
          <a:noFill/>
        </p:spPr>
      </p:pic>
      <p:pic>
        <p:nvPicPr>
          <p:cNvPr id="17414" name="Picture 6" descr="https://im2-tub-ru.yandex.net/i?id=1c4cbdf6f37fbd0f5320e5b277082f9d&amp;n=33&amp;h=190&amp;w=21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94548" y="3525908"/>
            <a:ext cx="2902446" cy="25769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14"/>
          <p:cNvSpPr>
            <a:spLocks noChangeArrowheads="1"/>
          </p:cNvSpPr>
          <p:nvPr/>
        </p:nvSpPr>
        <p:spPr bwMode="auto">
          <a:xfrm rot="10800000">
            <a:off x="4860032" y="764702"/>
            <a:ext cx="4033143" cy="648071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195" name="Text Box 13"/>
          <p:cNvSpPr txBox="1">
            <a:spLocks noChangeArrowheads="1"/>
          </p:cNvSpPr>
          <p:nvPr/>
        </p:nvSpPr>
        <p:spPr bwMode="auto">
          <a:xfrm>
            <a:off x="5652120" y="836613"/>
            <a:ext cx="345695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Оригами - сложенная бумага                                      </a:t>
            </a:r>
          </a:p>
          <a:p>
            <a:pPr>
              <a:spcBef>
                <a:spcPts val="0"/>
              </a:spcBef>
            </a:pP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                                 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8196" name="Прямоугольник 7"/>
          <p:cNvSpPr>
            <a:spLocks noChangeArrowheads="1"/>
          </p:cNvSpPr>
          <p:nvPr/>
        </p:nvSpPr>
        <p:spPr bwMode="auto">
          <a:xfrm>
            <a:off x="827088" y="836613"/>
            <a:ext cx="396093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Искусство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складывания фигурок из бумаги.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зародилось в Древнем Китае. Первоначально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оригами использовалось в религиозных обрядах. </a:t>
            </a:r>
          </a:p>
        </p:txBody>
      </p:sp>
      <p:pic>
        <p:nvPicPr>
          <p:cNvPr id="8198" name="Рисунок 5" descr="http://www.alegri.ru/images/29(1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109191" y="1558945"/>
            <a:ext cx="1982729" cy="259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Рисунок 6" descr="Оригами подсолнух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1227" y="2609704"/>
            <a:ext cx="2749183" cy="259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Рисунок 7" descr="Оригами лев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3848678"/>
            <a:ext cx="2193148" cy="2294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14"/>
          <p:cNvSpPr>
            <a:spLocks noChangeArrowheads="1"/>
          </p:cNvSpPr>
          <p:nvPr/>
        </p:nvSpPr>
        <p:spPr bwMode="auto">
          <a:xfrm rot="10800000">
            <a:off x="5364163" y="836613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19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>
                <a:solidFill>
                  <a:srgbClr val="663300"/>
                </a:solidFill>
                <a:latin typeface="Times New Roman" pitchFamily="18" charset="0"/>
              </a:rPr>
              <a:t>Аппликация</a:t>
            </a:r>
          </a:p>
        </p:txBody>
      </p:sp>
      <p:sp>
        <p:nvSpPr>
          <p:cNvPr id="9220" name="Прямоугольник 8"/>
          <p:cNvSpPr>
            <a:spLocks noChangeArrowheads="1"/>
          </p:cNvSpPr>
          <p:nvPr/>
        </p:nvSpPr>
        <p:spPr bwMode="auto">
          <a:xfrm>
            <a:off x="755576" y="764704"/>
            <a:ext cx="324008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Вырезание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 наклеивание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фигурок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узоров или целых картин из кусочков бумаги, ткани, кожи, растительных и прочих материалов на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фон.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1" name="Рисунок 10" descr="Шаблоны аппликации кораблики для дете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700808"/>
            <a:ext cx="3173338" cy="317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Рисунок 11" descr="Аппликация сло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708920"/>
            <a:ext cx="3245346" cy="3245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3"/>
          <p:cNvSpPr>
            <a:spLocks noGrp="1"/>
          </p:cNvSpPr>
          <p:nvPr>
            <p:ph type="title"/>
          </p:nvPr>
        </p:nvSpPr>
        <p:spPr>
          <a:xfrm>
            <a:off x="899592" y="692696"/>
            <a:ext cx="2663825" cy="792088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Объёмные аппликации</a:t>
            </a:r>
          </a:p>
        </p:txBody>
      </p:sp>
      <p:pic>
        <p:nvPicPr>
          <p:cNvPr id="10246" name="Picture 4" descr="Открытка аппликация с самолет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628800"/>
            <a:ext cx="3753158" cy="3038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https://im0-tub-ru.yandex.net/i?id=7a7d9462cbc3e7616ae3c82cd22b9cf7&amp;n=33&amp;h=190&amp;w=3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933056"/>
            <a:ext cx="3691880" cy="2248261"/>
          </a:xfrm>
          <a:prstGeom prst="rect">
            <a:avLst/>
          </a:prstGeom>
          <a:noFill/>
        </p:spPr>
      </p:pic>
      <p:pic>
        <p:nvPicPr>
          <p:cNvPr id="14340" name="Picture 4" descr="https://im0-tub-ru.yandex.net/i?id=2230dd183e9a19e6e85eb9db82bf3b47&amp;n=33&amp;h=190&amp;w=25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836712"/>
            <a:ext cx="3427462" cy="2563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3"/>
          <p:cNvSpPr>
            <a:spLocks noGrp="1"/>
          </p:cNvSpPr>
          <p:nvPr>
            <p:ph type="title"/>
          </p:nvPr>
        </p:nvSpPr>
        <p:spPr>
          <a:xfrm>
            <a:off x="755576" y="764704"/>
            <a:ext cx="2663825" cy="792088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Плоские аппликации</a:t>
            </a:r>
          </a:p>
        </p:txBody>
      </p:sp>
      <p:pic>
        <p:nvPicPr>
          <p:cNvPr id="40962" name="Picture 2" descr="https://im2-tub-ru.yandex.net/i?id=b6d8ad5b452ee3323984d171262866a9&amp;n=33&amp;h=190&amp;w=25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980728"/>
            <a:ext cx="3480420" cy="2624128"/>
          </a:xfrm>
          <a:prstGeom prst="rect">
            <a:avLst/>
          </a:prstGeom>
          <a:noFill/>
        </p:spPr>
      </p:pic>
      <p:pic>
        <p:nvPicPr>
          <p:cNvPr id="40964" name="Picture 4" descr="https://im0-tub-ru.yandex.net/i?id=3e5759762f007b153705a298644d2b2a&amp;n=33&amp;h=190&amp;w=19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844824"/>
            <a:ext cx="4032673" cy="39699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3"/>
          <p:cNvSpPr>
            <a:spLocks noGrp="1"/>
          </p:cNvSpPr>
          <p:nvPr>
            <p:ph type="title"/>
          </p:nvPr>
        </p:nvSpPr>
        <p:spPr>
          <a:xfrm>
            <a:off x="684213" y="836613"/>
            <a:ext cx="2663825" cy="648171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Сюжетные аппликации</a:t>
            </a:r>
          </a:p>
        </p:txBody>
      </p:sp>
      <p:pic>
        <p:nvPicPr>
          <p:cNvPr id="39938" name="Picture 2" descr="https://im1-tub-ru.yandex.net/i?id=49d7292d6c01712ff64a4eb6dc4ffb42&amp;n=33&amp;h=190&amp;w=2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132856"/>
            <a:ext cx="3767036" cy="2817863"/>
          </a:xfrm>
          <a:prstGeom prst="rect">
            <a:avLst/>
          </a:prstGeom>
          <a:noFill/>
        </p:spPr>
      </p:pic>
      <p:pic>
        <p:nvPicPr>
          <p:cNvPr id="39940" name="Picture 4" descr="https://im2-tub-ru.yandex.net/i?id=511d2e5635d90b1983c86cb8dad5a646&amp;n=33&amp;h=190&amp;w=28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764704"/>
            <a:ext cx="3794744" cy="2529831"/>
          </a:xfrm>
          <a:prstGeom prst="rect">
            <a:avLst/>
          </a:prstGeom>
          <a:noFill/>
        </p:spPr>
      </p:pic>
      <p:pic>
        <p:nvPicPr>
          <p:cNvPr id="39944" name="Picture 8" descr="https://im0-tub-ru.yandex.net/i?id=46c0e5316ed771d4d27ca73cd2d9b47d&amp;n=33&amp;h=190&amp;w=15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501008"/>
            <a:ext cx="2321421" cy="28828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3"/>
          <p:cNvSpPr>
            <a:spLocks noGrp="1"/>
          </p:cNvSpPr>
          <p:nvPr>
            <p:ph type="title"/>
          </p:nvPr>
        </p:nvSpPr>
        <p:spPr>
          <a:xfrm>
            <a:off x="3203848" y="692696"/>
            <a:ext cx="2663825" cy="504155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Аппликации обрывные </a:t>
            </a:r>
          </a:p>
        </p:txBody>
      </p:sp>
      <p:pic>
        <p:nvPicPr>
          <p:cNvPr id="36866" name="Picture 2" descr="https://im2-tub-ru.yandex.net/i?id=3253ddd10b89903f14165d2d1de4d96d&amp;n=33&amp;h=190&amp;w=2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390224"/>
            <a:ext cx="3027255" cy="2500777"/>
          </a:xfrm>
          <a:prstGeom prst="rect">
            <a:avLst/>
          </a:prstGeom>
          <a:noFill/>
        </p:spPr>
      </p:pic>
      <p:pic>
        <p:nvPicPr>
          <p:cNvPr id="36868" name="Picture 4" descr="https://im1-tub-ru.yandex.net/i?id=e8861e11877a2faebae18531447d7c94&amp;n=33&amp;h=190&amp;w=2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321548"/>
            <a:ext cx="3512880" cy="2638133"/>
          </a:xfrm>
          <a:prstGeom prst="rect">
            <a:avLst/>
          </a:prstGeom>
          <a:noFill/>
        </p:spPr>
      </p:pic>
      <p:pic>
        <p:nvPicPr>
          <p:cNvPr id="36870" name="Picture 6" descr="https://im1-tub-ru.yandex.net/i?id=4ec7218440538b15bfed0ace08c0ee9b&amp;n=33&amp;h=190&amp;w=40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933055"/>
            <a:ext cx="5100710" cy="24267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3"/>
          <p:cNvSpPr>
            <a:spLocks noGrp="1"/>
          </p:cNvSpPr>
          <p:nvPr>
            <p:ph type="title"/>
          </p:nvPr>
        </p:nvSpPr>
        <p:spPr>
          <a:xfrm>
            <a:off x="684213" y="836613"/>
            <a:ext cx="3311723" cy="576163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Аппликации из «ладошек»</a:t>
            </a:r>
          </a:p>
        </p:txBody>
      </p:sp>
      <p:pic>
        <p:nvPicPr>
          <p:cNvPr id="41986" name="Picture 2" descr="https://im1-tub-ru.yandex.net/i?id=79708d6f188be09e58dd2e595cfeeba7&amp;n=33&amp;h=190&amp;w=2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764704"/>
            <a:ext cx="3899520" cy="2503072"/>
          </a:xfrm>
          <a:prstGeom prst="rect">
            <a:avLst/>
          </a:prstGeom>
          <a:noFill/>
        </p:spPr>
      </p:pic>
      <p:pic>
        <p:nvPicPr>
          <p:cNvPr id="41988" name="Picture 4" descr="https://im3-tub-ru.yandex.net/i?id=3154c439bea510743f489452a7d5c6b5&amp;n=33&amp;h=190&amp;w=26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429000"/>
            <a:ext cx="3786387" cy="2745855"/>
          </a:xfrm>
          <a:prstGeom prst="rect">
            <a:avLst/>
          </a:prstGeom>
          <a:noFill/>
        </p:spPr>
      </p:pic>
      <p:pic>
        <p:nvPicPr>
          <p:cNvPr id="41990" name="Picture 6" descr="https://im2-tub-ru.yandex.net/i?id=ee1f3f34c35f8f9c666592ac0bc9ad08&amp;n=33&amp;h=190&amp;w=1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1628800"/>
            <a:ext cx="3018259" cy="4010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3"/>
          <p:cNvSpPr>
            <a:spLocks noGrp="1"/>
          </p:cNvSpPr>
          <p:nvPr>
            <p:ph type="title"/>
          </p:nvPr>
        </p:nvSpPr>
        <p:spPr>
          <a:xfrm>
            <a:off x="684213" y="836613"/>
            <a:ext cx="3527747" cy="576163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Аппликации из пластилина</a:t>
            </a:r>
          </a:p>
        </p:txBody>
      </p:sp>
      <p:pic>
        <p:nvPicPr>
          <p:cNvPr id="36878" name="Picture 14" descr="https://im0-tub-ru.yandex.net/i?id=d336af409f418a38b6eadf8f39e48abe&amp;n=33&amp;h=190&amp;w=1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12776"/>
            <a:ext cx="3207670" cy="3062602"/>
          </a:xfrm>
          <a:prstGeom prst="rect">
            <a:avLst/>
          </a:prstGeom>
          <a:noFill/>
        </p:spPr>
      </p:pic>
      <p:pic>
        <p:nvPicPr>
          <p:cNvPr id="36880" name="Picture 16" descr="https://im1-tub-ru.yandex.net/i?id=5bca5e1ed02e713f423af4dccdba7d4a&amp;n=33&amp;h=190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51555" y="3879683"/>
            <a:ext cx="3951877" cy="2616227"/>
          </a:xfrm>
          <a:prstGeom prst="rect">
            <a:avLst/>
          </a:prstGeom>
          <a:noFill/>
        </p:spPr>
      </p:pic>
      <p:pic>
        <p:nvPicPr>
          <p:cNvPr id="36882" name="Picture 18" descr="https://im3-tub-ru.yandex.net/i?id=5dac314755fe030eda3eff84f3b39f9e&amp;n=33&amp;h=190&amp;w=2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908720"/>
            <a:ext cx="3168352" cy="26519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AutoShape 14"/>
          <p:cNvSpPr>
            <a:spLocks noChangeArrowheads="1"/>
          </p:cNvSpPr>
          <p:nvPr/>
        </p:nvSpPr>
        <p:spPr bwMode="auto">
          <a:xfrm rot="10800000">
            <a:off x="4427982" y="836610"/>
            <a:ext cx="4465191" cy="432150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67" name="Text Box 13"/>
          <p:cNvSpPr txBox="1">
            <a:spLocks noChangeArrowheads="1"/>
          </p:cNvSpPr>
          <p:nvPr/>
        </p:nvSpPr>
        <p:spPr bwMode="auto">
          <a:xfrm>
            <a:off x="5652120" y="836613"/>
            <a:ext cx="345695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Папье-маше- жёванная бумага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1268" name="Прямоугольник 6"/>
          <p:cNvSpPr>
            <a:spLocks noChangeArrowheads="1"/>
          </p:cNvSpPr>
          <p:nvPr/>
        </p:nvSpPr>
        <p:spPr bwMode="auto">
          <a:xfrm>
            <a:off x="683568" y="692696"/>
            <a:ext cx="374441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Легко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поддающаяся формовке масса, получаемая из смеси волокнистых материалов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бумаги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картона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с клеящими веществами, крахмалом,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гипсом.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9" name="Рисунок 7" descr="https://upload.wikimedia.org/wikipedia/commons/thumb/7/7b/Silla_Segundo_Imperio.jpg/220px-Silla_Segundo_Imperi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2046" y="1412776"/>
            <a:ext cx="3667117" cy="444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Рисунок 12" descr="http://2.bp.blogspot.com/_7HTl72CDKxg/SFVgKHIaO7I/AAAAAAAABMA/QPq1QVDBcsA/s320/pinata-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275520"/>
            <a:ext cx="2604889" cy="391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827584" y="764704"/>
            <a:ext cx="39604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Родиной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папье-маше считается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Китай. Первыми предметами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 папье-маше,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были древнекитайские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доспехи и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шлемы.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Рисунок 2" descr="http://vsehobby.ru/drakony_iz_bumagi_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268760"/>
            <a:ext cx="3346499" cy="4337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 descr="https://im0-tub-ru.yandex.net/i?id=147412ca827c2bc9d1f446d83ff66210&amp;n=33&amp;h=190&amp;w=2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276872"/>
            <a:ext cx="3491898" cy="2961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4"/>
          <p:cNvSpPr>
            <a:spLocks noChangeArrowheads="1"/>
          </p:cNvSpPr>
          <p:nvPr/>
        </p:nvSpPr>
        <p:spPr bwMode="auto">
          <a:xfrm rot="10800000">
            <a:off x="5364163" y="836613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315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Квиллинг</a:t>
            </a: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 - </a:t>
            </a: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бумагокручение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3316" name="Заголовок 10"/>
          <p:cNvSpPr>
            <a:spLocks noGrp="1"/>
          </p:cNvSpPr>
          <p:nvPr>
            <p:ph type="title"/>
          </p:nvPr>
        </p:nvSpPr>
        <p:spPr>
          <a:xfrm>
            <a:off x="755576" y="764704"/>
            <a:ext cx="4319959" cy="1512168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Искусство скручивать длинные и узкие полоски бумаги в спиральки, видоизменять их форму и составлять из полученных деталей  объемные или плоскостные композиции.</a:t>
            </a:r>
          </a:p>
        </p:txBody>
      </p:sp>
      <p:pic>
        <p:nvPicPr>
          <p:cNvPr id="13317" name="Рисунок 11" descr="Игрушка Мастер-класс Квиллинг И зелёный попугай  в технике квиллинга Бумага Киндер-сюрпри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412776"/>
            <a:ext cx="3123010" cy="3446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__plpcte_target" descr="http://dg53.mycdn.me/image?t=3&amp;bid=580122020105&amp;id=580122020105&amp;plc=WEB&amp;tkn=*vQcMaHueJgehB5dyOo8X609_Ih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924944"/>
            <a:ext cx="4680146" cy="3284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683568" y="764704"/>
            <a:ext cx="4248472" cy="1008087"/>
          </a:xfrm>
        </p:spPr>
        <p:txBody>
          <a:bodyPr/>
          <a:lstStyle/>
          <a:p>
            <a:pPr algn="just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 15 веке считалось искусством.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 19 - дамским развлечением. Большую часть 20 века было забыто. 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40" name="__plpcte_target" descr="http://dg53.mycdn.me/image?t=3&amp;bid=593685654281&amp;id=593685654281&amp;plc=WEB&amp;tkn=*d2CAppNdfIC7RfTVBzQ1UfLaf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908720"/>
            <a:ext cx="3428584" cy="45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https://im3-tub-ru.yandex.net/i?id=149e405a257ef6a28f1e20dea18dd12f&amp;n=33&amp;h=190&amp;w=2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540377"/>
            <a:ext cx="4293711" cy="3562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4"/>
          <p:cNvSpPr>
            <a:spLocks noChangeArrowheads="1"/>
          </p:cNvSpPr>
          <p:nvPr/>
        </p:nvSpPr>
        <p:spPr bwMode="auto">
          <a:xfrm rot="10800000">
            <a:off x="5364163" y="836613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363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>
                <a:solidFill>
                  <a:srgbClr val="663300"/>
                </a:solidFill>
                <a:latin typeface="Times New Roman" pitchFamily="18" charset="0"/>
              </a:rPr>
              <a:t>Пейп - арт</a:t>
            </a:r>
          </a:p>
        </p:txBody>
      </p:sp>
      <p:sp>
        <p:nvSpPr>
          <p:cNvPr id="15364" name="Заголовок 10"/>
          <p:cNvSpPr>
            <a:spLocks noGrp="1"/>
          </p:cNvSpPr>
          <p:nvPr>
            <p:ph type="title"/>
          </p:nvPr>
        </p:nvSpPr>
        <p:spPr>
          <a:xfrm>
            <a:off x="755576" y="692696"/>
            <a:ext cx="4391967" cy="1368251"/>
          </a:xfrm>
        </p:spPr>
        <p:txBody>
          <a:bodyPr/>
          <a:lstStyle/>
          <a:p>
            <a:pPr algn="l"/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Техника декорирования  бумажными салфетками. Есть несколько видов применения салфеточного материала: нитки, велюр, семя, гофре.</a:t>
            </a:r>
          </a:p>
        </p:txBody>
      </p:sp>
      <p:pic>
        <p:nvPicPr>
          <p:cNvPr id="15365" name="Рисунок 7" descr="пейп арт, Татьяна Сорокина">
            <a:hlinkClick r:id="rId2" tooltip="&quot;пейп арт, Татьяна Сорокина&quot;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492896"/>
            <a:ext cx="3815519" cy="2991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Рисунок 8" descr="Сундучок в подарок. Пейп- арт. | Страна Мастеров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1854339"/>
            <a:ext cx="2012950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Рисунок 9" descr="Бутылка в технике &amp;quot;Пейп-арт&amp;quot; | Страна Мастеров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9870" y="3212976"/>
            <a:ext cx="2328585" cy="3492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4571999" y="836612"/>
            <a:ext cx="4321175" cy="720179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5508104" y="836613"/>
            <a:ext cx="360097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>
                <a:solidFill>
                  <a:srgbClr val="663300"/>
                </a:solidFill>
                <a:latin typeface="Times New Roman" pitchFamily="18" charset="0"/>
              </a:rPr>
              <a:t>Айрис </a:t>
            </a: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фолдинг</a:t>
            </a: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 - радужное        </a:t>
            </a:r>
          </a:p>
          <a:p>
            <a:pPr>
              <a:spcBef>
                <a:spcPts val="0"/>
              </a:spcBef>
            </a:pP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                             складывание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683568" y="692697"/>
            <a:ext cx="3671887" cy="792087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Техника складывания бумаги. Появилась в Голландии. </a:t>
            </a:r>
          </a:p>
        </p:txBody>
      </p:sp>
      <p:pic>
        <p:nvPicPr>
          <p:cNvPr id="17417" name="Picture 9" descr="F:\ДОБАВИТЬ ПОСМОТРИТЕ ТАМ СО ССЫЛКАМ\iCARW0AF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4760218"/>
            <a:ext cx="4305974" cy="2097782"/>
          </a:xfrm>
          <a:prstGeom prst="rect">
            <a:avLst/>
          </a:prstGeom>
          <a:noFill/>
        </p:spPr>
      </p:pic>
      <p:pic>
        <p:nvPicPr>
          <p:cNvPr id="7170" name="Picture 2" descr="https://im1-tub-ru.yandex.net/i?id=a6579872ae0555aae4bce13307adcecd&amp;n=33&amp;h=190&amp;w=25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628800"/>
            <a:ext cx="4135742" cy="3105895"/>
          </a:xfrm>
          <a:prstGeom prst="rect">
            <a:avLst/>
          </a:prstGeom>
          <a:noFill/>
        </p:spPr>
      </p:pic>
      <p:pic>
        <p:nvPicPr>
          <p:cNvPr id="7172" name="Picture 4" descr="https://im2-tub-ru.yandex.net/i?id=0e625566a1bccb4e4fe2d8f5b5dd9212&amp;n=33&amp;h=190&amp;w=17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700808"/>
            <a:ext cx="3391276" cy="36819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5364163" y="836613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Бумагопластика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683568" y="692697"/>
            <a:ext cx="3671887" cy="720079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Творчество очень похожее на скульптуру.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3" name="Picture 3" descr="C:\Documents and Settings\syut\Рабочий стол\i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556792"/>
            <a:ext cx="3929844" cy="2318852"/>
          </a:xfrm>
          <a:prstGeom prst="rect">
            <a:avLst/>
          </a:prstGeom>
          <a:noFill/>
        </p:spPr>
      </p:pic>
      <p:pic>
        <p:nvPicPr>
          <p:cNvPr id="30724" name="Picture 4" descr="C:\Documents and Settings\syut\Рабочий стол\iCA9KM1X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4844" y="3489130"/>
            <a:ext cx="1801213" cy="2694728"/>
          </a:xfrm>
          <a:prstGeom prst="rect">
            <a:avLst/>
          </a:prstGeom>
          <a:noFill/>
        </p:spPr>
      </p:pic>
      <p:pic>
        <p:nvPicPr>
          <p:cNvPr id="30726" name="Picture 6" descr="F:\ДОБАВИТЬ ПОСМОТРИТЕ ТАМ СО ССЫЛКАМ\iCAA4KYH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5808" y="3284984"/>
            <a:ext cx="3374375" cy="2836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5364163" y="836613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Гофротрубочки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683568" y="692697"/>
            <a:ext cx="3816424" cy="1224135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Техника в которой, для создания объёмных фигур используют трубочки из гофрированной бумаги. 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8" name="Picture 4" descr="F:\ДОБАВИТЬ ПОСМОТРИТЕ ТАМ СО ССЫЛКАМ\iCA5ICG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7668" y="2420888"/>
            <a:ext cx="3547144" cy="2653376"/>
          </a:xfrm>
          <a:prstGeom prst="rect">
            <a:avLst/>
          </a:prstGeom>
          <a:noFill/>
        </p:spPr>
      </p:pic>
      <p:pic>
        <p:nvPicPr>
          <p:cNvPr id="31750" name="Picture 6" descr="F:\ДОБАВИТЬ ПОСМОТРИТЕ ТАМ СО ССЫЛКАМ\iCA8OW2G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7991" y="4342350"/>
            <a:ext cx="3042491" cy="2275878"/>
          </a:xfrm>
          <a:prstGeom prst="rect">
            <a:avLst/>
          </a:prstGeom>
          <a:noFill/>
        </p:spPr>
      </p:pic>
      <p:pic>
        <p:nvPicPr>
          <p:cNvPr id="31751" name="Picture 7" descr="F:\ДОБАВИТЬ ПОСМОТРИТЕ ТАМ СО ССЫЛКАМ\iCAP3NGU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09" y="1605834"/>
            <a:ext cx="3070202" cy="23240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5364163" y="836613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Киригами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683568" y="692697"/>
            <a:ext cx="3744416" cy="1440159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Вид оригами, в котором допускается использование ножниц и разрезание бумаги в процессе изготовления модели.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киру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— резать, </a:t>
            </a: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ками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— бумага.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br>
              <a:rPr lang="ru-RU" sz="1800" dirty="0" smtClean="0"/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4" name="Picture 6" descr="https://im2-tub-ru.yandex.net/i?id=e2abf66f8c9f49820e16599362ff16fb&amp;n=33&amp;h=190&amp;w=1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5471" y="1406993"/>
            <a:ext cx="3248294" cy="3318151"/>
          </a:xfrm>
          <a:prstGeom prst="rect">
            <a:avLst/>
          </a:prstGeom>
          <a:noFill/>
        </p:spPr>
      </p:pic>
      <p:pic>
        <p:nvPicPr>
          <p:cNvPr id="32778" name="Picture 10" descr="https://im2-tub-ru.yandex.net/i?id=3083cc6077b9299eba5348a1e02ba720&amp;n=33&amp;h=190&amp;w=2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924945"/>
            <a:ext cx="3744416" cy="3079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5364088" y="908720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Торцевание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683568" y="692697"/>
            <a:ext cx="4824536" cy="1368151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Вид бумажного творчества, заключающийся в создании аппликативной мозаики, создаваемой из небольших кусочков гофрированной  бумаги.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 descr="https://im2-tub-ru.yandex.net/i?id=c3082434e923fd939fd1fc682b9f5a3a&amp;n=33&amp;h=190&amp;w=2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708920"/>
            <a:ext cx="4514825" cy="3009885"/>
          </a:xfrm>
          <a:prstGeom prst="rect">
            <a:avLst/>
          </a:prstGeom>
          <a:noFill/>
        </p:spPr>
      </p:pic>
      <p:pic>
        <p:nvPicPr>
          <p:cNvPr id="45064" name="Picture 8" descr="https://im1-tub-ru.yandex.net/i?id=8ff58b7d828ef3df635baf95094a224b&amp;n=33&amp;h=190&amp;w=1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276872"/>
            <a:ext cx="2791759" cy="3559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5364163" y="836613"/>
            <a:ext cx="3529012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6083300" y="836613"/>
            <a:ext cx="3025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Бисероплетение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683568" y="692697"/>
            <a:ext cx="3888432" cy="2232247"/>
          </a:xfrm>
        </p:spPr>
        <p:txBody>
          <a:bodyPr/>
          <a:lstStyle/>
          <a:p>
            <a:r>
              <a:rPr lang="ru-RU" sz="1800" dirty="0" smtClean="0"/>
              <a:t> 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Древние египтяне первыми научились плести из бисерных нитей ожерелья, низать браслеты и покрывать бисерными сетками женские платья. Но лишь в Х веке начался настоящий расцвет бисерного производства.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https://im1-tub-ru.yandex.net/i?id=fd2c53212e7ed18211e040ab5013f682&amp;n=33&amp;h=190&amp;w=2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212976"/>
            <a:ext cx="3787502" cy="2833172"/>
          </a:xfrm>
          <a:prstGeom prst="rect">
            <a:avLst/>
          </a:prstGeom>
          <a:noFill/>
        </p:spPr>
      </p:pic>
      <p:pic>
        <p:nvPicPr>
          <p:cNvPr id="2050" name="Picture 2" descr="https://im2-tub-ru.yandex.net/i?id=cb119bba4b957d53a29b1316f4e82acf&amp;n=33&amp;h=190&amp;w=18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700808"/>
            <a:ext cx="3766650" cy="38476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4716013" y="836610"/>
            <a:ext cx="4177159" cy="432150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dirty="0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5580112" y="836613"/>
            <a:ext cx="35289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</a:pP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Граттаж</a:t>
            </a: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- скрести, царапать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683568" y="692697"/>
            <a:ext cx="4032448" cy="1440159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Техника царапанья.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Рисунок выделяется путем процарапывания пером или острым инструментом по бумаге или картону, залитых тушью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6" name="Picture 6" descr="https://im2-tub-ru.yandex.net/i?id=51820a30daf890cff9d2f9742811996f&amp;n=33&amp;h=190&amp;w=2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92896"/>
            <a:ext cx="4378596" cy="3275329"/>
          </a:xfrm>
          <a:prstGeom prst="rect">
            <a:avLst/>
          </a:prstGeom>
          <a:noFill/>
        </p:spPr>
      </p:pic>
      <p:pic>
        <p:nvPicPr>
          <p:cNvPr id="35848" name="Picture 8" descr="https://im1-tub-ru.yandex.net/i?id=738c5738285a9c6dacd4fdb85a4a479a&amp;n=33&amp;h=190&amp;w=1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513382"/>
            <a:ext cx="3143225" cy="4235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4211960" y="836613"/>
            <a:ext cx="4681215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5148064" y="836613"/>
            <a:ext cx="396101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err="1" smtClean="0">
                <a:solidFill>
                  <a:srgbClr val="663300"/>
                </a:solidFill>
                <a:latin typeface="Times New Roman" pitchFamily="18" charset="0"/>
              </a:rPr>
              <a:t>Скрапбукинг</a:t>
            </a: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 – книга из вырезок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539552" y="692696"/>
            <a:ext cx="4104456" cy="1440160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Вид рукодельного искусства, заключающийся в изготовлении и оформлении семейных или личных фотоальбомов.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904" name="Picture 16" descr="https://im1-tub-ru.yandex.net/i?id=2dea278d7e69f8932a429e5fea678e70&amp;n=33&amp;h=190&amp;w=26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636912"/>
            <a:ext cx="4170227" cy="2956506"/>
          </a:xfrm>
          <a:prstGeom prst="rect">
            <a:avLst/>
          </a:prstGeom>
          <a:noFill/>
        </p:spPr>
      </p:pic>
      <p:pic>
        <p:nvPicPr>
          <p:cNvPr id="37908" name="Picture 20" descr="https://im2-tub-ru.yandex.net/i?id=1b5f1f43e709cfbbab39f2e267b94b49&amp;n=33&amp;h=190&amp;w=2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484784"/>
            <a:ext cx="3715494" cy="27793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14"/>
          <p:cNvSpPr>
            <a:spLocks noChangeArrowheads="1"/>
          </p:cNvSpPr>
          <p:nvPr/>
        </p:nvSpPr>
        <p:spPr bwMode="auto">
          <a:xfrm rot="10800000">
            <a:off x="3923928" y="836613"/>
            <a:ext cx="4969247" cy="430212"/>
          </a:xfrm>
          <a:prstGeom prst="homePlate">
            <a:avLst>
              <a:gd name="adj" fmla="val 205074"/>
            </a:avLst>
          </a:prstGeom>
          <a:solidFill>
            <a:schemeClr val="bg1"/>
          </a:solidFill>
          <a:ln w="38100">
            <a:solidFill>
              <a:srgbClr val="FFCC99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7411" name="Text Box 13"/>
          <p:cNvSpPr txBox="1">
            <a:spLocks noChangeArrowheads="1"/>
          </p:cNvSpPr>
          <p:nvPr/>
        </p:nvSpPr>
        <p:spPr bwMode="auto">
          <a:xfrm>
            <a:off x="4499992" y="836613"/>
            <a:ext cx="46090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smtClean="0">
                <a:solidFill>
                  <a:srgbClr val="663300"/>
                </a:solidFill>
                <a:latin typeface="Times New Roman" pitchFamily="18" charset="0"/>
              </a:rPr>
              <a:t>Бумажный туннель -  сквозное отверстие</a:t>
            </a:r>
            <a:endParaRPr lang="ru-RU" b="1" i="1" dirty="0">
              <a:solidFill>
                <a:srgbClr val="663300"/>
              </a:solidFill>
              <a:latin typeface="Times New Roman" pitchFamily="18" charset="0"/>
            </a:endParaRPr>
          </a:p>
        </p:txBody>
      </p:sp>
      <p:sp>
        <p:nvSpPr>
          <p:cNvPr id="17412" name="Заголовок 10"/>
          <p:cNvSpPr>
            <a:spLocks noGrp="1"/>
          </p:cNvSpPr>
          <p:nvPr>
            <p:ph type="title"/>
          </p:nvPr>
        </p:nvSpPr>
        <p:spPr>
          <a:xfrm>
            <a:off x="467544" y="1268760"/>
            <a:ext cx="4608512" cy="1872208"/>
          </a:xfrm>
        </p:spPr>
        <p:txBody>
          <a:bodyPr/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err="1" smtClean="0">
                <a:latin typeface="Times New Roman" pitchFamily="18" charset="0"/>
                <a:cs typeface="Times New Roman" pitchFamily="18" charset="0"/>
              </a:rPr>
              <a:t>Многослойность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составляемых «книжек»  хорошо передает ощущение туннеля.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Возникает трёхмерная открытка.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Первый бумажный туннель был датирован серединой ХVIII в. и являлся воплощением театральных сцен.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4" name="Picture 6" descr="https://im1-tub-ru.yandex.net/i?id=ea9d2e4bfaae074b67d53bf841451c07&amp;n=33&amp;h=190&amp;w=1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3404" y="1699961"/>
            <a:ext cx="2621175" cy="3482681"/>
          </a:xfrm>
          <a:prstGeom prst="rect">
            <a:avLst/>
          </a:prstGeom>
          <a:noFill/>
        </p:spPr>
      </p:pic>
      <p:pic>
        <p:nvPicPr>
          <p:cNvPr id="37898" name="Picture 10" descr="https://im2-tub-ru.yandex.net/i?id=e314a0fd0a2cabf0656e847f843ad95d&amp;n=33&amp;h=190&amp;w=18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1675" y="3200034"/>
            <a:ext cx="2742253" cy="27714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484784"/>
            <a:ext cx="7704856" cy="2376264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Спасибо за внимание,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 творческих Вам успехов!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3" descr="D:\картинки\картинки анимашки\baby0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3" y="3368362"/>
            <a:ext cx="3907216" cy="23648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1463</TotalTime>
  <Words>306</Words>
  <Application>Microsoft Office PowerPoint</Application>
  <PresentationFormat>Экран (4:3)</PresentationFormat>
  <Paragraphs>57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КАЛЕЙДОСКОП ТЕХНИК</vt:lpstr>
      <vt:lpstr>Слайд 2</vt:lpstr>
      <vt:lpstr> В наши дни декоративно-прикладное искусство переживает необычайный расцвет: с одной стороны велик интерес к традициям, с другой – новейшие материалы, оборудование, технологии открывают неограниченные возможности  реализовать свои творческие способности. </vt:lpstr>
      <vt:lpstr>Разнообразие видов техник  и их направлений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Объёмные аппликации</vt:lpstr>
      <vt:lpstr>Плоские аппликации</vt:lpstr>
      <vt:lpstr>Сюжетные аппликации</vt:lpstr>
      <vt:lpstr>Аппликации обрывные </vt:lpstr>
      <vt:lpstr>Аппликации из «ладошек»</vt:lpstr>
      <vt:lpstr>Аппликации из пластилина</vt:lpstr>
      <vt:lpstr>Слайд 18</vt:lpstr>
      <vt:lpstr>Слайд 19</vt:lpstr>
      <vt:lpstr>Искусство скручивать длинные и узкие полоски бумаги в спиральки, видоизменять их форму и составлять из полученных деталей  объемные или плоскостные композиции.</vt:lpstr>
      <vt:lpstr> В 15 веке считалось искусством.  В 19 - дамским развлечением. Большую часть 20 века было забыто.   </vt:lpstr>
      <vt:lpstr>Техника декорирования  бумажными салфетками. Есть несколько видов применения салфеточного материала: нитки, велюр, семя, гофре.</vt:lpstr>
      <vt:lpstr>Техника складывания бумаги. Появилась в Голландии. </vt:lpstr>
      <vt:lpstr> Творчество очень похожее на скульптуру. </vt:lpstr>
      <vt:lpstr> Техника в которой, для создания объёмных фигур используют трубочки из гофрированной бумаги.  </vt:lpstr>
      <vt:lpstr>  Вид оригами, в котором допускается использование ножниц и разрезание бумаги в процессе изготовления модели.  киру — резать, ками — бумага.   </vt:lpstr>
      <vt:lpstr> Вид бумажного творчества, заключающийся в создании аппликативной мозаики, создаваемой из небольших кусочков гофрированной  бумаги.  </vt:lpstr>
      <vt:lpstr>   Древние египтяне первыми научились плести из бисерных нитей ожерелья, низать браслеты и покрывать бисерными сетками женские платья. Но лишь в Х веке начался настоящий расцвет бисерного производства.     </vt:lpstr>
      <vt:lpstr>    Техника царапанья. Рисунок выделяется путем процарапывания пером или острым инструментом по бумаге или картону, залитых тушью      </vt:lpstr>
      <vt:lpstr>        Вид рукодельного искусства, заключающийся в изготовлении и оформлении семейных или личных фотоальбомов.          </vt:lpstr>
      <vt:lpstr>     Многослойность составляемых «книжек»  хорошо передает ощущение туннеля.  Возникает трёхмерная открытка.  Первый бумажный туннель был датирован серединой ХVIII в. и являлся воплощением театральных сцен.        </vt:lpstr>
      <vt:lpstr> Спасибо за внимание, и творческих Вам успехов!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syut</dc:creator>
  <cp:lastModifiedBy>MUDOSYT</cp:lastModifiedBy>
  <cp:revision>189</cp:revision>
  <cp:lastPrinted>2013-09-27T05:06:31Z</cp:lastPrinted>
  <dcterms:created xsi:type="dcterms:W3CDTF">2013-09-13T05:29:09Z</dcterms:created>
  <dcterms:modified xsi:type="dcterms:W3CDTF">2018-06-05T12:28:17Z</dcterms:modified>
</cp:coreProperties>
</file>