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73" r:id="rId3"/>
    <p:sldId id="286" r:id="rId4"/>
    <p:sldId id="288" r:id="rId5"/>
    <p:sldId id="275" r:id="rId6"/>
    <p:sldId id="276" r:id="rId7"/>
    <p:sldId id="278" r:id="rId8"/>
    <p:sldId id="289" r:id="rId9"/>
    <p:sldId id="285" r:id="rId10"/>
    <p:sldId id="280" r:id="rId11"/>
    <p:sldId id="277" r:id="rId12"/>
    <p:sldId id="290" r:id="rId13"/>
    <p:sldId id="281" r:id="rId14"/>
    <p:sldId id="282" r:id="rId15"/>
    <p:sldId id="283" r:id="rId16"/>
    <p:sldId id="284"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D59C2B"/>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856" autoAdjust="0"/>
    <p:restoredTop sz="94660"/>
  </p:normalViewPr>
  <p:slideViewPr>
    <p:cSldViewPr>
      <p:cViewPr varScale="1">
        <p:scale>
          <a:sx n="103" d="100"/>
          <a:sy n="103" d="100"/>
        </p:scale>
        <p:origin x="-198" y="-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9D80789-FBF7-4FD9-A61F-34F90A755BD2}" type="datetimeFigureOut">
              <a:rPr lang="ru-RU" smtClean="0"/>
              <a:pPr/>
              <a:t>02.02.2021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42A65C4-3F83-4DB4-8C08-5D56B71F740C}"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642A65C4-3F83-4DB4-8C08-5D56B71F740C}" type="slidenum">
              <a:rPr lang="ru-RU" smtClean="0"/>
              <a:pPr/>
              <a:t>10</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642A65C4-3F83-4DB4-8C08-5D56B71F740C}" type="slidenum">
              <a:rPr lang="ru-RU" smtClean="0"/>
              <a:pPr/>
              <a:t>11</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5B106E36-FD25-4E2D-B0AA-010F637433A0}" type="datetimeFigureOut">
              <a:rPr lang="ru-RU" smtClean="0"/>
              <a:pPr/>
              <a:t>02.02.2021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B106E36-FD25-4E2D-B0AA-010F637433A0}" type="datetimeFigureOut">
              <a:rPr lang="ru-RU" smtClean="0"/>
              <a:pPr/>
              <a:t>02.02.2021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02.02.2021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5B106E36-FD25-4E2D-B0AA-010F637433A0}" type="datetimeFigureOut">
              <a:rPr lang="ru-RU" smtClean="0"/>
              <a:pPr/>
              <a:t>02.02.2021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5B106E36-FD25-4E2D-B0AA-010F637433A0}" type="datetimeFigureOut">
              <a:rPr lang="ru-RU" smtClean="0"/>
              <a:pPr/>
              <a:t>02.02.2021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5B106E36-FD25-4E2D-B0AA-010F637433A0}" type="datetimeFigureOut">
              <a:rPr lang="ru-RU" smtClean="0"/>
              <a:pPr/>
              <a:t>02.02.2021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02.02.2021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02.02.2021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02.02.2021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B106E36-FD25-4E2D-B0AA-010F637433A0}" type="datetimeFigureOut">
              <a:rPr lang="ru-RU" smtClean="0"/>
              <a:pPr/>
              <a:t>02.02.2021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B106E36-FD25-4E2D-B0AA-010F637433A0}" type="datetimeFigureOut">
              <a:rPr lang="ru-RU" smtClean="0"/>
              <a:pPr/>
              <a:t>02.02.2021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02.02.2021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png"/><Relationship Id="rId7" Type="http://schemas.openxmlformats.org/officeDocument/2006/relationships/image" Target="../media/image2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 Id="rId9" Type="http://schemas.openxmlformats.org/officeDocument/2006/relationships/image" Target="../media/image26.png"/></Relationships>
</file>

<file path=ppt/slides/_rels/slide1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png"/><Relationship Id="rId7"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29.jpe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2.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jpeg"/><Relationship Id="rId4" Type="http://schemas.openxmlformats.org/officeDocument/2006/relationships/image" Target="../media/image35.jpeg"/><Relationship Id="rId9" Type="http://schemas.openxmlformats.org/officeDocument/2006/relationships/image" Target="../media/image40.jpeg"/></Relationships>
</file>

<file path=ppt/slides/_rels/slide1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42.jpeg"/><Relationship Id="rId7" Type="http://schemas.openxmlformats.org/officeDocument/2006/relationships/image" Target="../media/image4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 Id="rId9" Type="http://schemas.openxmlformats.org/officeDocument/2006/relationships/image" Target="../media/image48.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srcRect/>
          <a:stretch>
            <a:fillRect/>
          </a:stretch>
        </p:blipFill>
        <p:spPr bwMode="auto">
          <a:xfrm>
            <a:off x="129850" y="169846"/>
            <a:ext cx="8862720" cy="6562964"/>
          </a:xfrm>
          <a:prstGeom prst="rect">
            <a:avLst/>
          </a:prstGeom>
          <a:solidFill>
            <a:srgbClr val="FFFFFF">
              <a:shade val="85000"/>
            </a:srgbClr>
          </a:solidFill>
          <a:ln w="88900" cap="sq">
            <a:solidFill>
              <a:schemeClr val="accent1">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Заголовок 1"/>
          <p:cNvSpPr>
            <a:spLocks noGrp="1"/>
          </p:cNvSpPr>
          <p:nvPr>
            <p:ph type="ctrTitle"/>
          </p:nvPr>
        </p:nvSpPr>
        <p:spPr>
          <a:xfrm>
            <a:off x="402430" y="404664"/>
            <a:ext cx="8317560" cy="4752528"/>
          </a:xfrm>
        </p:spPr>
        <p:txBody>
          <a:bodyPr>
            <a:normAutofit fontScale="90000"/>
          </a:bodyPr>
          <a:lstStyle/>
          <a:p>
            <a:r>
              <a:rPr lang="ru-RU" sz="8800" b="1" dirty="0">
                <a:solidFill>
                  <a:srgbClr val="C00000"/>
                </a:solidFill>
                <a:latin typeface="Century Schoolbook" panose="02040604050505020304" pitchFamily="18" charset="0"/>
              </a:rPr>
              <a:t>Презентация</a:t>
            </a:r>
            <a:r>
              <a:rPr lang="ru-RU" sz="8800" b="1" dirty="0">
                <a:solidFill>
                  <a:srgbClr val="C00000"/>
                </a:solidFill>
              </a:rPr>
              <a:t> </a:t>
            </a:r>
            <a:r>
              <a:rPr lang="ru-RU" sz="8800" dirty="0"/>
              <a:t/>
            </a:r>
            <a:br>
              <a:rPr lang="ru-RU" sz="8800" dirty="0"/>
            </a:br>
            <a:r>
              <a:rPr lang="ru-RU" sz="4000" b="1" dirty="0" smtClean="0">
                <a:solidFill>
                  <a:srgbClr val="7030A0"/>
                </a:solidFill>
              </a:rPr>
              <a:t>учителя-логопеда</a:t>
            </a:r>
            <a:r>
              <a:rPr lang="ru-RU" b="1" dirty="0">
                <a:solidFill>
                  <a:srgbClr val="7030A0"/>
                </a:solidFill>
                <a:latin typeface="Century Schoolbook" panose="02040604050505020304" pitchFamily="18" charset="0"/>
              </a:rPr>
              <a:t/>
            </a:r>
            <a:br>
              <a:rPr lang="ru-RU" b="1" dirty="0">
                <a:solidFill>
                  <a:srgbClr val="7030A0"/>
                </a:solidFill>
                <a:latin typeface="Century Schoolbook" panose="02040604050505020304" pitchFamily="18" charset="0"/>
              </a:rPr>
            </a:br>
            <a:r>
              <a:rPr lang="ru-RU" b="1" dirty="0">
                <a:solidFill>
                  <a:srgbClr val="7030A0"/>
                </a:solidFill>
                <a:latin typeface="Century Schoolbook" panose="02040604050505020304" pitchFamily="18" charset="0"/>
              </a:rPr>
              <a:t> МБДОУ детский сад №136 «</a:t>
            </a:r>
            <a:r>
              <a:rPr lang="ru-RU" b="1" dirty="0">
                <a:solidFill>
                  <a:srgbClr val="C00000"/>
                </a:solidFill>
                <a:latin typeface="Century Schoolbook" panose="02040604050505020304" pitchFamily="18" charset="0"/>
              </a:rPr>
              <a:t>Р</a:t>
            </a:r>
            <a:r>
              <a:rPr lang="ru-RU" b="1" dirty="0">
                <a:solidFill>
                  <a:srgbClr val="FFFF00"/>
                </a:solidFill>
                <a:latin typeface="Century Schoolbook" panose="02040604050505020304" pitchFamily="18" charset="0"/>
              </a:rPr>
              <a:t>а</a:t>
            </a:r>
            <a:r>
              <a:rPr lang="ru-RU" b="1" dirty="0">
                <a:solidFill>
                  <a:srgbClr val="00B0F0"/>
                </a:solidFill>
                <a:latin typeface="Century Schoolbook" panose="02040604050505020304" pitchFamily="18" charset="0"/>
              </a:rPr>
              <a:t>д</a:t>
            </a:r>
            <a:r>
              <a:rPr lang="ru-RU" b="1" dirty="0">
                <a:solidFill>
                  <a:srgbClr val="FF0000"/>
                </a:solidFill>
                <a:latin typeface="Century Schoolbook" panose="02040604050505020304" pitchFamily="18" charset="0"/>
              </a:rPr>
              <a:t>у</a:t>
            </a:r>
            <a:r>
              <a:rPr lang="ru-RU" b="1" dirty="0">
                <a:solidFill>
                  <a:srgbClr val="FFFF00"/>
                </a:solidFill>
                <a:latin typeface="Century Schoolbook" panose="02040604050505020304" pitchFamily="18" charset="0"/>
              </a:rPr>
              <a:t>г</a:t>
            </a:r>
            <a:r>
              <a:rPr lang="ru-RU" b="1" dirty="0">
                <a:solidFill>
                  <a:srgbClr val="0070C0"/>
                </a:solidFill>
                <a:latin typeface="Century Schoolbook" panose="02040604050505020304" pitchFamily="18" charset="0"/>
              </a:rPr>
              <a:t>а</a:t>
            </a:r>
            <a:r>
              <a:rPr lang="ru-RU" b="1" dirty="0">
                <a:solidFill>
                  <a:srgbClr val="7030A0"/>
                </a:solidFill>
                <a:latin typeface="Century Schoolbook" panose="02040604050505020304" pitchFamily="18" charset="0"/>
              </a:rPr>
              <a:t>»</a:t>
            </a:r>
            <a:r>
              <a:rPr lang="ru-RU" b="1" dirty="0">
                <a:solidFill>
                  <a:srgbClr val="7030A0"/>
                </a:solidFill>
              </a:rPr>
              <a:t/>
            </a:r>
            <a:br>
              <a:rPr lang="ru-RU" b="1" dirty="0">
                <a:solidFill>
                  <a:srgbClr val="7030A0"/>
                </a:solidFill>
              </a:rPr>
            </a:br>
            <a:r>
              <a:rPr lang="ru-RU" sz="6000" b="1" dirty="0">
                <a:solidFill>
                  <a:srgbClr val="00B050"/>
                </a:solidFill>
                <a:latin typeface="Century Schoolbook" panose="02040604050505020304" pitchFamily="18" charset="0"/>
              </a:rPr>
              <a:t>Мерзляковой </a:t>
            </a:r>
            <a:br>
              <a:rPr lang="ru-RU" sz="6000" b="1" dirty="0">
                <a:solidFill>
                  <a:srgbClr val="00B050"/>
                </a:solidFill>
                <a:latin typeface="Century Schoolbook" panose="02040604050505020304" pitchFamily="18" charset="0"/>
              </a:rPr>
            </a:br>
            <a:r>
              <a:rPr lang="ru-RU" sz="6000" b="1" dirty="0">
                <a:solidFill>
                  <a:srgbClr val="00B050"/>
                </a:solidFill>
                <a:latin typeface="Century Schoolbook" panose="02040604050505020304" pitchFamily="18" charset="0"/>
              </a:rPr>
              <a:t>Ольги Эдуардовны</a:t>
            </a:r>
            <a:br>
              <a:rPr lang="ru-RU" sz="6000" b="1" dirty="0">
                <a:solidFill>
                  <a:srgbClr val="00B050"/>
                </a:solidFill>
                <a:latin typeface="Century Schoolbook" panose="02040604050505020304" pitchFamily="18" charset="0"/>
              </a:rPr>
            </a:br>
            <a:endParaRPr lang="ru-RU" sz="6000" b="1" dirty="0">
              <a:solidFill>
                <a:srgbClr val="00B050"/>
              </a:solidFill>
              <a:latin typeface="Century Schoolbook" panose="02040604050505020304" pitchFamily="18" charset="0"/>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195736" y="4771562"/>
            <a:ext cx="4248472" cy="1942635"/>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srcRect/>
          <a:stretch>
            <a:fillRect/>
          </a:stretch>
        </p:blipFill>
        <p:spPr bwMode="auto">
          <a:xfrm>
            <a:off x="140640" y="183521"/>
            <a:ext cx="8862720" cy="6562964"/>
          </a:xfrm>
          <a:prstGeom prst="rect">
            <a:avLst/>
          </a:prstGeom>
          <a:solidFill>
            <a:srgbClr val="FFFFFF">
              <a:shade val="85000"/>
            </a:srgbClr>
          </a:solidFill>
          <a:ln w="88900" cap="sq">
            <a:solidFill>
              <a:schemeClr val="accent1">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Заголовок 1"/>
          <p:cNvSpPr>
            <a:spLocks noGrp="1"/>
          </p:cNvSpPr>
          <p:nvPr>
            <p:ph type="ctrTitle"/>
          </p:nvPr>
        </p:nvSpPr>
        <p:spPr>
          <a:xfrm>
            <a:off x="685800" y="536236"/>
            <a:ext cx="7772400" cy="2952329"/>
          </a:xfrm>
        </p:spPr>
        <p:txBody>
          <a:bodyPr>
            <a:normAutofit/>
          </a:bodyPr>
          <a:lstStyle/>
          <a:p>
            <a:r>
              <a:rPr lang="ru-RU" sz="3600" b="1" dirty="0">
                <a:solidFill>
                  <a:srgbClr val="C00000"/>
                </a:solidFill>
                <a:latin typeface="Century Schoolbook" panose="02040604050505020304" pitchFamily="18" charset="0"/>
              </a:rPr>
              <a:t>Тема опыта работы: </a:t>
            </a:r>
            <a:r>
              <a:rPr lang="ru-RU" sz="3600" dirty="0">
                <a:solidFill>
                  <a:srgbClr val="C00000"/>
                </a:solidFill>
                <a:latin typeface="Century Schoolbook" panose="02040604050505020304" pitchFamily="18" charset="0"/>
              </a:rPr>
              <a:t/>
            </a:r>
            <a:br>
              <a:rPr lang="ru-RU" sz="3600" dirty="0">
                <a:solidFill>
                  <a:srgbClr val="C00000"/>
                </a:solidFill>
                <a:latin typeface="Century Schoolbook" panose="02040604050505020304" pitchFamily="18" charset="0"/>
              </a:rPr>
            </a:br>
            <a:r>
              <a:rPr lang="ru-RU" sz="3600" b="1" dirty="0">
                <a:solidFill>
                  <a:schemeClr val="accent5">
                    <a:lumMod val="50000"/>
                  </a:schemeClr>
                </a:solidFill>
                <a:latin typeface="Century Schoolbook" panose="02040604050505020304" pitchFamily="18" charset="0"/>
              </a:rPr>
              <a:t>«Артикуляционная гимнастика как средство формирования правильного произношения»</a:t>
            </a:r>
          </a:p>
        </p:txBody>
      </p:sp>
      <p:pic>
        <p:nvPicPr>
          <p:cNvPr id="7" name="Рисунок 6"/>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2852126" y="3432446"/>
            <a:ext cx="3439748" cy="3179202"/>
          </a:xfrm>
          <a:prstGeom prst="rect">
            <a:avLst/>
          </a:prstGeom>
        </p:spPr>
      </p:pic>
    </p:spTree>
    <p:extLst>
      <p:ext uri="{BB962C8B-B14F-4D97-AF65-F5344CB8AC3E}">
        <p14:creationId xmlns:p14="http://schemas.microsoft.com/office/powerpoint/2010/main" xmlns="" val="24512143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circle(in)">
                                      <p:cBhvr>
                                        <p:cTn id="1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srcRect/>
          <a:stretch>
            <a:fillRect/>
          </a:stretch>
        </p:blipFill>
        <p:spPr bwMode="auto">
          <a:xfrm>
            <a:off x="107504" y="116632"/>
            <a:ext cx="8862720" cy="6562964"/>
          </a:xfrm>
          <a:prstGeom prst="rect">
            <a:avLst/>
          </a:prstGeom>
          <a:solidFill>
            <a:srgbClr val="FFFFFF">
              <a:shade val="85000"/>
            </a:srgbClr>
          </a:solidFill>
          <a:ln w="88900" cap="sq">
            <a:solidFill>
              <a:schemeClr val="accent1">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Заголовок 1"/>
          <p:cNvSpPr>
            <a:spLocks noGrp="1"/>
          </p:cNvSpPr>
          <p:nvPr>
            <p:ph type="ctrTitle"/>
          </p:nvPr>
        </p:nvSpPr>
        <p:spPr>
          <a:xfrm>
            <a:off x="539552" y="1611807"/>
            <a:ext cx="8175776" cy="4849994"/>
          </a:xfrm>
        </p:spPr>
        <p:txBody>
          <a:bodyPr>
            <a:noAutofit/>
          </a:bodyPr>
          <a:lstStyle/>
          <a:p>
            <a:r>
              <a:rPr lang="ru-RU" sz="2800" b="1" dirty="0">
                <a:solidFill>
                  <a:srgbClr val="C00000"/>
                </a:solidFill>
                <a:latin typeface="Century Schoolbook" panose="02040604050505020304" pitchFamily="18" charset="0"/>
                <a:ea typeface="Microsoft YaHei UI" pitchFamily="34" charset="-122"/>
              </a:rPr>
              <a:t>Артикуляционная гимнастика </a:t>
            </a:r>
            <a:r>
              <a:rPr lang="ru-RU" sz="2800" b="1" dirty="0">
                <a:solidFill>
                  <a:srgbClr val="FF0000"/>
                </a:solidFill>
                <a:latin typeface="Century Schoolbook" panose="02040604050505020304" pitchFamily="18" charset="0"/>
                <a:ea typeface="Microsoft YaHei UI" pitchFamily="34" charset="-122"/>
              </a:rPr>
              <a:t/>
            </a:r>
            <a:br>
              <a:rPr lang="ru-RU" sz="2800" b="1" dirty="0">
                <a:solidFill>
                  <a:srgbClr val="FF0000"/>
                </a:solidFill>
                <a:latin typeface="Century Schoolbook" panose="02040604050505020304" pitchFamily="18" charset="0"/>
                <a:ea typeface="Microsoft YaHei UI" pitchFamily="34" charset="-122"/>
              </a:rPr>
            </a:br>
            <a:r>
              <a:rPr lang="ru-RU" sz="2800" b="1" dirty="0">
                <a:solidFill>
                  <a:schemeClr val="accent5">
                    <a:lumMod val="50000"/>
                  </a:schemeClr>
                </a:solidFill>
                <a:latin typeface="Century Schoolbook" panose="02040604050505020304" pitchFamily="18" charset="0"/>
                <a:ea typeface="Microsoft YaHei UI" pitchFamily="34" charset="-122"/>
              </a:rPr>
              <a:t>– это совокупность специальных упражнений, направленных на укрепление мышц артикуляционного аппарата, развитие силы, подвижности и дифференцированности движений органов, участвующих в речевом процессе.</a:t>
            </a:r>
            <a:r>
              <a:rPr lang="ru-RU" sz="2600" b="1" dirty="0">
                <a:solidFill>
                  <a:schemeClr val="accent5">
                    <a:lumMod val="50000"/>
                  </a:schemeClr>
                </a:solidFill>
              </a:rPr>
              <a:t/>
            </a:r>
            <a:br>
              <a:rPr lang="ru-RU" sz="2600" b="1" dirty="0">
                <a:solidFill>
                  <a:schemeClr val="accent5">
                    <a:lumMod val="50000"/>
                  </a:schemeClr>
                </a:solidFill>
              </a:rPr>
            </a:br>
            <a:r>
              <a:rPr lang="ru-RU" b="1" dirty="0">
                <a:solidFill>
                  <a:schemeClr val="accent2">
                    <a:lumMod val="75000"/>
                  </a:schemeClr>
                </a:solidFill>
              </a:rPr>
              <a:t/>
            </a:r>
            <a:br>
              <a:rPr lang="ru-RU" b="1" dirty="0">
                <a:solidFill>
                  <a:schemeClr val="accent2">
                    <a:lumMod val="75000"/>
                  </a:schemeClr>
                </a:solidFill>
              </a:rPr>
            </a:br>
            <a:endParaRPr lang="ru-RU" b="1" dirty="0">
              <a:solidFill>
                <a:schemeClr val="accent2">
                  <a:lumMod val="75000"/>
                </a:schemeClr>
              </a:solidFill>
            </a:endParaRPr>
          </a:p>
        </p:txBody>
      </p:sp>
      <p:pic>
        <p:nvPicPr>
          <p:cNvPr id="6" name="Рисунок 5">
            <a:extLst>
              <a:ext uri="{FF2B5EF4-FFF2-40B4-BE49-F238E27FC236}">
                <a16:creationId xmlns:a16="http://schemas.microsoft.com/office/drawing/2014/main" xmlns="" id="{BC50F876-EE39-4D27-B201-4F32DEB60812}"/>
              </a:ext>
            </a:extLst>
          </p:cNvPr>
          <p:cNvPicPr>
            <a:picLocks noChangeAspect="1"/>
          </p:cNvPicPr>
          <p:nvPr/>
        </p:nvPicPr>
        <p:blipFill>
          <a:blip r:embed="rId3" cstate="print"/>
          <a:stretch>
            <a:fillRect/>
          </a:stretch>
        </p:blipFill>
        <p:spPr>
          <a:xfrm>
            <a:off x="255289" y="260648"/>
            <a:ext cx="1775973" cy="1664452"/>
          </a:xfrm>
          <a:prstGeom prst="rect">
            <a:avLst/>
          </a:prstGeom>
        </p:spPr>
      </p:pic>
      <p:pic>
        <p:nvPicPr>
          <p:cNvPr id="8" name="Рисунок 7">
            <a:extLst>
              <a:ext uri="{FF2B5EF4-FFF2-40B4-BE49-F238E27FC236}">
                <a16:creationId xmlns:a16="http://schemas.microsoft.com/office/drawing/2014/main" xmlns="" id="{C7228502-A4CF-419A-AC7B-FC8E6DF8C738}"/>
              </a:ext>
            </a:extLst>
          </p:cNvPr>
          <p:cNvPicPr>
            <a:picLocks noChangeAspect="1"/>
          </p:cNvPicPr>
          <p:nvPr/>
        </p:nvPicPr>
        <p:blipFill>
          <a:blip r:embed="rId4"/>
          <a:stretch>
            <a:fillRect/>
          </a:stretch>
        </p:blipFill>
        <p:spPr>
          <a:xfrm>
            <a:off x="7522433" y="260648"/>
            <a:ext cx="1278761" cy="2004544"/>
          </a:xfrm>
          <a:prstGeom prst="rect">
            <a:avLst/>
          </a:prstGeom>
        </p:spPr>
      </p:pic>
      <p:pic>
        <p:nvPicPr>
          <p:cNvPr id="9" name="Рисунок 8">
            <a:extLst>
              <a:ext uri="{FF2B5EF4-FFF2-40B4-BE49-F238E27FC236}">
                <a16:creationId xmlns:a16="http://schemas.microsoft.com/office/drawing/2014/main" xmlns="" id="{EEE1EB4B-7207-4B2E-9570-8B012B69D14E}"/>
              </a:ext>
            </a:extLst>
          </p:cNvPr>
          <p:cNvPicPr>
            <a:picLocks noChangeAspect="1"/>
          </p:cNvPicPr>
          <p:nvPr/>
        </p:nvPicPr>
        <p:blipFill>
          <a:blip r:embed="rId5" cstate="print"/>
          <a:stretch>
            <a:fillRect/>
          </a:stretch>
        </p:blipFill>
        <p:spPr>
          <a:xfrm>
            <a:off x="4114931" y="5157192"/>
            <a:ext cx="1025018" cy="1368939"/>
          </a:xfrm>
          <a:prstGeom prst="rect">
            <a:avLst/>
          </a:prstGeom>
        </p:spPr>
      </p:pic>
      <p:pic>
        <p:nvPicPr>
          <p:cNvPr id="10" name="Рисунок 9">
            <a:extLst>
              <a:ext uri="{FF2B5EF4-FFF2-40B4-BE49-F238E27FC236}">
                <a16:creationId xmlns:a16="http://schemas.microsoft.com/office/drawing/2014/main" xmlns="" id="{7B7732DA-1DC7-444D-A4B9-75944D7BA4E6}"/>
              </a:ext>
            </a:extLst>
          </p:cNvPr>
          <p:cNvPicPr>
            <a:picLocks noChangeAspect="1"/>
          </p:cNvPicPr>
          <p:nvPr/>
        </p:nvPicPr>
        <p:blipFill>
          <a:blip r:embed="rId6" cstate="print"/>
          <a:stretch>
            <a:fillRect/>
          </a:stretch>
        </p:blipFill>
        <p:spPr>
          <a:xfrm>
            <a:off x="313600" y="4653136"/>
            <a:ext cx="1278760" cy="1687686"/>
          </a:xfrm>
          <a:prstGeom prst="rect">
            <a:avLst/>
          </a:prstGeom>
        </p:spPr>
      </p:pic>
      <p:pic>
        <p:nvPicPr>
          <p:cNvPr id="11" name="Рисунок 10">
            <a:extLst>
              <a:ext uri="{FF2B5EF4-FFF2-40B4-BE49-F238E27FC236}">
                <a16:creationId xmlns:a16="http://schemas.microsoft.com/office/drawing/2014/main" xmlns="" id="{D6DC0104-2BC1-4555-9D02-15FDDBE60A25}"/>
              </a:ext>
            </a:extLst>
          </p:cNvPr>
          <p:cNvPicPr>
            <a:picLocks noChangeAspect="1"/>
          </p:cNvPicPr>
          <p:nvPr/>
        </p:nvPicPr>
        <p:blipFill>
          <a:blip r:embed="rId7" cstate="print"/>
          <a:stretch>
            <a:fillRect/>
          </a:stretch>
        </p:blipFill>
        <p:spPr>
          <a:xfrm>
            <a:off x="7479501" y="4571504"/>
            <a:ext cx="1278760" cy="1769318"/>
          </a:xfrm>
          <a:prstGeom prst="rect">
            <a:avLst/>
          </a:prstGeom>
        </p:spPr>
      </p:pic>
    </p:spTree>
    <p:extLst>
      <p:ext uri="{BB962C8B-B14F-4D97-AF65-F5344CB8AC3E}">
        <p14:creationId xmlns:p14="http://schemas.microsoft.com/office/powerpoint/2010/main" xmlns="" val="1119619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75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anim calcmode="lin" valueType="num">
                                      <p:cBhvr>
                                        <p:cTn id="34" dur="500" fill="hold"/>
                                        <p:tgtEl>
                                          <p:spTgt spid="9"/>
                                        </p:tgtEl>
                                        <p:attrNameLst>
                                          <p:attrName>ppt_x</p:attrName>
                                        </p:attrNameLst>
                                      </p:cBhvr>
                                      <p:tavLst>
                                        <p:tav tm="0">
                                          <p:val>
                                            <p:strVal val="#ppt_x"/>
                                          </p:val>
                                        </p:tav>
                                        <p:tav tm="100000">
                                          <p:val>
                                            <p:strVal val="#ppt_x"/>
                                          </p:val>
                                        </p:tav>
                                      </p:tavLst>
                                    </p:anim>
                                    <p:anim calcmode="lin" valueType="num">
                                      <p:cBhvr>
                                        <p:cTn id="35"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750"/>
                                        <p:tgtEl>
                                          <p:spTgt spid="11"/>
                                        </p:tgtEl>
                                      </p:cBhvr>
                                    </p:animEffect>
                                    <p:anim calcmode="lin" valueType="num">
                                      <p:cBhvr>
                                        <p:cTn id="41" dur="750" fill="hold"/>
                                        <p:tgtEl>
                                          <p:spTgt spid="11"/>
                                        </p:tgtEl>
                                        <p:attrNameLst>
                                          <p:attrName>ppt_x</p:attrName>
                                        </p:attrNameLst>
                                      </p:cBhvr>
                                      <p:tavLst>
                                        <p:tav tm="0">
                                          <p:val>
                                            <p:strVal val="#ppt_x"/>
                                          </p:val>
                                        </p:tav>
                                        <p:tav tm="100000">
                                          <p:val>
                                            <p:strVal val="#ppt_x"/>
                                          </p:val>
                                        </p:tav>
                                      </p:tavLst>
                                    </p:anim>
                                    <p:anim calcmode="lin" valueType="num">
                                      <p:cBhvr>
                                        <p:cTn id="42" dur="75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srcRect/>
          <a:stretch>
            <a:fillRect/>
          </a:stretch>
        </p:blipFill>
        <p:spPr bwMode="auto">
          <a:xfrm>
            <a:off x="107504" y="116632"/>
            <a:ext cx="8862720" cy="6562964"/>
          </a:xfrm>
          <a:prstGeom prst="rect">
            <a:avLst/>
          </a:prstGeom>
          <a:solidFill>
            <a:srgbClr val="FFFFFF">
              <a:shade val="85000"/>
            </a:srgbClr>
          </a:solidFill>
          <a:ln w="88900" cap="sq">
            <a:solidFill>
              <a:schemeClr val="accent1">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Заголовок 1"/>
          <p:cNvSpPr>
            <a:spLocks noGrp="1"/>
          </p:cNvSpPr>
          <p:nvPr>
            <p:ph type="ctrTitle"/>
          </p:nvPr>
        </p:nvSpPr>
        <p:spPr>
          <a:xfrm>
            <a:off x="362400" y="404664"/>
            <a:ext cx="8352928" cy="6773773"/>
          </a:xfrm>
        </p:spPr>
        <p:txBody>
          <a:bodyPr>
            <a:noAutofit/>
          </a:bodyPr>
          <a:lstStyle/>
          <a:p>
            <a:pPr algn="l"/>
            <a:r>
              <a:rPr lang="ru-RU" sz="2800" b="1" dirty="0">
                <a:solidFill>
                  <a:srgbClr val="FF0000"/>
                </a:solidFill>
                <a:latin typeface="Century Schoolbook" panose="02040604050505020304" pitchFamily="18" charset="0"/>
                <a:ea typeface="Microsoft YaHei UI" pitchFamily="34" charset="-122"/>
              </a:rPr>
              <a:t/>
            </a:r>
            <a:br>
              <a:rPr lang="ru-RU" sz="2800" b="1" dirty="0">
                <a:solidFill>
                  <a:srgbClr val="FF0000"/>
                </a:solidFill>
                <a:latin typeface="Century Schoolbook" panose="02040604050505020304" pitchFamily="18" charset="0"/>
                <a:ea typeface="Microsoft YaHei UI" pitchFamily="34" charset="-122"/>
              </a:rPr>
            </a:br>
            <a:r>
              <a:rPr lang="ru-RU" sz="2600" b="1" dirty="0">
                <a:solidFill>
                  <a:srgbClr val="FF0000"/>
                </a:solidFill>
                <a:latin typeface="Century Schoolbook" panose="02040604050505020304" pitchFamily="18" charset="0"/>
                <a:ea typeface="Microsoft YaHei UI" pitchFamily="34" charset="-122"/>
              </a:rPr>
              <a:t>			</a:t>
            </a:r>
            <a:r>
              <a:rPr lang="ru-RU" sz="2800" b="1" dirty="0">
                <a:solidFill>
                  <a:srgbClr val="C00000"/>
                </a:solidFill>
                <a:latin typeface="Century Schoolbook" panose="02040604050505020304" pitchFamily="18" charset="0"/>
                <a:ea typeface="Microsoft YaHei UI" pitchFamily="34" charset="-122"/>
              </a:rPr>
              <a:t>Актуальность</a:t>
            </a:r>
            <a:r>
              <a:rPr lang="ru-RU" sz="2800" b="1" dirty="0">
                <a:solidFill>
                  <a:srgbClr val="FF0000"/>
                </a:solidFill>
                <a:latin typeface="Century Schoolbook" panose="02040604050505020304" pitchFamily="18" charset="0"/>
                <a:ea typeface="Microsoft YaHei UI" pitchFamily="34" charset="-122"/>
              </a:rPr>
              <a:t/>
            </a:r>
            <a:br>
              <a:rPr lang="ru-RU" sz="2800" b="1" dirty="0">
                <a:solidFill>
                  <a:srgbClr val="FF0000"/>
                </a:solidFill>
                <a:latin typeface="Century Schoolbook" panose="02040604050505020304" pitchFamily="18" charset="0"/>
                <a:ea typeface="Microsoft YaHei UI" pitchFamily="34" charset="-122"/>
              </a:rPr>
            </a:br>
            <a:r>
              <a:rPr lang="ru-RU" sz="2600" b="1" dirty="0">
                <a:solidFill>
                  <a:schemeClr val="accent5">
                    <a:lumMod val="50000"/>
                  </a:schemeClr>
                </a:solidFill>
                <a:latin typeface="Century Schoolbook" panose="02040604050505020304" pitchFamily="18" charset="0"/>
                <a:ea typeface="Microsoft YaHei UI" pitchFamily="34" charset="-122"/>
              </a:rPr>
              <a:t>Правильная речь – основа развития каждого ребенка, залог его успешной учебы. От её качества зависит дальнейшая успешность подрастающего человека. В настоящее время:</a:t>
            </a:r>
            <a:br>
              <a:rPr lang="ru-RU" sz="2600" b="1" dirty="0">
                <a:solidFill>
                  <a:schemeClr val="accent5">
                    <a:lumMod val="50000"/>
                  </a:schemeClr>
                </a:solidFill>
                <a:latin typeface="Century Schoolbook" panose="02040604050505020304" pitchFamily="18" charset="0"/>
                <a:ea typeface="Microsoft YaHei UI" pitchFamily="34" charset="-122"/>
              </a:rPr>
            </a:br>
            <a:r>
              <a:rPr lang="ru-RU" sz="2600" b="1" dirty="0">
                <a:solidFill>
                  <a:schemeClr val="accent5">
                    <a:lumMod val="50000"/>
                  </a:schemeClr>
                </a:solidFill>
                <a:latin typeface="Century Schoolbook" panose="02040604050505020304" pitchFamily="18" charset="0"/>
                <a:ea typeface="Microsoft YaHei UI" pitchFamily="34" charset="-122"/>
              </a:rPr>
              <a:t>- снижается уровень бытовой культуры,</a:t>
            </a:r>
            <a:br>
              <a:rPr lang="ru-RU" sz="2600" b="1" dirty="0">
                <a:solidFill>
                  <a:schemeClr val="accent5">
                    <a:lumMod val="50000"/>
                  </a:schemeClr>
                </a:solidFill>
                <a:latin typeface="Century Schoolbook" panose="02040604050505020304" pitchFamily="18" charset="0"/>
                <a:ea typeface="Microsoft YaHei UI" pitchFamily="34" charset="-122"/>
              </a:rPr>
            </a:br>
            <a:r>
              <a:rPr lang="ru-RU" sz="2600" b="1" dirty="0">
                <a:solidFill>
                  <a:schemeClr val="accent5">
                    <a:lumMod val="50000"/>
                  </a:schemeClr>
                </a:solidFill>
                <a:latin typeface="Century Schoolbook" panose="02040604050505020304" pitchFamily="18" charset="0"/>
                <a:ea typeface="Microsoft YaHei UI" pitchFamily="34" charset="-122"/>
              </a:rPr>
              <a:t>- безграмотное «говорение»  с экранов телевизора,</a:t>
            </a:r>
            <a:br>
              <a:rPr lang="ru-RU" sz="2600" b="1" dirty="0">
                <a:solidFill>
                  <a:schemeClr val="accent5">
                    <a:lumMod val="50000"/>
                  </a:schemeClr>
                </a:solidFill>
                <a:latin typeface="Century Schoolbook" panose="02040604050505020304" pitchFamily="18" charset="0"/>
                <a:ea typeface="Microsoft YaHei UI" pitchFamily="34" charset="-122"/>
              </a:rPr>
            </a:br>
            <a:r>
              <a:rPr lang="ru-RU" sz="2600" b="1" dirty="0">
                <a:solidFill>
                  <a:schemeClr val="accent5">
                    <a:lumMod val="50000"/>
                  </a:schemeClr>
                </a:solidFill>
                <a:latin typeface="Century Schoolbook" panose="02040604050505020304" pitchFamily="18" charset="0"/>
                <a:ea typeface="Microsoft YaHei UI" pitchFamily="34" charset="-122"/>
              </a:rPr>
              <a:t>- насаждение телевизионной рекламы,</a:t>
            </a:r>
            <a:br>
              <a:rPr lang="ru-RU" sz="2600" b="1" dirty="0">
                <a:solidFill>
                  <a:schemeClr val="accent5">
                    <a:lumMod val="50000"/>
                  </a:schemeClr>
                </a:solidFill>
                <a:latin typeface="Century Schoolbook" panose="02040604050505020304" pitchFamily="18" charset="0"/>
                <a:ea typeface="Microsoft YaHei UI" pitchFamily="34" charset="-122"/>
              </a:rPr>
            </a:br>
            <a:r>
              <a:rPr lang="ru-RU" sz="2600" b="1" dirty="0">
                <a:solidFill>
                  <a:schemeClr val="accent5">
                    <a:lumMod val="50000"/>
                  </a:schemeClr>
                </a:solidFill>
                <a:latin typeface="Century Schoolbook" panose="02040604050505020304" pitchFamily="18" charset="0"/>
                <a:ea typeface="Microsoft YaHei UI" pitchFamily="34" charset="-122"/>
              </a:rPr>
              <a:t>- западные мультфильмы – все это создает условия языковой катастрофы.</a:t>
            </a:r>
            <a:br>
              <a:rPr lang="ru-RU" sz="2600" b="1" dirty="0">
                <a:solidFill>
                  <a:schemeClr val="accent5">
                    <a:lumMod val="50000"/>
                  </a:schemeClr>
                </a:solidFill>
                <a:latin typeface="Century Schoolbook" panose="02040604050505020304" pitchFamily="18" charset="0"/>
                <a:ea typeface="Microsoft YaHei UI" pitchFamily="34" charset="-122"/>
              </a:rPr>
            </a:br>
            <a:r>
              <a:rPr lang="ru-RU" sz="2600" b="1" dirty="0">
                <a:solidFill>
                  <a:schemeClr val="accent5">
                    <a:lumMod val="75000"/>
                  </a:schemeClr>
                </a:solidFill>
                <a:latin typeface="Century Schoolbook" panose="02040604050505020304" pitchFamily="18" charset="0"/>
                <a:ea typeface="Microsoft YaHei UI" pitchFamily="34" charset="-122"/>
              </a:rPr>
              <a:t>           </a:t>
            </a:r>
            <a:r>
              <a:rPr lang="ru-RU" sz="2600" b="1" dirty="0" smtClean="0">
                <a:solidFill>
                  <a:schemeClr val="accent5">
                    <a:lumMod val="75000"/>
                  </a:schemeClr>
                </a:solidFill>
                <a:latin typeface="Century Schoolbook" panose="02040604050505020304" pitchFamily="18" charset="0"/>
                <a:ea typeface="Microsoft YaHei UI" pitchFamily="34" charset="-122"/>
              </a:rPr>
              <a:t>		 </a:t>
            </a:r>
            <a:r>
              <a:rPr lang="ru-RU" sz="2600" b="1" dirty="0">
                <a:solidFill>
                  <a:srgbClr val="C00000"/>
                </a:solidFill>
                <a:latin typeface="Century Schoolbook" panose="02040604050505020304" pitchFamily="18" charset="0"/>
                <a:ea typeface="Microsoft YaHei UI" pitchFamily="34" charset="-122"/>
              </a:rPr>
              <a:t>Поэтому начинать заботиться о        </a:t>
            </a:r>
            <a:br>
              <a:rPr lang="ru-RU" sz="2600" b="1" dirty="0">
                <a:solidFill>
                  <a:srgbClr val="C00000"/>
                </a:solidFill>
                <a:latin typeface="Century Schoolbook" panose="02040604050505020304" pitchFamily="18" charset="0"/>
                <a:ea typeface="Microsoft YaHei UI" pitchFamily="34" charset="-122"/>
              </a:rPr>
            </a:br>
            <a:r>
              <a:rPr lang="ru-RU" sz="2600" b="1" dirty="0">
                <a:solidFill>
                  <a:srgbClr val="C00000"/>
                </a:solidFill>
                <a:latin typeface="Century Schoolbook" panose="02040604050505020304" pitchFamily="18" charset="0"/>
                <a:ea typeface="Microsoft YaHei UI" pitchFamily="34" charset="-122"/>
              </a:rPr>
              <a:t>               </a:t>
            </a:r>
            <a:r>
              <a:rPr lang="ru-RU" sz="2600" b="1" dirty="0" smtClean="0">
                <a:solidFill>
                  <a:srgbClr val="C00000"/>
                </a:solidFill>
                <a:latin typeface="Century Schoolbook" panose="02040604050505020304" pitchFamily="18" charset="0"/>
                <a:ea typeface="Microsoft YaHei UI" pitchFamily="34" charset="-122"/>
              </a:rPr>
              <a:t>	      правильности </a:t>
            </a:r>
            <a:r>
              <a:rPr lang="ru-RU" sz="2600" b="1" dirty="0">
                <a:solidFill>
                  <a:srgbClr val="C00000"/>
                </a:solidFill>
                <a:latin typeface="Century Schoolbook" panose="02040604050505020304" pitchFamily="18" charset="0"/>
                <a:ea typeface="Microsoft YaHei UI" pitchFamily="34" charset="-122"/>
              </a:rPr>
              <a:t>речи ребенка</a:t>
            </a:r>
            <a:br>
              <a:rPr lang="ru-RU" sz="2600" b="1" dirty="0">
                <a:solidFill>
                  <a:srgbClr val="C00000"/>
                </a:solidFill>
                <a:latin typeface="Century Schoolbook" panose="02040604050505020304" pitchFamily="18" charset="0"/>
                <a:ea typeface="Microsoft YaHei UI" pitchFamily="34" charset="-122"/>
              </a:rPr>
            </a:br>
            <a:r>
              <a:rPr lang="ru-RU" sz="2600" b="1" dirty="0">
                <a:solidFill>
                  <a:srgbClr val="C00000"/>
                </a:solidFill>
                <a:latin typeface="Century Schoolbook" panose="02040604050505020304" pitchFamily="18" charset="0"/>
                <a:ea typeface="Microsoft YaHei UI" pitchFamily="34" charset="-122"/>
              </a:rPr>
              <a:t>           </a:t>
            </a:r>
            <a:r>
              <a:rPr lang="ru-RU" sz="2600" b="1" dirty="0" smtClean="0">
                <a:solidFill>
                  <a:srgbClr val="C00000"/>
                </a:solidFill>
                <a:latin typeface="Century Schoolbook" panose="02040604050505020304" pitchFamily="18" charset="0"/>
                <a:ea typeface="Microsoft YaHei UI" pitchFamily="34" charset="-122"/>
              </a:rPr>
              <a:t>		   необходимо </a:t>
            </a:r>
            <a:r>
              <a:rPr lang="ru-RU" sz="2600" b="1" dirty="0">
                <a:solidFill>
                  <a:srgbClr val="C00000"/>
                </a:solidFill>
                <a:latin typeface="Century Schoolbook" panose="02040604050505020304" pitchFamily="18" charset="0"/>
                <a:ea typeface="Microsoft YaHei UI" pitchFamily="34" charset="-122"/>
              </a:rPr>
              <a:t>как можно раньше!</a:t>
            </a:r>
            <a:r>
              <a:rPr lang="ru-RU" sz="2600" b="1" dirty="0">
                <a:solidFill>
                  <a:srgbClr val="C00000"/>
                </a:solidFill>
              </a:rPr>
              <a:t/>
            </a:r>
            <a:br>
              <a:rPr lang="ru-RU" sz="2600" b="1" dirty="0">
                <a:solidFill>
                  <a:srgbClr val="C00000"/>
                </a:solidFill>
              </a:rPr>
            </a:br>
            <a:r>
              <a:rPr lang="ru-RU" b="1" dirty="0">
                <a:solidFill>
                  <a:schemeClr val="accent2">
                    <a:lumMod val="75000"/>
                  </a:schemeClr>
                </a:solidFill>
              </a:rPr>
              <a:t/>
            </a:r>
            <a:br>
              <a:rPr lang="ru-RU" b="1" dirty="0">
                <a:solidFill>
                  <a:schemeClr val="accent2">
                    <a:lumMod val="75000"/>
                  </a:schemeClr>
                </a:solidFill>
              </a:rPr>
            </a:br>
            <a:endParaRPr lang="ru-RU" b="1" dirty="0">
              <a:solidFill>
                <a:schemeClr val="accent2">
                  <a:lumMod val="75000"/>
                </a:schemeClr>
              </a:solidFill>
            </a:endParaRPr>
          </a:p>
        </p:txBody>
      </p:sp>
    </p:spTree>
    <p:extLst>
      <p:ext uri="{BB962C8B-B14F-4D97-AF65-F5344CB8AC3E}">
        <p14:creationId xmlns:p14="http://schemas.microsoft.com/office/powerpoint/2010/main" xmlns="" val="44821861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srcRect/>
          <a:stretch>
            <a:fillRect/>
          </a:stretch>
        </p:blipFill>
        <p:spPr bwMode="auto">
          <a:xfrm>
            <a:off x="158286" y="160628"/>
            <a:ext cx="8827380" cy="6536744"/>
          </a:xfrm>
          <a:prstGeom prst="rect">
            <a:avLst/>
          </a:prstGeom>
          <a:solidFill>
            <a:srgbClr val="FFFFFF">
              <a:shade val="85000"/>
            </a:srgbClr>
          </a:solidFill>
          <a:ln w="88900" cap="sq">
            <a:solidFill>
              <a:schemeClr val="accent1">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Заголовок 1"/>
          <p:cNvSpPr>
            <a:spLocks noGrp="1"/>
          </p:cNvSpPr>
          <p:nvPr>
            <p:ph type="ctrTitle"/>
          </p:nvPr>
        </p:nvSpPr>
        <p:spPr>
          <a:xfrm>
            <a:off x="431540" y="618926"/>
            <a:ext cx="8280920" cy="1491097"/>
          </a:xfrm>
        </p:spPr>
        <p:txBody>
          <a:bodyPr>
            <a:normAutofit fontScale="90000"/>
          </a:bodyPr>
          <a:lstStyle/>
          <a:p>
            <a:pPr algn="l"/>
            <a:r>
              <a:rPr lang="ru-RU" sz="3600" b="1" u="sng" dirty="0">
                <a:solidFill>
                  <a:srgbClr val="C00000"/>
                </a:solidFill>
                <a:latin typeface="Century Schoolbook" panose="02040604050505020304" pitchFamily="18" charset="0"/>
              </a:rPr>
              <a:t>Цель</a:t>
            </a:r>
            <a:r>
              <a:rPr lang="ru-RU" sz="2800" b="1" dirty="0">
                <a:solidFill>
                  <a:srgbClr val="C00000"/>
                </a:solidFill>
                <a:latin typeface="Century Schoolbook" panose="02040604050505020304" pitchFamily="18" charset="0"/>
              </a:rPr>
              <a:t> артикуляционной гимнастики</a:t>
            </a:r>
            <a:r>
              <a:rPr lang="ru-RU" sz="2800" b="1" dirty="0">
                <a:solidFill>
                  <a:prstClr val="black"/>
                </a:solidFill>
                <a:latin typeface="Century Schoolbook" panose="02040604050505020304" pitchFamily="18" charset="0"/>
              </a:rPr>
              <a:t> — </a:t>
            </a:r>
            <a:r>
              <a:rPr lang="ru-RU" sz="2700" b="1" dirty="0">
                <a:solidFill>
                  <a:schemeClr val="accent5">
                    <a:lumMod val="50000"/>
                  </a:schemeClr>
                </a:solidFill>
                <a:latin typeface="Century Schoolbook" panose="02040604050505020304" pitchFamily="18" charset="0"/>
              </a:rPr>
              <a:t>выработка правильных, полноценных движений и определенных положений органов артикуляционного аппарата, необходимых для правильного произношения звуков.</a:t>
            </a:r>
            <a:br>
              <a:rPr lang="ru-RU" sz="2700" b="1" dirty="0">
                <a:solidFill>
                  <a:schemeClr val="accent5">
                    <a:lumMod val="50000"/>
                  </a:schemeClr>
                </a:solidFill>
                <a:latin typeface="Century Schoolbook" panose="02040604050505020304" pitchFamily="18" charset="0"/>
              </a:rPr>
            </a:br>
            <a:r>
              <a:rPr lang="ru-RU" sz="3600" b="1" u="sng" dirty="0">
                <a:solidFill>
                  <a:srgbClr val="C00000"/>
                </a:solidFill>
                <a:latin typeface="Century Schoolbook" panose="02040604050505020304" pitchFamily="18" charset="0"/>
              </a:rPr>
              <a:t>Задачи:</a:t>
            </a:r>
            <a:endParaRPr lang="ru-RU" sz="5300" b="1" u="sng" dirty="0">
              <a:solidFill>
                <a:srgbClr val="C00000"/>
              </a:solidFill>
              <a:latin typeface="Century Schoolbook" panose="02040604050505020304" pitchFamily="18" charset="0"/>
            </a:endParaRPr>
          </a:p>
        </p:txBody>
      </p:sp>
      <p:sp>
        <p:nvSpPr>
          <p:cNvPr id="5" name="Подзаголовок 4"/>
          <p:cNvSpPr>
            <a:spLocks noGrp="1"/>
          </p:cNvSpPr>
          <p:nvPr>
            <p:ph type="subTitle" idx="1"/>
          </p:nvPr>
        </p:nvSpPr>
        <p:spPr>
          <a:xfrm>
            <a:off x="99638" y="2448452"/>
            <a:ext cx="7508558" cy="2868254"/>
          </a:xfrm>
        </p:spPr>
        <p:txBody>
          <a:bodyPr>
            <a:noAutofit/>
          </a:bodyPr>
          <a:lstStyle/>
          <a:p>
            <a:pPr marL="457200" indent="-457200" algn="l">
              <a:buClr>
                <a:srgbClr val="FFFF00"/>
              </a:buClr>
              <a:buFont typeface="Wingdings" panose="05000000000000000000" pitchFamily="2" charset="2"/>
              <a:buChar char="v"/>
            </a:pPr>
            <a:r>
              <a:rPr lang="ru-RU" sz="2400" b="1" dirty="0">
                <a:solidFill>
                  <a:schemeClr val="accent5">
                    <a:lumMod val="50000"/>
                  </a:schemeClr>
                </a:solidFill>
                <a:latin typeface="Century Schoolbook" panose="02040604050505020304" pitchFamily="18" charset="0"/>
              </a:rPr>
              <a:t>Развитие подвижности языка (умение делать широким, узким, поднимать за верхние зубы и т.д.).</a:t>
            </a:r>
          </a:p>
          <a:p>
            <a:pPr marL="457200" indent="-457200" algn="l">
              <a:buClr>
                <a:srgbClr val="FFFF00"/>
              </a:buClr>
              <a:buFont typeface="Wingdings" panose="05000000000000000000" pitchFamily="2" charset="2"/>
              <a:buChar char="v"/>
            </a:pPr>
            <a:r>
              <a:rPr lang="ru-RU" sz="2400" b="1" dirty="0">
                <a:solidFill>
                  <a:schemeClr val="accent5">
                    <a:lumMod val="50000"/>
                  </a:schemeClr>
                </a:solidFill>
                <a:latin typeface="Century Schoolbook" panose="02040604050505020304" pitchFamily="18" charset="0"/>
              </a:rPr>
              <a:t>Развитие достаточной подвижности губ(вытягивать вперёд, растягивать в улыбку, округлять,…).</a:t>
            </a:r>
          </a:p>
          <a:p>
            <a:pPr marL="457200" indent="-457200" algn="l">
              <a:buClr>
                <a:srgbClr val="FFFF00"/>
              </a:buClr>
              <a:buFont typeface="Wingdings" panose="05000000000000000000" pitchFamily="2" charset="2"/>
              <a:buChar char="v"/>
            </a:pPr>
            <a:r>
              <a:rPr lang="ru-RU" sz="2400" b="1" dirty="0">
                <a:solidFill>
                  <a:schemeClr val="accent5">
                    <a:lumMod val="50000"/>
                  </a:schemeClr>
                </a:solidFill>
                <a:latin typeface="Century Schoolbook" panose="02040604050505020304" pitchFamily="18" charset="0"/>
              </a:rPr>
              <a:t>Развитие умения удерживать нижнюю челюсть в определённом положении.</a:t>
            </a: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250440" y="5249821"/>
            <a:ext cx="1656184" cy="1608179"/>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flipH="1">
            <a:off x="827584" y="5349176"/>
            <a:ext cx="1656182" cy="1403155"/>
          </a:xfrm>
          <a:prstGeom prst="rect">
            <a:avLst/>
          </a:prstGeom>
        </p:spPr>
      </p:pic>
      <p:pic>
        <p:nvPicPr>
          <p:cNvPr id="11" name="Рисунок 10"/>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012160" y="5380063"/>
            <a:ext cx="1379764" cy="1299278"/>
          </a:xfrm>
          <a:prstGeom prst="rect">
            <a:avLst/>
          </a:prstGeom>
        </p:spPr>
      </p:pic>
      <p:pic>
        <p:nvPicPr>
          <p:cNvPr id="12" name="Рисунок 11"/>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6948264" y="3017277"/>
            <a:ext cx="1910442" cy="1726473"/>
          </a:xfrm>
          <a:prstGeom prst="rect">
            <a:avLst/>
          </a:prstGeom>
        </p:spPr>
      </p:pic>
    </p:spTree>
    <p:extLst>
      <p:ext uri="{BB962C8B-B14F-4D97-AF65-F5344CB8AC3E}">
        <p14:creationId xmlns:p14="http://schemas.microsoft.com/office/powerpoint/2010/main" xmlns="" val="408261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250"/>
                                        <p:tgtEl>
                                          <p:spTgt spid="2"/>
                                        </p:tgtEl>
                                      </p:cBhvr>
                                    </p:animEffect>
                                    <p:anim calcmode="lin" valueType="num">
                                      <p:cBhvr>
                                        <p:cTn id="8" dur="1250" fill="hold"/>
                                        <p:tgtEl>
                                          <p:spTgt spid="2"/>
                                        </p:tgtEl>
                                        <p:attrNameLst>
                                          <p:attrName>ppt_x</p:attrName>
                                        </p:attrNameLst>
                                      </p:cBhvr>
                                      <p:tavLst>
                                        <p:tav tm="0">
                                          <p:val>
                                            <p:strVal val="#ppt_x"/>
                                          </p:val>
                                        </p:tav>
                                        <p:tav tm="100000">
                                          <p:val>
                                            <p:strVal val="#ppt_x"/>
                                          </p:val>
                                        </p:tav>
                                      </p:tavLst>
                                    </p:anim>
                                    <p:anim calcmode="lin" valueType="num">
                                      <p:cBhvr>
                                        <p:cTn id="9" dur="12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10" presetClass="entr" presetSubtype="0" fill="hold" grpId="0"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fade">
                                      <p:cBhvr>
                                        <p:cTn id="13" dur="750"/>
                                        <p:tgtEl>
                                          <p:spTgt spid="5">
                                            <p:txEl>
                                              <p:pRg st="0" end="0"/>
                                            </p:txEl>
                                          </p:spTgt>
                                        </p:tgtEl>
                                      </p:cBhvr>
                                    </p:animEffect>
                                  </p:childTnLst>
                                </p:cTn>
                              </p:par>
                            </p:childTnLst>
                          </p:cTn>
                        </p:par>
                        <p:par>
                          <p:cTn id="14" fill="hold">
                            <p:stCondLst>
                              <p:cond delay="2000"/>
                            </p:stCondLst>
                            <p:childTnLst>
                              <p:par>
                                <p:cTn id="15" presetID="10" presetClass="entr" presetSubtype="0" fill="hold" grpId="0" nodeType="after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fade">
                                      <p:cBhvr>
                                        <p:cTn id="17" dur="750"/>
                                        <p:tgtEl>
                                          <p:spTgt spid="5">
                                            <p:txEl>
                                              <p:pRg st="1" end="1"/>
                                            </p:txEl>
                                          </p:spTgt>
                                        </p:tgtEl>
                                      </p:cBhvr>
                                    </p:animEffect>
                                  </p:childTnLst>
                                </p:cTn>
                              </p:par>
                            </p:childTnLst>
                          </p:cTn>
                        </p:par>
                        <p:par>
                          <p:cTn id="18" fill="hold">
                            <p:stCondLst>
                              <p:cond delay="2750"/>
                            </p:stCondLst>
                            <p:childTnLst>
                              <p:par>
                                <p:cTn id="19" presetID="10" presetClass="entr" presetSubtype="0" fill="hold" grpId="0" nodeType="after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75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500" fill="hold"/>
                                        <p:tgtEl>
                                          <p:spTgt spid="3"/>
                                        </p:tgtEl>
                                        <p:attrNameLst>
                                          <p:attrName>ppt_w</p:attrName>
                                        </p:attrNameLst>
                                      </p:cBhvr>
                                      <p:tavLst>
                                        <p:tav tm="0">
                                          <p:val>
                                            <p:fltVal val="0"/>
                                          </p:val>
                                        </p:tav>
                                        <p:tav tm="100000">
                                          <p:val>
                                            <p:strVal val="#ppt_w"/>
                                          </p:val>
                                        </p:tav>
                                      </p:tavLst>
                                    </p:anim>
                                    <p:anim calcmode="lin" valueType="num">
                                      <p:cBhvr>
                                        <p:cTn id="34" dur="500" fill="hold"/>
                                        <p:tgtEl>
                                          <p:spTgt spid="3"/>
                                        </p:tgtEl>
                                        <p:attrNameLst>
                                          <p:attrName>ppt_h</p:attrName>
                                        </p:attrNameLst>
                                      </p:cBhvr>
                                      <p:tavLst>
                                        <p:tav tm="0">
                                          <p:val>
                                            <p:fltVal val="0"/>
                                          </p:val>
                                        </p:tav>
                                        <p:tav tm="100000">
                                          <p:val>
                                            <p:strVal val="#ppt_h"/>
                                          </p:val>
                                        </p:tav>
                                      </p:tavLst>
                                    </p:anim>
                                    <p:animEffect transition="in" filter="fade">
                                      <p:cBhvr>
                                        <p:cTn id="35" dur="500"/>
                                        <p:tgtEl>
                                          <p:spTgt spid="3"/>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fltVal val="0"/>
                                          </p:val>
                                        </p:tav>
                                        <p:tav tm="100000">
                                          <p:val>
                                            <p:strVal val="#ppt_h"/>
                                          </p:val>
                                        </p:tav>
                                      </p:tavLst>
                                    </p:anim>
                                    <p:animEffect transition="in" filter="fade">
                                      <p:cBhvr>
                                        <p:cTn id="42" dur="5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 fill="hold"/>
                                        <p:tgtEl>
                                          <p:spTgt spid="11"/>
                                        </p:tgtEl>
                                        <p:attrNameLst>
                                          <p:attrName>ppt_w</p:attrName>
                                        </p:attrNameLst>
                                      </p:cBhvr>
                                      <p:tavLst>
                                        <p:tav tm="0">
                                          <p:val>
                                            <p:fltVal val="0"/>
                                          </p:val>
                                        </p:tav>
                                        <p:tav tm="100000">
                                          <p:val>
                                            <p:strVal val="#ppt_w"/>
                                          </p:val>
                                        </p:tav>
                                      </p:tavLst>
                                    </p:anim>
                                    <p:anim calcmode="lin" valueType="num">
                                      <p:cBhvr>
                                        <p:cTn id="48" dur="500" fill="hold"/>
                                        <p:tgtEl>
                                          <p:spTgt spid="11"/>
                                        </p:tgtEl>
                                        <p:attrNameLst>
                                          <p:attrName>ppt_h</p:attrName>
                                        </p:attrNameLst>
                                      </p:cBhvr>
                                      <p:tavLst>
                                        <p:tav tm="0">
                                          <p:val>
                                            <p:fltVal val="0"/>
                                          </p:val>
                                        </p:tav>
                                        <p:tav tm="100000">
                                          <p:val>
                                            <p:strVal val="#ppt_h"/>
                                          </p:val>
                                        </p:tav>
                                      </p:tavLst>
                                    </p:anim>
                                    <p:animEffect transition="in" filter="fade">
                                      <p:cBhvr>
                                        <p:cTn id="4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srcRect/>
          <a:stretch>
            <a:fillRect/>
          </a:stretch>
        </p:blipFill>
        <p:spPr bwMode="auto">
          <a:xfrm>
            <a:off x="142844" y="142852"/>
            <a:ext cx="8827380" cy="6536744"/>
          </a:xfrm>
          <a:prstGeom prst="rect">
            <a:avLst/>
          </a:prstGeom>
          <a:solidFill>
            <a:srgbClr val="FFFFFF">
              <a:shade val="85000"/>
            </a:srgbClr>
          </a:solidFill>
          <a:ln w="88900" cap="sq">
            <a:solidFill>
              <a:schemeClr val="accent1">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Заголовок 1"/>
          <p:cNvSpPr>
            <a:spLocks noGrp="1"/>
          </p:cNvSpPr>
          <p:nvPr>
            <p:ph type="title"/>
          </p:nvPr>
        </p:nvSpPr>
        <p:spPr/>
        <p:txBody>
          <a:bodyPr>
            <a:normAutofit fontScale="90000"/>
          </a:bodyPr>
          <a:lstStyle/>
          <a:p>
            <a:r>
              <a:rPr lang="ru-RU" sz="3200" b="1" dirty="0">
                <a:solidFill>
                  <a:srgbClr val="C00000"/>
                </a:solidFill>
                <a:latin typeface="Century Schoolbook" panose="02040604050505020304" pitchFamily="18" charset="0"/>
              </a:rPr>
              <a:t>Правила проведения артикуляционной гимнастики:</a:t>
            </a:r>
            <a:br>
              <a:rPr lang="ru-RU" sz="3200" b="1" dirty="0">
                <a:solidFill>
                  <a:srgbClr val="C00000"/>
                </a:solidFill>
                <a:latin typeface="Century Schoolbook" panose="02040604050505020304" pitchFamily="18" charset="0"/>
              </a:rPr>
            </a:br>
            <a:endParaRPr lang="ru-RU" dirty="0">
              <a:solidFill>
                <a:srgbClr val="7030A0"/>
              </a:solidFill>
            </a:endParaRPr>
          </a:p>
        </p:txBody>
      </p:sp>
      <p:pic>
        <p:nvPicPr>
          <p:cNvPr id="7" name="Объект 6" descr="Изображение выглядит как человек, внутренний, стол, сидит&#10;&#10;Описание создано автоматически">
            <a:extLst>
              <a:ext uri="{FF2B5EF4-FFF2-40B4-BE49-F238E27FC236}">
                <a16:creationId xmlns:a16="http://schemas.microsoft.com/office/drawing/2014/main" xmlns="" id="{3190E53D-AA10-43DA-A663-AF7377904BFE}"/>
              </a:ext>
            </a:extLst>
          </p:cNvPr>
          <p:cNvPicPr>
            <a:picLocks noGrp="1" noChangeAspect="1"/>
          </p:cNvPicPr>
          <p:nvPr>
            <p:ph sz="half" idx="1"/>
          </p:nvPr>
        </p:nvPicPr>
        <p:blipFill>
          <a:blip r:embed="rId3">
            <a:extLst>
              <a:ext uri="{28A0092B-C50C-407E-A947-70E740481C1C}">
                <a14:useLocalDpi xmlns:a14="http://schemas.microsoft.com/office/drawing/2010/main" xmlns="" val="0"/>
              </a:ext>
            </a:extLst>
          </a:blip>
          <a:stretch>
            <a:fillRect/>
          </a:stretch>
        </p:blipFill>
        <p:spPr>
          <a:xfrm>
            <a:off x="918047" y="1443215"/>
            <a:ext cx="3178808" cy="2129801"/>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Объект 4">
            <a:extLst>
              <a:ext uri="{FF2B5EF4-FFF2-40B4-BE49-F238E27FC236}">
                <a16:creationId xmlns:a16="http://schemas.microsoft.com/office/drawing/2014/main" xmlns="" id="{8D1491F3-D1CB-4EE8-B778-4E6E6084612F}"/>
              </a:ext>
            </a:extLst>
          </p:cNvPr>
          <p:cNvSpPr>
            <a:spLocks noGrp="1"/>
          </p:cNvSpPr>
          <p:nvPr>
            <p:ph sz="half" idx="2"/>
          </p:nvPr>
        </p:nvSpPr>
        <p:spPr>
          <a:xfrm>
            <a:off x="4211960" y="1124744"/>
            <a:ext cx="4758264" cy="5001419"/>
          </a:xfrm>
        </p:spPr>
        <p:txBody>
          <a:bodyPr>
            <a:noAutofit/>
          </a:bodyPr>
          <a:lstStyle/>
          <a:p>
            <a:pPr>
              <a:buClr>
                <a:srgbClr val="FFFF00"/>
              </a:buClr>
              <a:buFont typeface="Wingdings" panose="05000000000000000000" pitchFamily="2" charset="2"/>
              <a:buChar char="v"/>
            </a:pPr>
            <a:r>
              <a:rPr lang="ru-RU" sz="2000" b="1" dirty="0">
                <a:solidFill>
                  <a:schemeClr val="accent5">
                    <a:lumMod val="50000"/>
                  </a:schemeClr>
                </a:solidFill>
                <a:latin typeface="Century Schoolbook" panose="02040604050505020304" pitchFamily="18" charset="0"/>
                <a:ea typeface="+mj-ea"/>
                <a:cs typeface="+mj-cs"/>
              </a:rPr>
              <a:t>Проводить артикуляционную гимнастику необходимо ежедневно в течение 3-5 минут с повтором упражнений от 5 до 7 раз.</a:t>
            </a:r>
          </a:p>
          <a:p>
            <a:pPr>
              <a:buClr>
                <a:srgbClr val="FFFF00"/>
              </a:buClr>
              <a:buFont typeface="Wingdings" panose="05000000000000000000" pitchFamily="2" charset="2"/>
              <a:buChar char="v"/>
            </a:pPr>
            <a:r>
              <a:rPr lang="ru-RU" sz="2000" b="1" dirty="0">
                <a:solidFill>
                  <a:schemeClr val="accent5">
                    <a:lumMod val="50000"/>
                  </a:schemeClr>
                </a:solidFill>
                <a:latin typeface="Century Schoolbook" panose="02040604050505020304" pitchFamily="18" charset="0"/>
                <a:ea typeface="+mj-ea"/>
                <a:cs typeface="+mj-cs"/>
              </a:rPr>
              <a:t> Сначала выполняются упражнения более простые, а затем более сложные.</a:t>
            </a:r>
          </a:p>
          <a:p>
            <a:pPr>
              <a:buClr>
                <a:srgbClr val="FFFF00"/>
              </a:buClr>
              <a:buFont typeface="Wingdings" panose="05000000000000000000" pitchFamily="2" charset="2"/>
              <a:buChar char="v"/>
            </a:pPr>
            <a:r>
              <a:rPr lang="ru-RU" sz="2000" b="1" dirty="0">
                <a:solidFill>
                  <a:schemeClr val="accent5">
                    <a:lumMod val="50000"/>
                  </a:schemeClr>
                </a:solidFill>
                <a:latin typeface="Century Schoolbook" panose="02040604050505020304" pitchFamily="18" charset="0"/>
                <a:ea typeface="+mj-ea"/>
                <a:cs typeface="+mj-cs"/>
              </a:rPr>
              <a:t>Начинается комплекс гимнастики с упражнений для губ.</a:t>
            </a:r>
          </a:p>
          <a:p>
            <a:pPr>
              <a:buClr>
                <a:srgbClr val="FFFF00"/>
              </a:buClr>
              <a:buFont typeface="Wingdings" panose="05000000000000000000" pitchFamily="2" charset="2"/>
              <a:buChar char="v"/>
            </a:pPr>
            <a:r>
              <a:rPr lang="ru-RU" sz="2000" b="1" dirty="0">
                <a:solidFill>
                  <a:schemeClr val="accent5">
                    <a:lumMod val="50000"/>
                  </a:schemeClr>
                </a:solidFill>
                <a:latin typeface="Century Schoolbook" panose="02040604050505020304" pitchFamily="18" charset="0"/>
                <a:ea typeface="+mj-ea"/>
                <a:cs typeface="+mj-cs"/>
              </a:rPr>
              <a:t>Артикуляционная гимнастика выполняется сидя за столом, перед зеркалом</a:t>
            </a:r>
          </a:p>
          <a:p>
            <a:pPr>
              <a:buClr>
                <a:srgbClr val="FFFF00"/>
              </a:buClr>
              <a:buFont typeface="Wingdings" panose="05000000000000000000" pitchFamily="2" charset="2"/>
              <a:buChar char="v"/>
            </a:pPr>
            <a:r>
              <a:rPr lang="ru-RU" sz="2000" b="1" dirty="0">
                <a:solidFill>
                  <a:schemeClr val="accent5">
                    <a:lumMod val="50000"/>
                  </a:schemeClr>
                </a:solidFill>
                <a:latin typeface="Century Schoolbook" panose="02040604050505020304" pitchFamily="18" charset="0"/>
                <a:ea typeface="+mj-ea"/>
                <a:cs typeface="+mj-cs"/>
              </a:rPr>
              <a:t>Проводится эмоционально, в игровой форме.</a:t>
            </a:r>
            <a:br>
              <a:rPr lang="ru-RU" sz="2000" b="1" dirty="0">
                <a:solidFill>
                  <a:schemeClr val="accent5">
                    <a:lumMod val="50000"/>
                  </a:schemeClr>
                </a:solidFill>
                <a:latin typeface="Century Schoolbook" panose="02040604050505020304" pitchFamily="18" charset="0"/>
                <a:ea typeface="+mj-ea"/>
                <a:cs typeface="+mj-cs"/>
              </a:rPr>
            </a:br>
            <a:endParaRPr lang="ru-RU" sz="2000" dirty="0">
              <a:solidFill>
                <a:schemeClr val="accent5">
                  <a:lumMod val="50000"/>
                </a:schemeClr>
              </a:solidFill>
            </a:endParaRPr>
          </a:p>
        </p:txBody>
      </p:sp>
      <p:pic>
        <p:nvPicPr>
          <p:cNvPr id="9" name="Рисунок 8" descr="Изображение выглядит как человек, внутренний&#10;&#10;Описание создано автоматически">
            <a:extLst>
              <a:ext uri="{FF2B5EF4-FFF2-40B4-BE49-F238E27FC236}">
                <a16:creationId xmlns:a16="http://schemas.microsoft.com/office/drawing/2014/main" xmlns="" id="{3C2C01BF-4000-42AB-9650-886B1543E27D}"/>
              </a:ext>
            </a:extLst>
          </p:cNvPr>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918046" y="3956244"/>
            <a:ext cx="3178807" cy="2384106"/>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16500101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par>
                          <p:cTn id="10" fill="hold">
                            <p:stCondLst>
                              <p:cond delay="2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Effect transition="in" filter="fade">
                                      <p:cBhvr>
                                        <p:cTn id="26" dur="1500"/>
                                        <p:tgtEl>
                                          <p:spTgt spid="5">
                                            <p:txEl>
                                              <p:pRg st="0" end="0"/>
                                            </p:txEl>
                                          </p:spTgt>
                                        </p:tgtEl>
                                      </p:cBhvr>
                                    </p:animEffect>
                                    <p:anim calcmode="lin" valueType="num">
                                      <p:cBhvr>
                                        <p:cTn id="27" dur="1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8" dur="15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5">
                                            <p:txEl>
                                              <p:pRg st="1" end="1"/>
                                            </p:txEl>
                                          </p:spTgt>
                                        </p:tgtEl>
                                        <p:attrNameLst>
                                          <p:attrName>style.visibility</p:attrName>
                                        </p:attrNameLst>
                                      </p:cBhvr>
                                      <p:to>
                                        <p:strVal val="visible"/>
                                      </p:to>
                                    </p:set>
                                    <p:animEffect transition="in" filter="fade">
                                      <p:cBhvr>
                                        <p:cTn id="33" dur="1500"/>
                                        <p:tgtEl>
                                          <p:spTgt spid="5">
                                            <p:txEl>
                                              <p:pRg st="1" end="1"/>
                                            </p:txEl>
                                          </p:spTgt>
                                        </p:tgtEl>
                                      </p:cBhvr>
                                    </p:animEffect>
                                    <p:anim calcmode="lin" valueType="num">
                                      <p:cBhvr>
                                        <p:cTn id="34" dur="15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35" dur="15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5">
                                            <p:txEl>
                                              <p:pRg st="2" end="2"/>
                                            </p:txEl>
                                          </p:spTgt>
                                        </p:tgtEl>
                                        <p:attrNameLst>
                                          <p:attrName>style.visibility</p:attrName>
                                        </p:attrNameLst>
                                      </p:cBhvr>
                                      <p:to>
                                        <p:strVal val="visible"/>
                                      </p:to>
                                    </p:set>
                                    <p:animEffect transition="in" filter="fade">
                                      <p:cBhvr>
                                        <p:cTn id="40" dur="1500"/>
                                        <p:tgtEl>
                                          <p:spTgt spid="5">
                                            <p:txEl>
                                              <p:pRg st="2" end="2"/>
                                            </p:txEl>
                                          </p:spTgt>
                                        </p:tgtEl>
                                      </p:cBhvr>
                                    </p:animEffect>
                                    <p:anim calcmode="lin" valueType="num">
                                      <p:cBhvr>
                                        <p:cTn id="41" dur="15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42" dur="15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5">
                                            <p:txEl>
                                              <p:pRg st="3" end="3"/>
                                            </p:txEl>
                                          </p:spTgt>
                                        </p:tgtEl>
                                        <p:attrNameLst>
                                          <p:attrName>style.visibility</p:attrName>
                                        </p:attrNameLst>
                                      </p:cBhvr>
                                      <p:to>
                                        <p:strVal val="visible"/>
                                      </p:to>
                                    </p:set>
                                    <p:animEffect transition="in" filter="fade">
                                      <p:cBhvr>
                                        <p:cTn id="47" dur="1500"/>
                                        <p:tgtEl>
                                          <p:spTgt spid="5">
                                            <p:txEl>
                                              <p:pRg st="3" end="3"/>
                                            </p:txEl>
                                          </p:spTgt>
                                        </p:tgtEl>
                                      </p:cBhvr>
                                    </p:animEffect>
                                    <p:anim calcmode="lin" valueType="num">
                                      <p:cBhvr>
                                        <p:cTn id="48" dur="15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49" dur="15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5">
                                            <p:txEl>
                                              <p:pRg st="4" end="4"/>
                                            </p:txEl>
                                          </p:spTgt>
                                        </p:tgtEl>
                                        <p:attrNameLst>
                                          <p:attrName>style.visibility</p:attrName>
                                        </p:attrNameLst>
                                      </p:cBhvr>
                                      <p:to>
                                        <p:strVal val="visible"/>
                                      </p:to>
                                    </p:set>
                                    <p:animEffect transition="in" filter="fade">
                                      <p:cBhvr>
                                        <p:cTn id="54" dur="1500"/>
                                        <p:tgtEl>
                                          <p:spTgt spid="5">
                                            <p:txEl>
                                              <p:pRg st="4" end="4"/>
                                            </p:txEl>
                                          </p:spTgt>
                                        </p:tgtEl>
                                      </p:cBhvr>
                                    </p:animEffect>
                                    <p:anim calcmode="lin" valueType="num">
                                      <p:cBhvr>
                                        <p:cTn id="55" dur="15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56" dur="15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srcRect/>
          <a:stretch>
            <a:fillRect/>
          </a:stretch>
        </p:blipFill>
        <p:spPr bwMode="auto">
          <a:xfrm>
            <a:off x="142845" y="142852"/>
            <a:ext cx="8862719" cy="6572296"/>
          </a:xfrm>
          <a:prstGeom prst="rect">
            <a:avLst/>
          </a:prstGeom>
          <a:solidFill>
            <a:srgbClr val="FFFFFF">
              <a:shade val="85000"/>
            </a:srgbClr>
          </a:solidFill>
          <a:ln w="88900" cap="sq">
            <a:solidFill>
              <a:schemeClr val="accent1">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Заголовок 1"/>
          <p:cNvSpPr>
            <a:spLocks noGrp="1"/>
          </p:cNvSpPr>
          <p:nvPr>
            <p:ph type="ctrTitle"/>
          </p:nvPr>
        </p:nvSpPr>
        <p:spPr>
          <a:xfrm>
            <a:off x="119516" y="142852"/>
            <a:ext cx="8862720" cy="6357982"/>
          </a:xfrm>
        </p:spPr>
        <p:txBody>
          <a:bodyPr>
            <a:normAutofit/>
          </a:bodyPr>
          <a:lstStyle/>
          <a:p>
            <a:r>
              <a:rPr lang="ru-RU" sz="3600" b="1" dirty="0">
                <a:solidFill>
                  <a:srgbClr val="C00000"/>
                </a:solidFill>
                <a:latin typeface="Century Schoolbook" panose="02040604050505020304" pitchFamily="18" charset="0"/>
              </a:rPr>
              <a:t>Классификация артикуляционных упражнений. </a:t>
            </a:r>
            <a:r>
              <a:rPr lang="ru-RU" sz="3600" b="1" dirty="0">
                <a:solidFill>
                  <a:srgbClr val="FF0000"/>
                </a:solidFill>
                <a:latin typeface="Century Schoolbook" panose="02040604050505020304" pitchFamily="18" charset="0"/>
              </a:rPr>
              <a:t/>
            </a:r>
            <a:br>
              <a:rPr lang="ru-RU" sz="3600" b="1" dirty="0">
                <a:solidFill>
                  <a:srgbClr val="FF0000"/>
                </a:solidFill>
                <a:latin typeface="Century Schoolbook" panose="02040604050505020304" pitchFamily="18" charset="0"/>
              </a:rPr>
            </a:br>
            <a:r>
              <a:rPr lang="ru-RU" sz="2800" b="1" dirty="0">
                <a:solidFill>
                  <a:srgbClr val="00B050"/>
                </a:solidFill>
                <a:latin typeface="Century Schoolbook" panose="02040604050505020304" pitchFamily="18" charset="0"/>
              </a:rPr>
              <a:t>Два вида упражнений:</a:t>
            </a:r>
            <a:br>
              <a:rPr lang="ru-RU" sz="2800" b="1" dirty="0">
                <a:solidFill>
                  <a:srgbClr val="00B050"/>
                </a:solidFill>
                <a:latin typeface="Century Schoolbook" panose="02040604050505020304" pitchFamily="18" charset="0"/>
              </a:rPr>
            </a:br>
            <a:r>
              <a:rPr lang="ru-RU" sz="4000" b="1" dirty="0">
                <a:solidFill>
                  <a:schemeClr val="accent2">
                    <a:lumMod val="50000"/>
                  </a:schemeClr>
                </a:solidFill>
                <a:latin typeface="Century Schoolbook" panose="02040604050505020304" pitchFamily="18" charset="0"/>
              </a:rPr>
              <a:t> </a:t>
            </a:r>
            <a:r>
              <a:rPr lang="ru-RU" sz="2700" b="1" dirty="0">
                <a:solidFill>
                  <a:schemeClr val="accent5">
                    <a:lumMod val="50000"/>
                  </a:schemeClr>
                </a:solidFill>
                <a:latin typeface="Century Schoolbook" panose="02040604050505020304" pitchFamily="18" charset="0"/>
              </a:rPr>
              <a:t>статические и динамические с образными названиями.</a:t>
            </a:r>
            <a:r>
              <a:rPr lang="ru-RU" sz="1800" dirty="0">
                <a:solidFill>
                  <a:schemeClr val="accent5">
                    <a:lumMod val="50000"/>
                  </a:schemeClr>
                </a:solidFill>
                <a:latin typeface="Century Schoolbook" panose="02040604050505020304" pitchFamily="18" charset="0"/>
              </a:rPr>
              <a:t/>
            </a:r>
            <a:br>
              <a:rPr lang="ru-RU" sz="1800" dirty="0">
                <a:solidFill>
                  <a:schemeClr val="accent5">
                    <a:lumMod val="50000"/>
                  </a:schemeClr>
                </a:solidFill>
                <a:latin typeface="Century Schoolbook" panose="02040604050505020304" pitchFamily="18" charset="0"/>
              </a:rPr>
            </a:br>
            <a:r>
              <a:rPr lang="ru-RU" sz="3100" b="1" dirty="0">
                <a:solidFill>
                  <a:srgbClr val="0070C0"/>
                </a:solidFill>
                <a:latin typeface="Century Schoolbook" panose="02040604050505020304" pitchFamily="18" charset="0"/>
              </a:rPr>
              <a:t> Статические упражнения </a:t>
            </a:r>
            <a:r>
              <a:rPr lang="ru-RU" sz="3100" dirty="0">
                <a:solidFill>
                  <a:prstClr val="black"/>
                </a:solidFill>
                <a:latin typeface="Century Schoolbook" panose="02040604050505020304" pitchFamily="18" charset="0"/>
              </a:rPr>
              <a:t/>
            </a:r>
            <a:br>
              <a:rPr lang="ru-RU" sz="3100" dirty="0">
                <a:solidFill>
                  <a:prstClr val="black"/>
                </a:solidFill>
                <a:latin typeface="Century Schoolbook" panose="02040604050505020304" pitchFamily="18" charset="0"/>
              </a:rPr>
            </a:br>
            <a:r>
              <a:rPr lang="ru-RU" sz="2200" b="1" dirty="0">
                <a:solidFill>
                  <a:srgbClr val="7030A0"/>
                </a:solidFill>
                <a:latin typeface="Century Schoolbook" panose="02040604050505020304" pitchFamily="18" charset="0"/>
              </a:rPr>
              <a:t>(«Лопатка», «Заборчик», «Чашечка», «Иголочка», «Стрелочка», «Трубочка») </a:t>
            </a:r>
            <a:br>
              <a:rPr lang="ru-RU" sz="2200" b="1" dirty="0">
                <a:solidFill>
                  <a:srgbClr val="7030A0"/>
                </a:solidFill>
                <a:latin typeface="Century Schoolbook" panose="02040604050505020304" pitchFamily="18" charset="0"/>
              </a:rPr>
            </a:br>
            <a:r>
              <a:rPr lang="ru-RU" sz="2200" b="1" dirty="0">
                <a:solidFill>
                  <a:schemeClr val="accent2">
                    <a:lumMod val="50000"/>
                  </a:schemeClr>
                </a:solidFill>
                <a:latin typeface="Century Schoolbook" panose="02040604050505020304" pitchFamily="18" charset="0"/>
              </a:rPr>
              <a:t>направлены на удержание артикуляционной позы.</a:t>
            </a:r>
            <a:br>
              <a:rPr lang="ru-RU" sz="2200" b="1" dirty="0">
                <a:solidFill>
                  <a:schemeClr val="accent2">
                    <a:lumMod val="50000"/>
                  </a:schemeClr>
                </a:solidFill>
                <a:latin typeface="Century Schoolbook" panose="02040604050505020304" pitchFamily="18" charset="0"/>
              </a:rPr>
            </a:br>
            <a:r>
              <a:rPr lang="ru-RU" sz="2200" b="1" dirty="0">
                <a:solidFill>
                  <a:schemeClr val="accent2">
                    <a:lumMod val="50000"/>
                  </a:schemeClr>
                </a:solidFill>
                <a:latin typeface="Century Schoolbook" panose="02040604050505020304" pitchFamily="18" charset="0"/>
              </a:rPr>
              <a:t> </a:t>
            </a:r>
            <a:br>
              <a:rPr lang="ru-RU" sz="2200" b="1" dirty="0">
                <a:solidFill>
                  <a:schemeClr val="accent2">
                    <a:lumMod val="50000"/>
                  </a:schemeClr>
                </a:solidFill>
                <a:latin typeface="Century Schoolbook" panose="02040604050505020304" pitchFamily="18" charset="0"/>
              </a:rPr>
            </a:br>
            <a:r>
              <a:rPr lang="ru-RU" sz="3100" b="1" dirty="0">
                <a:solidFill>
                  <a:srgbClr val="0070C0"/>
                </a:solidFill>
                <a:latin typeface="Century Schoolbook" panose="02040604050505020304" pitchFamily="18" charset="0"/>
              </a:rPr>
              <a:t>Динамические упражнения </a:t>
            </a:r>
            <a:br>
              <a:rPr lang="ru-RU" sz="3100" b="1" dirty="0">
                <a:solidFill>
                  <a:srgbClr val="0070C0"/>
                </a:solidFill>
                <a:latin typeface="Century Schoolbook" panose="02040604050505020304" pitchFamily="18" charset="0"/>
              </a:rPr>
            </a:br>
            <a:r>
              <a:rPr lang="ru-RU" sz="2200" b="1" dirty="0">
                <a:solidFill>
                  <a:srgbClr val="7030A0"/>
                </a:solidFill>
                <a:latin typeface="Century Schoolbook" panose="02040604050505020304" pitchFamily="18" charset="0"/>
              </a:rPr>
              <a:t>(«Лошадка», «Грибок», «Качели», «Вкусное варенье», «Змейка», «Часики», «Маятник», «Катушка», «Маляр») </a:t>
            </a:r>
            <a:br>
              <a:rPr lang="ru-RU" sz="2200" b="1" dirty="0">
                <a:solidFill>
                  <a:srgbClr val="7030A0"/>
                </a:solidFill>
                <a:latin typeface="Century Schoolbook" panose="02040604050505020304" pitchFamily="18" charset="0"/>
              </a:rPr>
            </a:br>
            <a:r>
              <a:rPr lang="ru-RU" sz="2200" b="1" dirty="0">
                <a:solidFill>
                  <a:schemeClr val="accent2">
                    <a:lumMod val="50000"/>
                  </a:schemeClr>
                </a:solidFill>
                <a:latin typeface="Century Schoolbook" panose="02040604050505020304" pitchFamily="18" charset="0"/>
              </a:rPr>
              <a:t>служат для выработки умения переключатся с одной артикуляционной позы на другую.</a:t>
            </a:r>
            <a:endParaRPr lang="ru-RU" sz="4900" b="1" dirty="0">
              <a:solidFill>
                <a:schemeClr val="accent2">
                  <a:lumMod val="50000"/>
                </a:schemeClr>
              </a:solidFill>
              <a:latin typeface="Century Schoolbook" panose="02040604050505020304" pitchFamily="18" charset="0"/>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80313">
            <a:off x="7308304" y="404664"/>
            <a:ext cx="1537886" cy="1656184"/>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95536" y="396413"/>
            <a:ext cx="1224136" cy="1538591"/>
          </a:xfrm>
          <a:prstGeom prst="rect">
            <a:avLst/>
          </a:prstGeom>
        </p:spPr>
      </p:pic>
    </p:spTree>
    <p:extLst>
      <p:ext uri="{BB962C8B-B14F-4D97-AF65-F5344CB8AC3E}">
        <p14:creationId xmlns:p14="http://schemas.microsoft.com/office/powerpoint/2010/main" xmlns="" val="418543690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1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srcRect/>
          <a:stretch>
            <a:fillRect/>
          </a:stretch>
        </p:blipFill>
        <p:spPr bwMode="auto">
          <a:xfrm>
            <a:off x="107504" y="117704"/>
            <a:ext cx="8862720" cy="6562964"/>
          </a:xfrm>
          <a:prstGeom prst="rect">
            <a:avLst/>
          </a:prstGeom>
          <a:solidFill>
            <a:srgbClr val="FFFFFF">
              <a:shade val="85000"/>
            </a:srgbClr>
          </a:solidFill>
          <a:ln w="88900" cap="sq">
            <a:solidFill>
              <a:schemeClr val="accent1">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Заголовок 1"/>
          <p:cNvSpPr>
            <a:spLocks noGrp="1"/>
          </p:cNvSpPr>
          <p:nvPr>
            <p:ph type="ctrTitle"/>
          </p:nvPr>
        </p:nvSpPr>
        <p:spPr>
          <a:xfrm>
            <a:off x="107504" y="366977"/>
            <a:ext cx="8862720" cy="3791192"/>
          </a:xfrm>
        </p:spPr>
        <p:txBody>
          <a:bodyPr>
            <a:normAutofit/>
          </a:bodyPr>
          <a:lstStyle/>
          <a:p>
            <a:r>
              <a:rPr lang="ru-RU" sz="3200" b="1" dirty="0">
                <a:solidFill>
                  <a:srgbClr val="C00000"/>
                </a:solidFill>
                <a:latin typeface="Century Schoolbook" panose="02040604050505020304" pitchFamily="18" charset="0"/>
              </a:rPr>
              <a:t>Приемы работы </a:t>
            </a:r>
            <a:r>
              <a:rPr lang="ru-RU" sz="3200" b="1" dirty="0">
                <a:solidFill>
                  <a:srgbClr val="FF0000"/>
                </a:solidFill>
                <a:latin typeface="Century Schoolbook" panose="02040604050505020304" pitchFamily="18" charset="0"/>
              </a:rPr>
              <a:t/>
            </a:r>
            <a:br>
              <a:rPr lang="ru-RU" sz="3200" b="1" dirty="0">
                <a:solidFill>
                  <a:srgbClr val="FF0000"/>
                </a:solidFill>
                <a:latin typeface="Century Schoolbook" panose="02040604050505020304" pitchFamily="18" charset="0"/>
              </a:rPr>
            </a:br>
            <a:r>
              <a:rPr lang="ru-RU" sz="3200" b="1" dirty="0">
                <a:solidFill>
                  <a:schemeClr val="accent5">
                    <a:lumMod val="50000"/>
                  </a:schemeClr>
                </a:solidFill>
                <a:latin typeface="Century Schoolbook" panose="02040604050505020304" pitchFamily="18" charset="0"/>
              </a:rPr>
              <a:t>-</a:t>
            </a:r>
            <a:r>
              <a:rPr lang="ru-RU" sz="2400" b="1" dirty="0">
                <a:solidFill>
                  <a:schemeClr val="accent5">
                    <a:lumMod val="50000"/>
                  </a:schemeClr>
                </a:solidFill>
                <a:latin typeface="Century Schoolbook" panose="02040604050505020304" pitchFamily="18" charset="0"/>
              </a:rPr>
              <a:t>Рассказ в игровой форме о предстоящем упражнении </a:t>
            </a:r>
            <a:r>
              <a:rPr lang="ru-RU" sz="2400" b="1" dirty="0">
                <a:solidFill>
                  <a:srgbClr val="00B050"/>
                </a:solidFill>
                <a:latin typeface="Century Schoolbook" panose="02040604050505020304" pitchFamily="18" charset="0"/>
              </a:rPr>
              <a:t>(название упражнения, картинка, сопровождающий стишок)</a:t>
            </a:r>
            <a:br>
              <a:rPr lang="ru-RU" sz="2400" b="1" dirty="0">
                <a:solidFill>
                  <a:srgbClr val="00B050"/>
                </a:solidFill>
                <a:latin typeface="Century Schoolbook" panose="02040604050505020304" pitchFamily="18" charset="0"/>
              </a:rPr>
            </a:br>
            <a:r>
              <a:rPr lang="ru-RU" sz="2400" b="1" dirty="0">
                <a:solidFill>
                  <a:schemeClr val="accent5">
                    <a:lumMod val="50000"/>
                  </a:schemeClr>
                </a:solidFill>
                <a:latin typeface="Century Schoolbook" panose="02040604050505020304" pitchFamily="18" charset="0"/>
              </a:rPr>
              <a:t>-Показ правильного выполнения упражнения </a:t>
            </a:r>
            <a:r>
              <a:rPr lang="ru-RU" sz="2400" b="1" dirty="0" smtClean="0">
                <a:solidFill>
                  <a:schemeClr val="accent5">
                    <a:lumMod val="50000"/>
                  </a:schemeClr>
                </a:solidFill>
                <a:latin typeface="Century Schoolbook" panose="02040604050505020304" pitchFamily="18" charset="0"/>
              </a:rPr>
              <a:t/>
            </a:r>
            <a:br>
              <a:rPr lang="ru-RU" sz="2400" b="1" dirty="0" smtClean="0">
                <a:solidFill>
                  <a:schemeClr val="accent5">
                    <a:lumMod val="50000"/>
                  </a:schemeClr>
                </a:solidFill>
                <a:latin typeface="Century Schoolbook" panose="02040604050505020304" pitchFamily="18" charset="0"/>
              </a:rPr>
            </a:br>
            <a:r>
              <a:rPr lang="ru-RU" sz="2400" b="1" dirty="0" smtClean="0">
                <a:solidFill>
                  <a:schemeClr val="accent5">
                    <a:lumMod val="50000"/>
                  </a:schemeClr>
                </a:solidFill>
                <a:latin typeface="Century Schoolbook" panose="02040604050505020304" pitchFamily="18" charset="0"/>
              </a:rPr>
              <a:t>учителем-логопедом</a:t>
            </a:r>
            <a:r>
              <a:rPr lang="ru-RU" sz="2400" b="1" dirty="0">
                <a:solidFill>
                  <a:schemeClr val="accent5">
                    <a:lumMod val="50000"/>
                  </a:schemeClr>
                </a:solidFill>
                <a:latin typeface="Century Schoolbook" panose="02040604050505020304" pitchFamily="18" charset="0"/>
              </a:rPr>
              <a:t/>
            </a:r>
            <a:br>
              <a:rPr lang="ru-RU" sz="2400" b="1" dirty="0">
                <a:solidFill>
                  <a:schemeClr val="accent5">
                    <a:lumMod val="50000"/>
                  </a:schemeClr>
                </a:solidFill>
                <a:latin typeface="Century Schoolbook" panose="02040604050505020304" pitchFamily="18" charset="0"/>
              </a:rPr>
            </a:br>
            <a:r>
              <a:rPr lang="ru-RU" sz="2400" b="1" dirty="0">
                <a:solidFill>
                  <a:schemeClr val="accent5">
                    <a:lumMod val="50000"/>
                  </a:schemeClr>
                </a:solidFill>
                <a:latin typeface="Century Schoolbook" panose="02040604050505020304" pitchFamily="18" charset="0"/>
              </a:rPr>
              <a:t>-Выполнение упражнения детьми самостоятельно</a:t>
            </a:r>
            <a:br>
              <a:rPr lang="ru-RU" sz="2400" b="1" dirty="0">
                <a:solidFill>
                  <a:schemeClr val="accent5">
                    <a:lumMod val="50000"/>
                  </a:schemeClr>
                </a:solidFill>
                <a:latin typeface="Century Schoolbook" panose="02040604050505020304" pitchFamily="18" charset="0"/>
              </a:rPr>
            </a:br>
            <a:r>
              <a:rPr lang="ru-RU" sz="2400" b="1" dirty="0" smtClean="0">
                <a:solidFill>
                  <a:schemeClr val="accent5">
                    <a:lumMod val="50000"/>
                  </a:schemeClr>
                </a:solidFill>
                <a:latin typeface="Century Schoolbook" panose="02040604050505020304" pitchFamily="18" charset="0"/>
              </a:rPr>
              <a:t>-</a:t>
            </a:r>
            <a:r>
              <a:rPr lang="ru-RU" sz="2400" b="1" dirty="0" smtClean="0">
                <a:solidFill>
                  <a:schemeClr val="accent5">
                    <a:lumMod val="50000"/>
                  </a:schemeClr>
                </a:solidFill>
                <a:latin typeface="Century Schoolbook" panose="02040604050505020304" pitchFamily="18" charset="0"/>
              </a:rPr>
              <a:t>Учитель-логопед</a:t>
            </a:r>
            <a:r>
              <a:rPr lang="ru-RU" sz="2400" b="1" dirty="0" smtClean="0">
                <a:solidFill>
                  <a:schemeClr val="accent5">
                    <a:lumMod val="50000"/>
                  </a:schemeClr>
                </a:solidFill>
                <a:latin typeface="Century Schoolbook" panose="02040604050505020304" pitchFamily="18" charset="0"/>
              </a:rPr>
              <a:t> </a:t>
            </a:r>
            <a:r>
              <a:rPr lang="ru-RU" sz="2400" b="1" dirty="0">
                <a:solidFill>
                  <a:schemeClr val="accent5">
                    <a:lumMod val="50000"/>
                  </a:schemeClr>
                </a:solidFill>
                <a:latin typeface="Century Schoolbook" panose="02040604050505020304" pitchFamily="18" charset="0"/>
              </a:rPr>
              <a:t>контролирует правильность выполнения </a:t>
            </a:r>
            <a:r>
              <a:rPr lang="ru-RU" sz="2400" b="1" dirty="0">
                <a:solidFill>
                  <a:srgbClr val="00B050"/>
                </a:solidFill>
                <a:latin typeface="Century Schoolbook" panose="02040604050505020304" pitchFamily="18" charset="0"/>
              </a:rPr>
              <a:t>(помощь, одобрение, уточнение)</a:t>
            </a: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563888" y="4351991"/>
            <a:ext cx="2218949" cy="2328677"/>
          </a:xfrm>
          <a:prstGeom prst="rect">
            <a:avLst/>
          </a:prstGeom>
        </p:spPr>
      </p:pic>
    </p:spTree>
    <p:extLst>
      <p:ext uri="{BB962C8B-B14F-4D97-AF65-F5344CB8AC3E}">
        <p14:creationId xmlns:p14="http://schemas.microsoft.com/office/powerpoint/2010/main" xmlns="" val="320423829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anim calcmode="lin" valueType="num">
                                      <p:cBhvr>
                                        <p:cTn id="13" dur="2000" fill="hold"/>
                                        <p:tgtEl>
                                          <p:spTgt spid="3"/>
                                        </p:tgtEl>
                                        <p:attrNameLst>
                                          <p:attrName>ppt_w</p:attrName>
                                        </p:attrNameLst>
                                      </p:cBhvr>
                                      <p:tavLst>
                                        <p:tav tm="0" fmla="#ppt_w*sin(2.5*pi*$)">
                                          <p:val>
                                            <p:fltVal val="0"/>
                                          </p:val>
                                        </p:tav>
                                        <p:tav tm="100000">
                                          <p:val>
                                            <p:fltVal val="1"/>
                                          </p:val>
                                        </p:tav>
                                      </p:tavLst>
                                    </p:anim>
                                    <p:anim calcmode="lin" valueType="num">
                                      <p:cBhvr>
                                        <p:cTn id="14"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srcRect/>
          <a:stretch>
            <a:fillRect/>
          </a:stretch>
        </p:blipFill>
        <p:spPr bwMode="auto">
          <a:xfrm>
            <a:off x="107504" y="142852"/>
            <a:ext cx="8893652" cy="6572296"/>
          </a:xfrm>
          <a:prstGeom prst="rect">
            <a:avLst/>
          </a:prstGeom>
          <a:solidFill>
            <a:srgbClr val="FFFFFF">
              <a:shade val="85000"/>
            </a:srgbClr>
          </a:solidFill>
          <a:ln w="88900" cap="sq">
            <a:solidFill>
              <a:schemeClr val="accent1">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Заголовок 1"/>
          <p:cNvSpPr>
            <a:spLocks noGrp="1"/>
          </p:cNvSpPr>
          <p:nvPr>
            <p:ph type="ctrTitle"/>
          </p:nvPr>
        </p:nvSpPr>
        <p:spPr>
          <a:xfrm>
            <a:off x="-40829" y="322135"/>
            <a:ext cx="8568952" cy="2018699"/>
          </a:xfrm>
        </p:spPr>
        <p:txBody>
          <a:bodyPr>
            <a:normAutofit fontScale="90000"/>
          </a:bodyPr>
          <a:lstStyle/>
          <a:p>
            <a:pPr algn="r"/>
            <a:r>
              <a:rPr lang="ru-RU" sz="2000" b="1" dirty="0">
                <a:solidFill>
                  <a:srgbClr val="FF0000"/>
                </a:solidFill>
                <a:latin typeface="Century Schoolbook" panose="02040604050505020304" pitchFamily="18" charset="0"/>
              </a:rPr>
              <a:t/>
            </a:r>
            <a:br>
              <a:rPr lang="ru-RU" sz="2000" b="1" dirty="0">
                <a:solidFill>
                  <a:srgbClr val="FF0000"/>
                </a:solidFill>
                <a:latin typeface="Century Schoolbook" panose="02040604050505020304" pitchFamily="18" charset="0"/>
              </a:rPr>
            </a:br>
            <a:r>
              <a:rPr lang="ru-RU" sz="2000" b="1" dirty="0">
                <a:solidFill>
                  <a:srgbClr val="FF0000"/>
                </a:solidFill>
                <a:latin typeface="Century Schoolbook" panose="02040604050505020304" pitchFamily="18" charset="0"/>
              </a:rPr>
              <a:t> </a:t>
            </a:r>
            <a:r>
              <a:rPr lang="ru-RU" sz="3600" b="1" dirty="0">
                <a:solidFill>
                  <a:srgbClr val="C00000"/>
                </a:solidFill>
                <a:latin typeface="Century Schoolbook" panose="02040604050505020304" pitchFamily="18" charset="0"/>
              </a:rPr>
              <a:t>Формы работы:</a:t>
            </a:r>
            <a:br>
              <a:rPr lang="ru-RU" sz="3600" b="1" dirty="0">
                <a:solidFill>
                  <a:srgbClr val="C00000"/>
                </a:solidFill>
                <a:latin typeface="Century Schoolbook" panose="02040604050505020304" pitchFamily="18" charset="0"/>
              </a:rPr>
            </a:br>
            <a:r>
              <a:rPr lang="ru-RU" sz="2700" b="1" dirty="0">
                <a:solidFill>
                  <a:schemeClr val="accent5">
                    <a:lumMod val="50000"/>
                  </a:schemeClr>
                </a:solidFill>
                <a:latin typeface="Century Schoolbook" panose="02040604050505020304" pitchFamily="18" charset="0"/>
              </a:rPr>
              <a:t>-</a:t>
            </a:r>
            <a:r>
              <a:rPr lang="ru-RU" sz="3100" b="1" dirty="0">
                <a:solidFill>
                  <a:schemeClr val="accent5">
                    <a:lumMod val="50000"/>
                  </a:schemeClr>
                </a:solidFill>
                <a:latin typeface="Century Schoolbook" panose="02040604050505020304" pitchFamily="18" charset="0"/>
              </a:rPr>
              <a:t>индивидуальная</a:t>
            </a:r>
            <a:br>
              <a:rPr lang="ru-RU" sz="3100" b="1" dirty="0">
                <a:solidFill>
                  <a:schemeClr val="accent5">
                    <a:lumMod val="50000"/>
                  </a:schemeClr>
                </a:solidFill>
                <a:latin typeface="Century Schoolbook" panose="02040604050505020304" pitchFamily="18" charset="0"/>
              </a:rPr>
            </a:br>
            <a:r>
              <a:rPr lang="ru-RU" sz="3100" b="1" dirty="0">
                <a:solidFill>
                  <a:schemeClr val="accent5">
                    <a:lumMod val="50000"/>
                  </a:schemeClr>
                </a:solidFill>
                <a:latin typeface="Century Schoolbook" panose="02040604050505020304" pitchFamily="18" charset="0"/>
              </a:rPr>
              <a:t>-- подгрупповая</a:t>
            </a:r>
            <a:br>
              <a:rPr lang="ru-RU" sz="3100" b="1" dirty="0">
                <a:solidFill>
                  <a:schemeClr val="accent5">
                    <a:lumMod val="50000"/>
                  </a:schemeClr>
                </a:solidFill>
                <a:latin typeface="Century Schoolbook" panose="02040604050505020304" pitchFamily="18" charset="0"/>
              </a:rPr>
            </a:br>
            <a:r>
              <a:rPr lang="ru-RU" sz="3100" b="1" dirty="0">
                <a:solidFill>
                  <a:schemeClr val="accent5">
                    <a:lumMod val="50000"/>
                  </a:schemeClr>
                </a:solidFill>
                <a:latin typeface="Century Schoolbook" panose="02040604050505020304" pitchFamily="18" charset="0"/>
              </a:rPr>
              <a:t>- групповая</a:t>
            </a:r>
            <a:r>
              <a:rPr lang="ru-RU" sz="3200" b="1" dirty="0">
                <a:solidFill>
                  <a:srgbClr val="FF0000"/>
                </a:solidFill>
                <a:latin typeface="Century Schoolbook" panose="02040604050505020304" pitchFamily="18" charset="0"/>
              </a:rPr>
              <a:t/>
            </a:r>
            <a:br>
              <a:rPr lang="ru-RU" sz="3200" b="1" dirty="0">
                <a:solidFill>
                  <a:srgbClr val="FF0000"/>
                </a:solidFill>
                <a:latin typeface="Century Schoolbook" panose="02040604050505020304" pitchFamily="18" charset="0"/>
              </a:rPr>
            </a:br>
            <a:r>
              <a:rPr lang="ru-RU" sz="2000" b="1" dirty="0">
                <a:solidFill>
                  <a:srgbClr val="FF0000"/>
                </a:solidFill>
                <a:latin typeface="Century Schoolbook" panose="02040604050505020304" pitchFamily="18" charset="0"/>
              </a:rPr>
              <a:t/>
            </a:r>
            <a:br>
              <a:rPr lang="ru-RU" sz="2000" b="1" dirty="0">
                <a:solidFill>
                  <a:srgbClr val="FF0000"/>
                </a:solidFill>
                <a:latin typeface="Century Schoolbook" panose="02040604050505020304" pitchFamily="18" charset="0"/>
              </a:rPr>
            </a:br>
            <a:endParaRPr lang="ru-RU" sz="2000" dirty="0">
              <a:latin typeface="Century Schoolbook" panose="02040604050505020304" pitchFamily="18" charset="0"/>
            </a:endParaRPr>
          </a:p>
        </p:txBody>
      </p:sp>
      <p:pic>
        <p:nvPicPr>
          <p:cNvPr id="5" name="Рисунок 4">
            <a:extLst>
              <a:ext uri="{FF2B5EF4-FFF2-40B4-BE49-F238E27FC236}">
                <a16:creationId xmlns:a16="http://schemas.microsoft.com/office/drawing/2014/main" xmlns="" id="{218B87A2-E4E0-4217-B655-677F829F42B6}"/>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l="7172" t="5882" r="15181"/>
          <a:stretch/>
        </p:blipFill>
        <p:spPr>
          <a:xfrm>
            <a:off x="4788024" y="2420888"/>
            <a:ext cx="3888432" cy="2827950"/>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Рисунок 8">
            <a:extLst>
              <a:ext uri="{FF2B5EF4-FFF2-40B4-BE49-F238E27FC236}">
                <a16:creationId xmlns:a16="http://schemas.microsoft.com/office/drawing/2014/main" xmlns="" id="{C7706617-3A27-4636-BFA8-8FEF65E6E08F}"/>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23528" y="661280"/>
            <a:ext cx="3920119" cy="2434264"/>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Рисунок 7">
            <a:extLst>
              <a:ext uri="{FF2B5EF4-FFF2-40B4-BE49-F238E27FC236}">
                <a16:creationId xmlns:a16="http://schemas.microsoft.com/office/drawing/2014/main" xmlns="" id="{18D7FE2C-CF54-4647-8B96-AB24B0A1EB0A}"/>
              </a:ext>
            </a:extLst>
          </p:cNvPr>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410932" y="3798664"/>
            <a:ext cx="4027847" cy="2416708"/>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4023089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2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80">
                                          <p:stCondLst>
                                            <p:cond delay="0"/>
                                          </p:stCondLst>
                                        </p:cTn>
                                        <p:tgtEl>
                                          <p:spTgt spid="9"/>
                                        </p:tgtEl>
                                      </p:cBhvr>
                                    </p:animEffect>
                                    <p:anim calcmode="lin" valueType="num">
                                      <p:cBhvr>
                                        <p:cTn id="13"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8" dur="26">
                                          <p:stCondLst>
                                            <p:cond delay="650"/>
                                          </p:stCondLst>
                                        </p:cTn>
                                        <p:tgtEl>
                                          <p:spTgt spid="9"/>
                                        </p:tgtEl>
                                      </p:cBhvr>
                                      <p:to x="100000" y="60000"/>
                                    </p:animScale>
                                    <p:animScale>
                                      <p:cBhvr>
                                        <p:cTn id="19" dur="166" decel="50000">
                                          <p:stCondLst>
                                            <p:cond delay="676"/>
                                          </p:stCondLst>
                                        </p:cTn>
                                        <p:tgtEl>
                                          <p:spTgt spid="9"/>
                                        </p:tgtEl>
                                      </p:cBhvr>
                                      <p:to x="100000" y="100000"/>
                                    </p:animScale>
                                    <p:animScale>
                                      <p:cBhvr>
                                        <p:cTn id="20" dur="26">
                                          <p:stCondLst>
                                            <p:cond delay="1312"/>
                                          </p:stCondLst>
                                        </p:cTn>
                                        <p:tgtEl>
                                          <p:spTgt spid="9"/>
                                        </p:tgtEl>
                                      </p:cBhvr>
                                      <p:to x="100000" y="80000"/>
                                    </p:animScale>
                                    <p:animScale>
                                      <p:cBhvr>
                                        <p:cTn id="21" dur="166" decel="50000">
                                          <p:stCondLst>
                                            <p:cond delay="1338"/>
                                          </p:stCondLst>
                                        </p:cTn>
                                        <p:tgtEl>
                                          <p:spTgt spid="9"/>
                                        </p:tgtEl>
                                      </p:cBhvr>
                                      <p:to x="100000" y="100000"/>
                                    </p:animScale>
                                    <p:animScale>
                                      <p:cBhvr>
                                        <p:cTn id="22" dur="26">
                                          <p:stCondLst>
                                            <p:cond delay="1642"/>
                                          </p:stCondLst>
                                        </p:cTn>
                                        <p:tgtEl>
                                          <p:spTgt spid="9"/>
                                        </p:tgtEl>
                                      </p:cBhvr>
                                      <p:to x="100000" y="90000"/>
                                    </p:animScale>
                                    <p:animScale>
                                      <p:cBhvr>
                                        <p:cTn id="23" dur="166" decel="50000">
                                          <p:stCondLst>
                                            <p:cond delay="1668"/>
                                          </p:stCondLst>
                                        </p:cTn>
                                        <p:tgtEl>
                                          <p:spTgt spid="9"/>
                                        </p:tgtEl>
                                      </p:cBhvr>
                                      <p:to x="100000" y="100000"/>
                                    </p:animScale>
                                    <p:animScale>
                                      <p:cBhvr>
                                        <p:cTn id="24" dur="26">
                                          <p:stCondLst>
                                            <p:cond delay="1808"/>
                                          </p:stCondLst>
                                        </p:cTn>
                                        <p:tgtEl>
                                          <p:spTgt spid="9"/>
                                        </p:tgtEl>
                                      </p:cBhvr>
                                      <p:to x="100000" y="95000"/>
                                    </p:animScale>
                                    <p:animScale>
                                      <p:cBhvr>
                                        <p:cTn id="25" dur="166" decel="50000">
                                          <p:stCondLst>
                                            <p:cond delay="1834"/>
                                          </p:stCondLst>
                                        </p:cTn>
                                        <p:tgtEl>
                                          <p:spTgt spid="9"/>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down)">
                                      <p:cBhvr>
                                        <p:cTn id="30" dur="580">
                                          <p:stCondLst>
                                            <p:cond delay="0"/>
                                          </p:stCondLst>
                                        </p:cTn>
                                        <p:tgtEl>
                                          <p:spTgt spid="5"/>
                                        </p:tgtEl>
                                      </p:cBhvr>
                                    </p:animEffect>
                                    <p:anim calcmode="lin" valueType="num">
                                      <p:cBhvr>
                                        <p:cTn id="31"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6" dur="26">
                                          <p:stCondLst>
                                            <p:cond delay="650"/>
                                          </p:stCondLst>
                                        </p:cTn>
                                        <p:tgtEl>
                                          <p:spTgt spid="5"/>
                                        </p:tgtEl>
                                      </p:cBhvr>
                                      <p:to x="100000" y="60000"/>
                                    </p:animScale>
                                    <p:animScale>
                                      <p:cBhvr>
                                        <p:cTn id="37" dur="166" decel="50000">
                                          <p:stCondLst>
                                            <p:cond delay="676"/>
                                          </p:stCondLst>
                                        </p:cTn>
                                        <p:tgtEl>
                                          <p:spTgt spid="5"/>
                                        </p:tgtEl>
                                      </p:cBhvr>
                                      <p:to x="100000" y="100000"/>
                                    </p:animScale>
                                    <p:animScale>
                                      <p:cBhvr>
                                        <p:cTn id="38" dur="26">
                                          <p:stCondLst>
                                            <p:cond delay="1312"/>
                                          </p:stCondLst>
                                        </p:cTn>
                                        <p:tgtEl>
                                          <p:spTgt spid="5"/>
                                        </p:tgtEl>
                                      </p:cBhvr>
                                      <p:to x="100000" y="80000"/>
                                    </p:animScale>
                                    <p:animScale>
                                      <p:cBhvr>
                                        <p:cTn id="39" dur="166" decel="50000">
                                          <p:stCondLst>
                                            <p:cond delay="1338"/>
                                          </p:stCondLst>
                                        </p:cTn>
                                        <p:tgtEl>
                                          <p:spTgt spid="5"/>
                                        </p:tgtEl>
                                      </p:cBhvr>
                                      <p:to x="100000" y="100000"/>
                                    </p:animScale>
                                    <p:animScale>
                                      <p:cBhvr>
                                        <p:cTn id="40" dur="26">
                                          <p:stCondLst>
                                            <p:cond delay="1642"/>
                                          </p:stCondLst>
                                        </p:cTn>
                                        <p:tgtEl>
                                          <p:spTgt spid="5"/>
                                        </p:tgtEl>
                                      </p:cBhvr>
                                      <p:to x="100000" y="90000"/>
                                    </p:animScale>
                                    <p:animScale>
                                      <p:cBhvr>
                                        <p:cTn id="41" dur="166" decel="50000">
                                          <p:stCondLst>
                                            <p:cond delay="1668"/>
                                          </p:stCondLst>
                                        </p:cTn>
                                        <p:tgtEl>
                                          <p:spTgt spid="5"/>
                                        </p:tgtEl>
                                      </p:cBhvr>
                                      <p:to x="100000" y="100000"/>
                                    </p:animScale>
                                    <p:animScale>
                                      <p:cBhvr>
                                        <p:cTn id="42" dur="26">
                                          <p:stCondLst>
                                            <p:cond delay="1808"/>
                                          </p:stCondLst>
                                        </p:cTn>
                                        <p:tgtEl>
                                          <p:spTgt spid="5"/>
                                        </p:tgtEl>
                                      </p:cBhvr>
                                      <p:to x="100000" y="95000"/>
                                    </p:animScale>
                                    <p:animScale>
                                      <p:cBhvr>
                                        <p:cTn id="43" dur="166" decel="50000">
                                          <p:stCondLst>
                                            <p:cond delay="1834"/>
                                          </p:stCondLst>
                                        </p:cTn>
                                        <p:tgtEl>
                                          <p:spTgt spid="5"/>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26" presetClass="entr" presetSubtype="0" fill="hold" nodeType="click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ipe(down)">
                                      <p:cBhvr>
                                        <p:cTn id="48" dur="580">
                                          <p:stCondLst>
                                            <p:cond delay="0"/>
                                          </p:stCondLst>
                                        </p:cTn>
                                        <p:tgtEl>
                                          <p:spTgt spid="8"/>
                                        </p:tgtEl>
                                      </p:cBhvr>
                                    </p:animEffect>
                                    <p:anim calcmode="lin" valueType="num">
                                      <p:cBhvr>
                                        <p:cTn id="49"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54" dur="26">
                                          <p:stCondLst>
                                            <p:cond delay="650"/>
                                          </p:stCondLst>
                                        </p:cTn>
                                        <p:tgtEl>
                                          <p:spTgt spid="8"/>
                                        </p:tgtEl>
                                      </p:cBhvr>
                                      <p:to x="100000" y="60000"/>
                                    </p:animScale>
                                    <p:animScale>
                                      <p:cBhvr>
                                        <p:cTn id="55" dur="166" decel="50000">
                                          <p:stCondLst>
                                            <p:cond delay="676"/>
                                          </p:stCondLst>
                                        </p:cTn>
                                        <p:tgtEl>
                                          <p:spTgt spid="8"/>
                                        </p:tgtEl>
                                      </p:cBhvr>
                                      <p:to x="100000" y="100000"/>
                                    </p:animScale>
                                    <p:animScale>
                                      <p:cBhvr>
                                        <p:cTn id="56" dur="26">
                                          <p:stCondLst>
                                            <p:cond delay="1312"/>
                                          </p:stCondLst>
                                        </p:cTn>
                                        <p:tgtEl>
                                          <p:spTgt spid="8"/>
                                        </p:tgtEl>
                                      </p:cBhvr>
                                      <p:to x="100000" y="80000"/>
                                    </p:animScale>
                                    <p:animScale>
                                      <p:cBhvr>
                                        <p:cTn id="57" dur="166" decel="50000">
                                          <p:stCondLst>
                                            <p:cond delay="1338"/>
                                          </p:stCondLst>
                                        </p:cTn>
                                        <p:tgtEl>
                                          <p:spTgt spid="8"/>
                                        </p:tgtEl>
                                      </p:cBhvr>
                                      <p:to x="100000" y="100000"/>
                                    </p:animScale>
                                    <p:animScale>
                                      <p:cBhvr>
                                        <p:cTn id="58" dur="26">
                                          <p:stCondLst>
                                            <p:cond delay="1642"/>
                                          </p:stCondLst>
                                        </p:cTn>
                                        <p:tgtEl>
                                          <p:spTgt spid="8"/>
                                        </p:tgtEl>
                                      </p:cBhvr>
                                      <p:to x="100000" y="90000"/>
                                    </p:animScale>
                                    <p:animScale>
                                      <p:cBhvr>
                                        <p:cTn id="59" dur="166" decel="50000">
                                          <p:stCondLst>
                                            <p:cond delay="1668"/>
                                          </p:stCondLst>
                                        </p:cTn>
                                        <p:tgtEl>
                                          <p:spTgt spid="8"/>
                                        </p:tgtEl>
                                      </p:cBhvr>
                                      <p:to x="100000" y="100000"/>
                                    </p:animScale>
                                    <p:animScale>
                                      <p:cBhvr>
                                        <p:cTn id="60" dur="26">
                                          <p:stCondLst>
                                            <p:cond delay="1808"/>
                                          </p:stCondLst>
                                        </p:cTn>
                                        <p:tgtEl>
                                          <p:spTgt spid="8"/>
                                        </p:tgtEl>
                                      </p:cBhvr>
                                      <p:to x="100000" y="95000"/>
                                    </p:animScale>
                                    <p:animScale>
                                      <p:cBhvr>
                                        <p:cTn id="61"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3"/>
          <a:srcRect/>
          <a:stretch>
            <a:fillRect/>
          </a:stretch>
        </p:blipFill>
        <p:spPr bwMode="auto">
          <a:xfrm>
            <a:off x="190461" y="142852"/>
            <a:ext cx="8810695" cy="6536744"/>
          </a:xfrm>
          <a:prstGeom prst="rect">
            <a:avLst/>
          </a:prstGeom>
          <a:solidFill>
            <a:srgbClr val="FFFFFF">
              <a:shade val="85000"/>
            </a:srgbClr>
          </a:solidFill>
          <a:ln w="88900" cap="sq">
            <a:solidFill>
              <a:schemeClr val="accent1">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Заголовок 1"/>
          <p:cNvSpPr>
            <a:spLocks noGrp="1"/>
          </p:cNvSpPr>
          <p:nvPr>
            <p:ph type="ctrTitle"/>
          </p:nvPr>
        </p:nvSpPr>
        <p:spPr>
          <a:xfrm>
            <a:off x="652664" y="404664"/>
            <a:ext cx="7772400" cy="1080120"/>
          </a:xfrm>
        </p:spPr>
        <p:txBody>
          <a:bodyPr>
            <a:noAutofit/>
          </a:bodyPr>
          <a:lstStyle/>
          <a:p>
            <a:r>
              <a:rPr lang="ru-RU" sz="3600" b="1" dirty="0">
                <a:solidFill>
                  <a:srgbClr val="C00000"/>
                </a:solidFill>
                <a:latin typeface="Century Schoolbook" panose="02040604050505020304" pitchFamily="18" charset="0"/>
              </a:rPr>
              <a:t>Индивидуальная работа</a:t>
            </a:r>
            <a:br>
              <a:rPr lang="ru-RU" sz="3600" b="1" dirty="0">
                <a:solidFill>
                  <a:srgbClr val="C00000"/>
                </a:solidFill>
                <a:latin typeface="Century Schoolbook" panose="02040604050505020304" pitchFamily="18" charset="0"/>
              </a:rPr>
            </a:br>
            <a:r>
              <a:rPr lang="ru-RU" sz="3600" b="1" dirty="0">
                <a:solidFill>
                  <a:srgbClr val="C00000"/>
                </a:solidFill>
                <a:latin typeface="Century Schoolbook" panose="02040604050505020304" pitchFamily="18" charset="0"/>
              </a:rPr>
              <a:t> с детьми</a:t>
            </a:r>
            <a:endParaRPr lang="ru-RU" sz="3600" dirty="0">
              <a:solidFill>
                <a:srgbClr val="C00000"/>
              </a:solidFill>
              <a:latin typeface="Century Schoolbook" panose="02040604050505020304" pitchFamily="18" charset="0"/>
            </a:endParaRPr>
          </a:p>
        </p:txBody>
      </p:sp>
      <p:pic>
        <p:nvPicPr>
          <p:cNvPr id="5" name="Рисунок 4">
            <a:extLst>
              <a:ext uri="{FF2B5EF4-FFF2-40B4-BE49-F238E27FC236}">
                <a16:creationId xmlns:a16="http://schemas.microsoft.com/office/drawing/2014/main" xmlns="" id="{E3971A59-27D5-44AA-9BB9-E512AEE02C54}"/>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827585" y="1552966"/>
            <a:ext cx="2016224" cy="2763478"/>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Рисунок 5">
            <a:extLst>
              <a:ext uri="{FF2B5EF4-FFF2-40B4-BE49-F238E27FC236}">
                <a16:creationId xmlns:a16="http://schemas.microsoft.com/office/drawing/2014/main" xmlns="" id="{701B0056-E3F1-4401-8B26-061579B72ABF}"/>
              </a:ext>
            </a:extLst>
          </p:cNvPr>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3102954" y="4316444"/>
            <a:ext cx="3347863" cy="2008718"/>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Рисунок 6">
            <a:extLst>
              <a:ext uri="{FF2B5EF4-FFF2-40B4-BE49-F238E27FC236}">
                <a16:creationId xmlns:a16="http://schemas.microsoft.com/office/drawing/2014/main" xmlns="" id="{1FD02057-77DE-4500-A5DA-FD87E188BA94}"/>
              </a:ext>
            </a:extLst>
          </p:cNvPr>
          <p:cNvPicPr>
            <a:picLocks noChangeAspect="1"/>
          </p:cNvPicPr>
          <p:nvPr/>
        </p:nvPicPr>
        <p:blipFill rotWithShape="1">
          <a:blip r:embed="rId6" cstate="print">
            <a:extLst>
              <a:ext uri="{28A0092B-C50C-407E-A947-70E740481C1C}">
                <a14:useLocalDpi xmlns:a14="http://schemas.microsoft.com/office/drawing/2010/main" xmlns="" val="0"/>
              </a:ext>
            </a:extLst>
          </a:blip>
          <a:srcRect r="7400"/>
          <a:stretch/>
        </p:blipFill>
        <p:spPr>
          <a:xfrm rot="5400000">
            <a:off x="6263977" y="1985251"/>
            <a:ext cx="2772756" cy="1908186"/>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Рисунок 2"/>
          <p:cNvPicPr>
            <a:picLocks noChangeAspect="1"/>
          </p:cNvPicPr>
          <p:nvPr/>
        </p:nvPicPr>
        <p:blipFill rotWithShape="1">
          <a:blip r:embed="rId7">
            <a:extLst>
              <a:ext uri="{28A0092B-C50C-407E-A947-70E740481C1C}">
                <a14:useLocalDpi xmlns:a14="http://schemas.microsoft.com/office/drawing/2010/main" xmlns="" val="0"/>
              </a:ext>
            </a:extLst>
          </a:blip>
          <a:srcRect l="5443" t="874" r="3381" b="9269"/>
          <a:stretch/>
        </p:blipFill>
        <p:spPr>
          <a:xfrm>
            <a:off x="3577705" y="2032819"/>
            <a:ext cx="2088233" cy="1640233"/>
          </a:xfrm>
          <a:prstGeom prst="rect">
            <a:avLst/>
          </a:prstGeom>
        </p:spPr>
      </p:pic>
      <p:pic>
        <p:nvPicPr>
          <p:cNvPr id="8" name="Рисунок 7"/>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1115616" y="4941167"/>
            <a:ext cx="1093840" cy="1259573"/>
          </a:xfrm>
          <a:prstGeom prst="rect">
            <a:avLst/>
          </a:prstGeom>
        </p:spPr>
      </p:pic>
      <p:pic>
        <p:nvPicPr>
          <p:cNvPr id="9" name="Рисунок 8"/>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7203224" y="4797152"/>
            <a:ext cx="1399526" cy="1259573"/>
          </a:xfrm>
          <a:prstGeom prst="rect">
            <a:avLst/>
          </a:prstGeom>
        </p:spPr>
      </p:pic>
    </p:spTree>
    <p:extLst>
      <p:ext uri="{BB962C8B-B14F-4D97-AF65-F5344CB8AC3E}">
        <p14:creationId xmlns:p14="http://schemas.microsoft.com/office/powerpoint/2010/main" xmlns="" val="3942015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750" fill="hold"/>
                                        <p:tgtEl>
                                          <p:spTgt spid="2"/>
                                        </p:tgtEl>
                                        <p:attrNameLst>
                                          <p:attrName>ppt_w</p:attrName>
                                        </p:attrNameLst>
                                      </p:cBhvr>
                                      <p:tavLst>
                                        <p:tav tm="0">
                                          <p:val>
                                            <p:fltVal val="0"/>
                                          </p:val>
                                        </p:tav>
                                        <p:tav tm="100000">
                                          <p:val>
                                            <p:strVal val="#ppt_w"/>
                                          </p:val>
                                        </p:tav>
                                      </p:tavLst>
                                    </p:anim>
                                    <p:anim calcmode="lin" valueType="num">
                                      <p:cBhvr>
                                        <p:cTn id="8" dur="1750" fill="hold"/>
                                        <p:tgtEl>
                                          <p:spTgt spid="2"/>
                                        </p:tgtEl>
                                        <p:attrNameLst>
                                          <p:attrName>ppt_h</p:attrName>
                                        </p:attrNameLst>
                                      </p:cBhvr>
                                      <p:tavLst>
                                        <p:tav tm="0">
                                          <p:val>
                                            <p:fltVal val="0"/>
                                          </p:val>
                                        </p:tav>
                                        <p:tav tm="100000">
                                          <p:val>
                                            <p:strVal val="#ppt_h"/>
                                          </p:val>
                                        </p:tav>
                                      </p:tavLst>
                                    </p:anim>
                                    <p:animEffect transition="in" filter="fade">
                                      <p:cBhvr>
                                        <p:cTn id="9" dur="175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fltVal val="0"/>
                                          </p:val>
                                        </p:tav>
                                        <p:tav tm="100000">
                                          <p:val>
                                            <p:strVal val="#ppt_w"/>
                                          </p:val>
                                        </p:tav>
                                      </p:tavLst>
                                    </p:anim>
                                    <p:anim calcmode="lin" valueType="num">
                                      <p:cBhvr>
                                        <p:cTn id="15" dur="1000" fill="hold"/>
                                        <p:tgtEl>
                                          <p:spTgt spid="5"/>
                                        </p:tgtEl>
                                        <p:attrNameLst>
                                          <p:attrName>ppt_h</p:attrName>
                                        </p:attrNameLst>
                                      </p:cBhvr>
                                      <p:tavLst>
                                        <p:tav tm="0">
                                          <p:val>
                                            <p:fltVal val="0"/>
                                          </p:val>
                                        </p:tav>
                                        <p:tav tm="100000">
                                          <p:val>
                                            <p:strVal val="#ppt_h"/>
                                          </p:val>
                                        </p:tav>
                                      </p:tavLst>
                                    </p:anim>
                                    <p:anim calcmode="lin" valueType="num">
                                      <p:cBhvr>
                                        <p:cTn id="16" dur="1000" fill="hold"/>
                                        <p:tgtEl>
                                          <p:spTgt spid="5"/>
                                        </p:tgtEl>
                                        <p:attrNameLst>
                                          <p:attrName>style.rotation</p:attrName>
                                        </p:attrNameLst>
                                      </p:cBhvr>
                                      <p:tavLst>
                                        <p:tav tm="0">
                                          <p:val>
                                            <p:fltVal val="90"/>
                                          </p:val>
                                        </p:tav>
                                        <p:tav tm="100000">
                                          <p:val>
                                            <p:fltVal val="0"/>
                                          </p:val>
                                        </p:tav>
                                      </p:tavLst>
                                    </p:anim>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1000" fill="hold"/>
                                        <p:tgtEl>
                                          <p:spTgt spid="7"/>
                                        </p:tgtEl>
                                        <p:attrNameLst>
                                          <p:attrName>ppt_w</p:attrName>
                                        </p:attrNameLst>
                                      </p:cBhvr>
                                      <p:tavLst>
                                        <p:tav tm="0">
                                          <p:val>
                                            <p:fltVal val="0"/>
                                          </p:val>
                                        </p:tav>
                                        <p:tav tm="100000">
                                          <p:val>
                                            <p:strVal val="#ppt_w"/>
                                          </p:val>
                                        </p:tav>
                                      </p:tavLst>
                                    </p:anim>
                                    <p:anim calcmode="lin" valueType="num">
                                      <p:cBhvr>
                                        <p:cTn id="23" dur="1000" fill="hold"/>
                                        <p:tgtEl>
                                          <p:spTgt spid="7"/>
                                        </p:tgtEl>
                                        <p:attrNameLst>
                                          <p:attrName>ppt_h</p:attrName>
                                        </p:attrNameLst>
                                      </p:cBhvr>
                                      <p:tavLst>
                                        <p:tav tm="0">
                                          <p:val>
                                            <p:fltVal val="0"/>
                                          </p:val>
                                        </p:tav>
                                        <p:tav tm="100000">
                                          <p:val>
                                            <p:strVal val="#ppt_h"/>
                                          </p:val>
                                        </p:tav>
                                      </p:tavLst>
                                    </p:anim>
                                    <p:anim calcmode="lin" valueType="num">
                                      <p:cBhvr>
                                        <p:cTn id="24" dur="1000" fill="hold"/>
                                        <p:tgtEl>
                                          <p:spTgt spid="7"/>
                                        </p:tgtEl>
                                        <p:attrNameLst>
                                          <p:attrName>style.rotation</p:attrName>
                                        </p:attrNameLst>
                                      </p:cBhvr>
                                      <p:tavLst>
                                        <p:tav tm="0">
                                          <p:val>
                                            <p:fltVal val="90"/>
                                          </p:val>
                                        </p:tav>
                                        <p:tav tm="100000">
                                          <p:val>
                                            <p:fltVal val="0"/>
                                          </p:val>
                                        </p:tav>
                                      </p:tavLst>
                                    </p:anim>
                                    <p:animEffect transition="in" filter="fade">
                                      <p:cBhvr>
                                        <p:cTn id="25" dur="10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1000" fill="hold"/>
                                        <p:tgtEl>
                                          <p:spTgt spid="6"/>
                                        </p:tgtEl>
                                        <p:attrNameLst>
                                          <p:attrName>ppt_w</p:attrName>
                                        </p:attrNameLst>
                                      </p:cBhvr>
                                      <p:tavLst>
                                        <p:tav tm="0">
                                          <p:val>
                                            <p:fltVal val="0"/>
                                          </p:val>
                                        </p:tav>
                                        <p:tav tm="100000">
                                          <p:val>
                                            <p:strVal val="#ppt_w"/>
                                          </p:val>
                                        </p:tav>
                                      </p:tavLst>
                                    </p:anim>
                                    <p:anim calcmode="lin" valueType="num">
                                      <p:cBhvr>
                                        <p:cTn id="31" dur="1000" fill="hold"/>
                                        <p:tgtEl>
                                          <p:spTgt spid="6"/>
                                        </p:tgtEl>
                                        <p:attrNameLst>
                                          <p:attrName>ppt_h</p:attrName>
                                        </p:attrNameLst>
                                      </p:cBhvr>
                                      <p:tavLst>
                                        <p:tav tm="0">
                                          <p:val>
                                            <p:fltVal val="0"/>
                                          </p:val>
                                        </p:tav>
                                        <p:tav tm="100000">
                                          <p:val>
                                            <p:strVal val="#ppt_h"/>
                                          </p:val>
                                        </p:tav>
                                      </p:tavLst>
                                    </p:anim>
                                    <p:anim calcmode="lin" valueType="num">
                                      <p:cBhvr>
                                        <p:cTn id="32" dur="1000" fill="hold"/>
                                        <p:tgtEl>
                                          <p:spTgt spid="6"/>
                                        </p:tgtEl>
                                        <p:attrNameLst>
                                          <p:attrName>style.rotation</p:attrName>
                                        </p:attrNameLst>
                                      </p:cBhvr>
                                      <p:tavLst>
                                        <p:tav tm="0">
                                          <p:val>
                                            <p:fltVal val="90"/>
                                          </p:val>
                                        </p:tav>
                                        <p:tav tm="100000">
                                          <p:val>
                                            <p:fltVal val="0"/>
                                          </p:val>
                                        </p:tav>
                                      </p:tavLst>
                                    </p:anim>
                                    <p:animEffect transition="in" filter="fade">
                                      <p:cBhvr>
                                        <p:cTn id="33" dur="1000"/>
                                        <p:tgtEl>
                                          <p:spTgt spid="6"/>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749"/>
                                          </p:stCondLst>
                                        </p:cTn>
                                        <p:tgtEl>
                                          <p:spTgt spid="3"/>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499"/>
                                          </p:stCondLst>
                                        </p:cTn>
                                        <p:tgtEl>
                                          <p:spTgt spid="8"/>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499"/>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3"/>
          <a:srcRect/>
          <a:stretch>
            <a:fillRect/>
          </a:stretch>
        </p:blipFill>
        <p:spPr bwMode="auto">
          <a:xfrm>
            <a:off x="142844" y="142852"/>
            <a:ext cx="8827380" cy="6572296"/>
          </a:xfrm>
          <a:prstGeom prst="rect">
            <a:avLst/>
          </a:prstGeom>
          <a:solidFill>
            <a:srgbClr val="FFFFFF">
              <a:shade val="85000"/>
            </a:srgbClr>
          </a:solidFill>
          <a:ln w="88900" cap="sq">
            <a:solidFill>
              <a:schemeClr val="accent1">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Заголовок 2"/>
          <p:cNvSpPr>
            <a:spLocks noGrp="1"/>
          </p:cNvSpPr>
          <p:nvPr>
            <p:ph type="title"/>
          </p:nvPr>
        </p:nvSpPr>
        <p:spPr>
          <a:xfrm>
            <a:off x="18207" y="249118"/>
            <a:ext cx="8718704" cy="1440160"/>
          </a:xfrm>
        </p:spPr>
        <p:txBody>
          <a:bodyPr>
            <a:noAutofit/>
          </a:bodyPr>
          <a:lstStyle/>
          <a:p>
            <a:r>
              <a:rPr lang="ru-RU" sz="3600" b="1" dirty="0">
                <a:solidFill>
                  <a:srgbClr val="C00000"/>
                </a:solidFill>
                <a:latin typeface="Century Schoolbook" panose="02040604050505020304" pitchFamily="18" charset="0"/>
              </a:rPr>
              <a:t>Артикуляционная гимнастика</a:t>
            </a:r>
            <a:br>
              <a:rPr lang="ru-RU" sz="3600" b="1" dirty="0">
                <a:solidFill>
                  <a:srgbClr val="C00000"/>
                </a:solidFill>
                <a:latin typeface="Century Schoolbook" panose="02040604050505020304" pitchFamily="18" charset="0"/>
              </a:rPr>
            </a:br>
            <a:r>
              <a:rPr lang="ru-RU" sz="3600" b="1" dirty="0">
                <a:solidFill>
                  <a:srgbClr val="C00000"/>
                </a:solidFill>
                <a:latin typeface="Century Schoolbook" panose="02040604050505020304" pitchFamily="18" charset="0"/>
              </a:rPr>
              <a:t> в самостоятельной</a:t>
            </a:r>
            <a:br>
              <a:rPr lang="ru-RU" sz="3600" b="1" dirty="0">
                <a:solidFill>
                  <a:srgbClr val="C00000"/>
                </a:solidFill>
                <a:latin typeface="Century Schoolbook" panose="02040604050505020304" pitchFamily="18" charset="0"/>
              </a:rPr>
            </a:br>
            <a:r>
              <a:rPr lang="ru-RU" sz="3600" b="1" dirty="0">
                <a:solidFill>
                  <a:srgbClr val="C00000"/>
                </a:solidFill>
                <a:latin typeface="Century Schoolbook" panose="02040604050505020304" pitchFamily="18" charset="0"/>
              </a:rPr>
              <a:t>деятельности  детей</a:t>
            </a:r>
            <a:endParaRPr lang="ru-RU" sz="3600" dirty="0">
              <a:solidFill>
                <a:srgbClr val="C00000"/>
              </a:solidFill>
              <a:latin typeface="Century Schoolbook" panose="02040604050505020304" pitchFamily="18" charset="0"/>
            </a:endParaRPr>
          </a:p>
        </p:txBody>
      </p:sp>
      <p:pic>
        <p:nvPicPr>
          <p:cNvPr id="7" name="Рисунок 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18384" y="942982"/>
            <a:ext cx="1554821" cy="1708005"/>
          </a:xfrm>
          <a:prstGeom prst="rect">
            <a:avLst/>
          </a:prstGeom>
        </p:spPr>
      </p:pic>
      <p:pic>
        <p:nvPicPr>
          <p:cNvPr id="8" name="Рисунок 7"/>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221116" y="4835387"/>
            <a:ext cx="1401042" cy="1787789"/>
          </a:xfrm>
          <a:prstGeom prst="rect">
            <a:avLst/>
          </a:prstGeom>
        </p:spPr>
      </p:pic>
      <p:pic>
        <p:nvPicPr>
          <p:cNvPr id="19" name="Рисунок 18">
            <a:extLst>
              <a:ext uri="{FF2B5EF4-FFF2-40B4-BE49-F238E27FC236}">
                <a16:creationId xmlns:a16="http://schemas.microsoft.com/office/drawing/2014/main" xmlns="" id="{189B61A8-93C3-4EF0-BAD8-CEE2D8406088}"/>
              </a:ext>
            </a:extLst>
          </p:cNvPr>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5400000">
            <a:off x="6414019" y="2150316"/>
            <a:ext cx="3015236" cy="1809141"/>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1" name="Рисунок 20">
            <a:extLst>
              <a:ext uri="{FF2B5EF4-FFF2-40B4-BE49-F238E27FC236}">
                <a16:creationId xmlns:a16="http://schemas.microsoft.com/office/drawing/2014/main" xmlns="" id="{6A09E6AE-2F9F-41BC-8012-C7715C4C221A}"/>
              </a:ext>
            </a:extLst>
          </p:cNvPr>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5400000">
            <a:off x="4020625" y="3333292"/>
            <a:ext cx="3347520" cy="2008512"/>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Рисунок 4">
            <a:extLst>
              <a:ext uri="{FF2B5EF4-FFF2-40B4-BE49-F238E27FC236}">
                <a16:creationId xmlns:a16="http://schemas.microsoft.com/office/drawing/2014/main" xmlns="" id="{8B0402BC-3EB5-40AC-A3F7-537B8E3862ED}"/>
              </a:ext>
            </a:extLst>
          </p:cNvPr>
          <p:cNvPicPr>
            <a:picLocks noChangeAspect="1"/>
          </p:cNvPicPr>
          <p:nvPr/>
        </p:nvPicPr>
        <p:blipFill>
          <a:blip r:embed="rId8"/>
          <a:stretch>
            <a:fillRect/>
          </a:stretch>
        </p:blipFill>
        <p:spPr>
          <a:xfrm>
            <a:off x="350492" y="3340403"/>
            <a:ext cx="1814259" cy="3062003"/>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Рисунок 8">
            <a:extLst>
              <a:ext uri="{FF2B5EF4-FFF2-40B4-BE49-F238E27FC236}">
                <a16:creationId xmlns:a16="http://schemas.microsoft.com/office/drawing/2014/main" xmlns="" id="{95946880-94C8-470A-8F50-E03491590B56}"/>
              </a:ext>
            </a:extLst>
          </p:cNvPr>
          <p:cNvPicPr>
            <a:picLocks noChangeAspect="1"/>
          </p:cNvPicPr>
          <p:nvPr/>
        </p:nvPicPr>
        <p:blipFill>
          <a:blip r:embed="rId9"/>
          <a:stretch>
            <a:fillRect/>
          </a:stretch>
        </p:blipFill>
        <p:spPr>
          <a:xfrm>
            <a:off x="2407739" y="2060848"/>
            <a:ext cx="1949414" cy="3240360"/>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4595533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500" fill="hold"/>
                                        <p:tgtEl>
                                          <p:spTgt spid="3"/>
                                        </p:tgtEl>
                                        <p:attrNameLst>
                                          <p:attrName>ppt_w</p:attrName>
                                        </p:attrNameLst>
                                      </p:cBhvr>
                                      <p:tavLst>
                                        <p:tav tm="0">
                                          <p:val>
                                            <p:fltVal val="0"/>
                                          </p:val>
                                        </p:tav>
                                        <p:tav tm="100000">
                                          <p:val>
                                            <p:strVal val="#ppt_w"/>
                                          </p:val>
                                        </p:tav>
                                      </p:tavLst>
                                    </p:anim>
                                    <p:anim calcmode="lin" valueType="num">
                                      <p:cBhvr>
                                        <p:cTn id="8" dur="1500" fill="hold"/>
                                        <p:tgtEl>
                                          <p:spTgt spid="3"/>
                                        </p:tgtEl>
                                        <p:attrNameLst>
                                          <p:attrName>ppt_h</p:attrName>
                                        </p:attrNameLst>
                                      </p:cBhvr>
                                      <p:tavLst>
                                        <p:tav tm="0">
                                          <p:val>
                                            <p:fltVal val="0"/>
                                          </p:val>
                                        </p:tav>
                                        <p:tav tm="100000">
                                          <p:val>
                                            <p:strVal val="#ppt_h"/>
                                          </p:val>
                                        </p:tav>
                                      </p:tavLst>
                                    </p:anim>
                                    <p:animEffect transition="in" filter="fade">
                                      <p:cBhvr>
                                        <p:cTn id="9" dur="1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ppt_w</p:attrName>
                                        </p:attrNameLst>
                                      </p:cBhvr>
                                      <p:tavLst>
                                        <p:tav tm="0">
                                          <p:val>
                                            <p:fltVal val="0"/>
                                          </p:val>
                                        </p:tav>
                                        <p:tav tm="100000">
                                          <p:val>
                                            <p:strVal val="#ppt_w"/>
                                          </p:val>
                                        </p:tav>
                                      </p:tavLst>
                                    </p:anim>
                                    <p:anim calcmode="lin" valueType="num">
                                      <p:cBhvr>
                                        <p:cTn id="29" dur="1000" fill="hold"/>
                                        <p:tgtEl>
                                          <p:spTgt spid="5"/>
                                        </p:tgtEl>
                                        <p:attrNameLst>
                                          <p:attrName>ppt_h</p:attrName>
                                        </p:attrNameLst>
                                      </p:cBhvr>
                                      <p:tavLst>
                                        <p:tav tm="0">
                                          <p:val>
                                            <p:fltVal val="0"/>
                                          </p:val>
                                        </p:tav>
                                        <p:tav tm="100000">
                                          <p:val>
                                            <p:strVal val="#ppt_h"/>
                                          </p:val>
                                        </p:tav>
                                      </p:tavLst>
                                    </p:anim>
                                    <p:anim calcmode="lin" valueType="num">
                                      <p:cBhvr>
                                        <p:cTn id="30" dur="1000" fill="hold"/>
                                        <p:tgtEl>
                                          <p:spTgt spid="5"/>
                                        </p:tgtEl>
                                        <p:attrNameLst>
                                          <p:attrName>style.rotation</p:attrName>
                                        </p:attrNameLst>
                                      </p:cBhvr>
                                      <p:tavLst>
                                        <p:tav tm="0">
                                          <p:val>
                                            <p:fltVal val="90"/>
                                          </p:val>
                                        </p:tav>
                                        <p:tav tm="100000">
                                          <p:val>
                                            <p:fltVal val="0"/>
                                          </p:val>
                                        </p:tav>
                                      </p:tavLst>
                                    </p:anim>
                                    <p:animEffect transition="in" filter="fade">
                                      <p:cBhvr>
                                        <p:cTn id="31" dur="10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 calcmode="lin" valueType="num">
                                      <p:cBhvr>
                                        <p:cTn id="38" dur="1000" fill="hold"/>
                                        <p:tgtEl>
                                          <p:spTgt spid="9"/>
                                        </p:tgtEl>
                                        <p:attrNameLst>
                                          <p:attrName>style.rotation</p:attrName>
                                        </p:attrNameLst>
                                      </p:cBhvr>
                                      <p:tavLst>
                                        <p:tav tm="0">
                                          <p:val>
                                            <p:fltVal val="90"/>
                                          </p:val>
                                        </p:tav>
                                        <p:tav tm="100000">
                                          <p:val>
                                            <p:fltVal val="0"/>
                                          </p:val>
                                        </p:tav>
                                      </p:tavLst>
                                    </p:anim>
                                    <p:animEffect transition="in" filter="fade">
                                      <p:cBhvr>
                                        <p:cTn id="39" dur="100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nodeType="click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1000" fill="hold"/>
                                        <p:tgtEl>
                                          <p:spTgt spid="21"/>
                                        </p:tgtEl>
                                        <p:attrNameLst>
                                          <p:attrName>ppt_w</p:attrName>
                                        </p:attrNameLst>
                                      </p:cBhvr>
                                      <p:tavLst>
                                        <p:tav tm="0">
                                          <p:val>
                                            <p:fltVal val="0"/>
                                          </p:val>
                                        </p:tav>
                                        <p:tav tm="100000">
                                          <p:val>
                                            <p:strVal val="#ppt_w"/>
                                          </p:val>
                                        </p:tav>
                                      </p:tavLst>
                                    </p:anim>
                                    <p:anim calcmode="lin" valueType="num">
                                      <p:cBhvr>
                                        <p:cTn id="45" dur="1000" fill="hold"/>
                                        <p:tgtEl>
                                          <p:spTgt spid="21"/>
                                        </p:tgtEl>
                                        <p:attrNameLst>
                                          <p:attrName>ppt_h</p:attrName>
                                        </p:attrNameLst>
                                      </p:cBhvr>
                                      <p:tavLst>
                                        <p:tav tm="0">
                                          <p:val>
                                            <p:fltVal val="0"/>
                                          </p:val>
                                        </p:tav>
                                        <p:tav tm="100000">
                                          <p:val>
                                            <p:strVal val="#ppt_h"/>
                                          </p:val>
                                        </p:tav>
                                      </p:tavLst>
                                    </p:anim>
                                    <p:anim calcmode="lin" valueType="num">
                                      <p:cBhvr>
                                        <p:cTn id="46" dur="1000" fill="hold"/>
                                        <p:tgtEl>
                                          <p:spTgt spid="21"/>
                                        </p:tgtEl>
                                        <p:attrNameLst>
                                          <p:attrName>style.rotation</p:attrName>
                                        </p:attrNameLst>
                                      </p:cBhvr>
                                      <p:tavLst>
                                        <p:tav tm="0">
                                          <p:val>
                                            <p:fltVal val="90"/>
                                          </p:val>
                                        </p:tav>
                                        <p:tav tm="100000">
                                          <p:val>
                                            <p:fltVal val="0"/>
                                          </p:val>
                                        </p:tav>
                                      </p:tavLst>
                                    </p:anim>
                                    <p:animEffect transition="in" filter="fade">
                                      <p:cBhvr>
                                        <p:cTn id="47" dur="1000"/>
                                        <p:tgtEl>
                                          <p:spTgt spid="21"/>
                                        </p:tgtEl>
                                      </p:cBhvr>
                                    </p:animEffec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nodeType="click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1000" fill="hold"/>
                                        <p:tgtEl>
                                          <p:spTgt spid="19"/>
                                        </p:tgtEl>
                                        <p:attrNameLst>
                                          <p:attrName>ppt_w</p:attrName>
                                        </p:attrNameLst>
                                      </p:cBhvr>
                                      <p:tavLst>
                                        <p:tav tm="0">
                                          <p:val>
                                            <p:fltVal val="0"/>
                                          </p:val>
                                        </p:tav>
                                        <p:tav tm="100000">
                                          <p:val>
                                            <p:strVal val="#ppt_w"/>
                                          </p:val>
                                        </p:tav>
                                      </p:tavLst>
                                    </p:anim>
                                    <p:anim calcmode="lin" valueType="num">
                                      <p:cBhvr>
                                        <p:cTn id="53" dur="1000" fill="hold"/>
                                        <p:tgtEl>
                                          <p:spTgt spid="19"/>
                                        </p:tgtEl>
                                        <p:attrNameLst>
                                          <p:attrName>ppt_h</p:attrName>
                                        </p:attrNameLst>
                                      </p:cBhvr>
                                      <p:tavLst>
                                        <p:tav tm="0">
                                          <p:val>
                                            <p:fltVal val="0"/>
                                          </p:val>
                                        </p:tav>
                                        <p:tav tm="100000">
                                          <p:val>
                                            <p:strVal val="#ppt_h"/>
                                          </p:val>
                                        </p:tav>
                                      </p:tavLst>
                                    </p:anim>
                                    <p:anim calcmode="lin" valueType="num">
                                      <p:cBhvr>
                                        <p:cTn id="54" dur="1000" fill="hold"/>
                                        <p:tgtEl>
                                          <p:spTgt spid="19"/>
                                        </p:tgtEl>
                                        <p:attrNameLst>
                                          <p:attrName>style.rotation</p:attrName>
                                        </p:attrNameLst>
                                      </p:cBhvr>
                                      <p:tavLst>
                                        <p:tav tm="0">
                                          <p:val>
                                            <p:fltVal val="90"/>
                                          </p:val>
                                        </p:tav>
                                        <p:tav tm="100000">
                                          <p:val>
                                            <p:fltVal val="0"/>
                                          </p:val>
                                        </p:tav>
                                      </p:tavLst>
                                    </p:anim>
                                    <p:animEffect transition="in" filter="fade">
                                      <p:cBhvr>
                                        <p:cTn id="55"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srcRect/>
          <a:stretch>
            <a:fillRect/>
          </a:stretch>
        </p:blipFill>
        <p:spPr bwMode="auto">
          <a:xfrm>
            <a:off x="0" y="0"/>
            <a:ext cx="9144000" cy="6858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Заголовок 1"/>
          <p:cNvSpPr>
            <a:spLocks noGrp="1"/>
          </p:cNvSpPr>
          <p:nvPr>
            <p:ph type="ctrTitle"/>
          </p:nvPr>
        </p:nvSpPr>
        <p:spPr>
          <a:xfrm>
            <a:off x="395536" y="386808"/>
            <a:ext cx="8424936" cy="5112568"/>
          </a:xfrm>
        </p:spPr>
        <p:txBody>
          <a:bodyPr>
            <a:normAutofit/>
          </a:bodyPr>
          <a:lstStyle/>
          <a:p>
            <a:r>
              <a:rPr lang="ru-RU" sz="4000" b="1" dirty="0">
                <a:solidFill>
                  <a:srgbClr val="C00000"/>
                </a:solidFill>
                <a:latin typeface="Century Schoolbook" panose="02040604050505020304" pitchFamily="18" charset="0"/>
              </a:rPr>
              <a:t>Артикуляционная гимнастика – это не скучно!</a:t>
            </a:r>
            <a:br>
              <a:rPr lang="ru-RU" sz="4000" b="1" dirty="0">
                <a:solidFill>
                  <a:srgbClr val="C00000"/>
                </a:solidFill>
                <a:latin typeface="Century Schoolbook" panose="02040604050505020304" pitchFamily="18" charset="0"/>
              </a:rPr>
            </a:br>
            <a:r>
              <a:rPr lang="ru-RU" sz="4000" b="1" dirty="0">
                <a:solidFill>
                  <a:schemeClr val="accent4">
                    <a:lumMod val="50000"/>
                  </a:schemeClr>
                </a:solidFill>
                <a:latin typeface="Century Schoolbook" panose="02040604050505020304" pitchFamily="18" charset="0"/>
              </a:rPr>
              <a:t>-</a:t>
            </a:r>
            <a:r>
              <a:rPr lang="ru-RU" sz="2700" b="1" dirty="0">
                <a:solidFill>
                  <a:schemeClr val="accent5">
                    <a:lumMod val="50000"/>
                  </a:schemeClr>
                </a:solidFill>
                <a:latin typeface="Century Schoolbook" panose="02040604050505020304" pitchFamily="18" charset="0"/>
              </a:rPr>
              <a:t>Картотека комплексов артикуляционных упражнений для определенных групп звуков, для развития речевого дыхания;</a:t>
            </a:r>
            <a:br>
              <a:rPr lang="ru-RU" sz="2700" b="1" dirty="0">
                <a:solidFill>
                  <a:schemeClr val="accent5">
                    <a:lumMod val="50000"/>
                  </a:schemeClr>
                </a:solidFill>
                <a:latin typeface="Century Schoolbook" panose="02040604050505020304" pitchFamily="18" charset="0"/>
              </a:rPr>
            </a:br>
            <a:r>
              <a:rPr lang="ru-RU" sz="2700" b="1" dirty="0">
                <a:solidFill>
                  <a:schemeClr val="accent5">
                    <a:lumMod val="50000"/>
                  </a:schemeClr>
                </a:solidFill>
                <a:latin typeface="Century Schoolbook" panose="02040604050505020304" pitchFamily="18" charset="0"/>
              </a:rPr>
              <a:t>- Сказки о веселом язычке , артикуляционные сказки с иллюстрациями;</a:t>
            </a:r>
            <a:br>
              <a:rPr lang="ru-RU" sz="2700" b="1" dirty="0">
                <a:solidFill>
                  <a:schemeClr val="accent5">
                    <a:lumMod val="50000"/>
                  </a:schemeClr>
                </a:solidFill>
                <a:latin typeface="Century Schoolbook" panose="02040604050505020304" pitchFamily="18" charset="0"/>
              </a:rPr>
            </a:br>
            <a:r>
              <a:rPr lang="ru-RU" sz="2700" b="1" dirty="0">
                <a:solidFill>
                  <a:schemeClr val="accent5">
                    <a:lumMod val="50000"/>
                  </a:schemeClr>
                </a:solidFill>
                <a:latin typeface="Century Schoolbook" panose="02040604050505020304" pitchFamily="18" charset="0"/>
              </a:rPr>
              <a:t>-Подборка артикуляционных стихов;</a:t>
            </a:r>
            <a:br>
              <a:rPr lang="ru-RU" sz="2700" b="1" dirty="0">
                <a:solidFill>
                  <a:schemeClr val="accent5">
                    <a:lumMod val="50000"/>
                  </a:schemeClr>
                </a:solidFill>
                <a:latin typeface="Century Schoolbook" panose="02040604050505020304" pitchFamily="18" charset="0"/>
              </a:rPr>
            </a:br>
            <a:r>
              <a:rPr lang="ru-RU" sz="2700" b="1" dirty="0">
                <a:solidFill>
                  <a:schemeClr val="accent5">
                    <a:lumMod val="50000"/>
                  </a:schemeClr>
                </a:solidFill>
                <a:latin typeface="Century Schoolbook" panose="02040604050505020304" pitchFamily="18" charset="0"/>
              </a:rPr>
              <a:t>-Игры – презентации.</a:t>
            </a:r>
            <a:br>
              <a:rPr lang="ru-RU" sz="2700" b="1" dirty="0">
                <a:solidFill>
                  <a:schemeClr val="accent5">
                    <a:lumMod val="50000"/>
                  </a:schemeClr>
                </a:solidFill>
                <a:latin typeface="Century Schoolbook" panose="02040604050505020304" pitchFamily="18" charset="0"/>
              </a:rPr>
            </a:br>
            <a:endParaRPr lang="ru-RU" sz="2700" b="1" dirty="0">
              <a:solidFill>
                <a:schemeClr val="accent5">
                  <a:lumMod val="50000"/>
                </a:schemeClr>
              </a:solidFill>
              <a:latin typeface="Century Schoolbook" panose="02040604050505020304" pitchFamily="18" charset="0"/>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548028" y="4832777"/>
            <a:ext cx="2088232" cy="1769197"/>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819702" y="4916093"/>
            <a:ext cx="1384729" cy="1344592"/>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flipH="1">
            <a:off x="2058242" y="4868755"/>
            <a:ext cx="1433480" cy="1391930"/>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423323" y="4474780"/>
            <a:ext cx="1449194" cy="1294772"/>
          </a:xfrm>
          <a:prstGeom prst="rect">
            <a:avLst/>
          </a:prstGeom>
        </p:spPr>
      </p:pic>
      <p:pic>
        <p:nvPicPr>
          <p:cNvPr id="10" name="Рисунок 9"/>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411080" y="4507362"/>
            <a:ext cx="1412726" cy="1262190"/>
          </a:xfrm>
          <a:prstGeom prst="rect">
            <a:avLst/>
          </a:prstGeom>
        </p:spPr>
      </p:pic>
    </p:spTree>
    <p:extLst>
      <p:ext uri="{BB962C8B-B14F-4D97-AF65-F5344CB8AC3E}">
        <p14:creationId xmlns:p14="http://schemas.microsoft.com/office/powerpoint/2010/main" xmlns="" val="3081204476"/>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
                                          </p:val>
                                        </p:tav>
                                        <p:tav tm="100000">
                                          <p:val>
                                            <p:strVal val="#ppt_x"/>
                                          </p:val>
                                        </p:tav>
                                      </p:tavLst>
                                    </p:anim>
                                    <p:anim calcmode="lin" valueType="num">
                                      <p:cBhvr>
                                        <p:cTn id="3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srcRect/>
          <a:stretch>
            <a:fillRect/>
          </a:stretch>
        </p:blipFill>
        <p:spPr bwMode="auto">
          <a:xfrm>
            <a:off x="0" y="0"/>
            <a:ext cx="9144000" cy="6858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Заголовок 1"/>
          <p:cNvSpPr>
            <a:spLocks noGrp="1"/>
          </p:cNvSpPr>
          <p:nvPr>
            <p:ph type="ctrTitle"/>
          </p:nvPr>
        </p:nvSpPr>
        <p:spPr>
          <a:xfrm>
            <a:off x="395536" y="114608"/>
            <a:ext cx="8424936" cy="1152128"/>
          </a:xfrm>
        </p:spPr>
        <p:txBody>
          <a:bodyPr>
            <a:normAutofit/>
          </a:bodyPr>
          <a:lstStyle/>
          <a:p>
            <a:r>
              <a:rPr lang="ru-RU" sz="3600" b="1" dirty="0">
                <a:solidFill>
                  <a:srgbClr val="C00000"/>
                </a:solidFill>
                <a:latin typeface="Century Schoolbook" panose="02040604050505020304" pitchFamily="18" charset="0"/>
              </a:rPr>
              <a:t>Предметно-развивающая среда</a:t>
            </a:r>
          </a:p>
        </p:txBody>
      </p:sp>
      <p:pic>
        <p:nvPicPr>
          <p:cNvPr id="5" name="Рисунок 4" descr="C:\Users\Asus\Desktop\Все к проектам\проэкт\фото подгот гр к проектам\Изображение 089.jpg">
            <a:extLst>
              <a:ext uri="{FF2B5EF4-FFF2-40B4-BE49-F238E27FC236}">
                <a16:creationId xmlns:a16="http://schemas.microsoft.com/office/drawing/2014/main" xmlns="" id="{9DFE80D5-89B0-4D04-907F-671B212F6F02}"/>
              </a:ext>
            </a:extLst>
          </p:cNvPr>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816551" y="1363995"/>
            <a:ext cx="3000003" cy="2133402"/>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Рисунок 5">
            <a:extLst>
              <a:ext uri="{FF2B5EF4-FFF2-40B4-BE49-F238E27FC236}">
                <a16:creationId xmlns:a16="http://schemas.microsoft.com/office/drawing/2014/main" xmlns="" id="{A6EE234A-2774-47CE-86EA-67108134B39C}"/>
              </a:ext>
            </a:extLst>
          </p:cNvPr>
          <p:cNvPicPr>
            <a:picLocks noChangeAspect="1"/>
          </p:cNvPicPr>
          <p:nvPr/>
        </p:nvPicPr>
        <p:blipFill rotWithShape="1">
          <a:blip r:embed="rId4" cstate="print">
            <a:extLst>
              <a:ext uri="{28A0092B-C50C-407E-A947-70E740481C1C}">
                <a14:useLocalDpi xmlns:a14="http://schemas.microsoft.com/office/drawing/2010/main" xmlns="" val="0"/>
              </a:ext>
            </a:extLst>
          </a:blip>
          <a:srcRect l="16392"/>
          <a:stretch/>
        </p:blipFill>
        <p:spPr>
          <a:xfrm rot="5400000">
            <a:off x="2492331" y="2090592"/>
            <a:ext cx="3643984" cy="2615044"/>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Объект 3" descr="G:\ФОТО\сад радуга\старшая\Праздник осени,15\Изображение 001.jpg">
            <a:extLst>
              <a:ext uri="{FF2B5EF4-FFF2-40B4-BE49-F238E27FC236}">
                <a16:creationId xmlns:a16="http://schemas.microsoft.com/office/drawing/2014/main" xmlns="" id="{93FD0434-F613-43A8-8335-79CE2ECCE3B7}"/>
              </a:ext>
            </a:extLst>
          </p:cNvPr>
          <p:cNvPicPr>
            <a:picLocks/>
          </p:cNvPicPr>
          <p:nvPr/>
        </p:nvPicPr>
        <p:blipFill rotWithShape="1">
          <a:blip r:embed="rId5" cstate="print"/>
          <a:srcRect l="11847" r="17831"/>
          <a:stretch/>
        </p:blipFill>
        <p:spPr bwMode="auto">
          <a:xfrm>
            <a:off x="291814" y="1264712"/>
            <a:ext cx="2520281" cy="2133402"/>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Рисунок 2"/>
          <p:cNvPicPr>
            <a:picLocks noChangeAspect="1"/>
          </p:cNvPicPr>
          <p:nvPr/>
        </p:nvPicPr>
        <p:blipFill rotWithShape="1">
          <a:blip r:embed="rId6" cstate="print">
            <a:extLst>
              <a:ext uri="{28A0092B-C50C-407E-A947-70E740481C1C}">
                <a14:useLocalDpi xmlns:a14="http://schemas.microsoft.com/office/drawing/2010/main" xmlns="" val="0"/>
              </a:ext>
            </a:extLst>
          </a:blip>
          <a:srcRect b="13394"/>
          <a:stretch/>
        </p:blipFill>
        <p:spPr>
          <a:xfrm>
            <a:off x="3097812" y="5264857"/>
            <a:ext cx="1121773" cy="1390281"/>
          </a:xfrm>
          <a:prstGeom prst="rect">
            <a:avLst/>
          </a:prstGeom>
        </p:spPr>
      </p:pic>
      <p:pic>
        <p:nvPicPr>
          <p:cNvPr id="8" name="Рисунок 7"/>
          <p:cNvPicPr>
            <a:picLocks noChangeAspect="1"/>
          </p:cNvPicPr>
          <p:nvPr/>
        </p:nvPicPr>
        <p:blipFill rotWithShape="1">
          <a:blip r:embed="rId7" cstate="print">
            <a:extLst>
              <a:ext uri="{28A0092B-C50C-407E-A947-70E740481C1C}">
                <a14:useLocalDpi xmlns:a14="http://schemas.microsoft.com/office/drawing/2010/main" xmlns="" val="0"/>
              </a:ext>
            </a:extLst>
          </a:blip>
          <a:srcRect b="11893"/>
          <a:stretch/>
        </p:blipFill>
        <p:spPr>
          <a:xfrm>
            <a:off x="4510481" y="5306896"/>
            <a:ext cx="981382" cy="1285909"/>
          </a:xfrm>
          <a:prstGeom prst="rect">
            <a:avLst/>
          </a:prstGeom>
        </p:spPr>
      </p:pic>
      <p:pic>
        <p:nvPicPr>
          <p:cNvPr id="9" name="Рисунок 8">
            <a:extLst>
              <a:ext uri="{FF2B5EF4-FFF2-40B4-BE49-F238E27FC236}">
                <a16:creationId xmlns:a16="http://schemas.microsoft.com/office/drawing/2014/main" xmlns="" id="{CDB05147-6D6C-423E-B2C6-83AB863D6C5B}"/>
              </a:ext>
            </a:extLst>
          </p:cNvPr>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816551" y="4152958"/>
            <a:ext cx="3041729" cy="1990686"/>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Рисунок 9">
            <a:extLst>
              <a:ext uri="{FF2B5EF4-FFF2-40B4-BE49-F238E27FC236}">
                <a16:creationId xmlns:a16="http://schemas.microsoft.com/office/drawing/2014/main" xmlns="" id="{E2933ECD-C87E-483D-A390-0E6056D2B402}"/>
              </a:ext>
            </a:extLst>
          </p:cNvPr>
          <p:cNvPicPr>
            <a:picLocks noChangeAspect="1"/>
          </p:cNvPicPr>
          <p:nvPr/>
        </p:nvPicPr>
        <p:blipFill rotWithShape="1">
          <a:blip r:embed="rId9" cstate="print">
            <a:extLst>
              <a:ext uri="{28A0092B-C50C-407E-A947-70E740481C1C}">
                <a14:useLocalDpi xmlns:a14="http://schemas.microsoft.com/office/drawing/2010/main" xmlns="" val="0"/>
              </a:ext>
            </a:extLst>
          </a:blip>
          <a:srcRect l="5733" r="7749"/>
          <a:stretch/>
        </p:blipFill>
        <p:spPr>
          <a:xfrm rot="5400000">
            <a:off x="235662" y="3804897"/>
            <a:ext cx="2736306" cy="2416559"/>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53733654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75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125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125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125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125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down)">
                                      <p:cBhvr>
                                        <p:cTn id="32" dur="125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45" presetClass="entr" presetSubtype="0" fill="hold"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2000"/>
                                        <p:tgtEl>
                                          <p:spTgt spid="3"/>
                                        </p:tgtEl>
                                      </p:cBhvr>
                                    </p:animEffect>
                                    <p:anim calcmode="lin" valueType="num">
                                      <p:cBhvr>
                                        <p:cTn id="38" dur="2000" fill="hold"/>
                                        <p:tgtEl>
                                          <p:spTgt spid="3"/>
                                        </p:tgtEl>
                                        <p:attrNameLst>
                                          <p:attrName>ppt_w</p:attrName>
                                        </p:attrNameLst>
                                      </p:cBhvr>
                                      <p:tavLst>
                                        <p:tav tm="0" fmla="#ppt_w*sin(2.5*pi*$)">
                                          <p:val>
                                            <p:fltVal val="0"/>
                                          </p:val>
                                        </p:tav>
                                        <p:tav tm="100000">
                                          <p:val>
                                            <p:fltVal val="1"/>
                                          </p:val>
                                        </p:tav>
                                      </p:tavLst>
                                    </p:anim>
                                    <p:anim calcmode="lin" valueType="num">
                                      <p:cBhvr>
                                        <p:cTn id="39" dur="2000" fill="hold"/>
                                        <p:tgtEl>
                                          <p:spTgt spid="3"/>
                                        </p:tgtEl>
                                        <p:attrNameLst>
                                          <p:attrName>ppt_h</p:attrName>
                                        </p:attrNameLst>
                                      </p:cBhvr>
                                      <p:tavLst>
                                        <p:tav tm="0">
                                          <p:val>
                                            <p:strVal val="#ppt_h"/>
                                          </p:val>
                                        </p:tav>
                                        <p:tav tm="100000">
                                          <p:val>
                                            <p:strVal val="#ppt_h"/>
                                          </p:val>
                                        </p:tav>
                                      </p:tavLst>
                                    </p:anim>
                                  </p:childTnLst>
                                </p:cTn>
                              </p:par>
                              <p:par>
                                <p:cTn id="40" presetID="45" presetClass="entr" presetSubtype="0"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2000"/>
                                        <p:tgtEl>
                                          <p:spTgt spid="8"/>
                                        </p:tgtEl>
                                      </p:cBhvr>
                                    </p:animEffect>
                                    <p:anim calcmode="lin" valueType="num">
                                      <p:cBhvr>
                                        <p:cTn id="43" dur="2000" fill="hold"/>
                                        <p:tgtEl>
                                          <p:spTgt spid="8"/>
                                        </p:tgtEl>
                                        <p:attrNameLst>
                                          <p:attrName>ppt_w</p:attrName>
                                        </p:attrNameLst>
                                      </p:cBhvr>
                                      <p:tavLst>
                                        <p:tav tm="0" fmla="#ppt_w*sin(2.5*pi*$)">
                                          <p:val>
                                            <p:fltVal val="0"/>
                                          </p:val>
                                        </p:tav>
                                        <p:tav tm="100000">
                                          <p:val>
                                            <p:fltVal val="1"/>
                                          </p:val>
                                        </p:tav>
                                      </p:tavLst>
                                    </p:anim>
                                    <p:anim calcmode="lin" valueType="num">
                                      <p:cBhvr>
                                        <p:cTn id="44"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srcRect/>
          <a:stretch>
            <a:fillRect/>
          </a:stretch>
        </p:blipFill>
        <p:spPr bwMode="auto">
          <a:xfrm>
            <a:off x="107504" y="116632"/>
            <a:ext cx="8862720" cy="6562964"/>
          </a:xfrm>
          <a:prstGeom prst="rect">
            <a:avLst/>
          </a:prstGeom>
          <a:solidFill>
            <a:srgbClr val="FFFFFF">
              <a:shade val="85000"/>
            </a:srgbClr>
          </a:solidFill>
          <a:ln w="88900" cap="sq">
            <a:solidFill>
              <a:schemeClr val="accent1">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Заголовок 1"/>
          <p:cNvSpPr>
            <a:spLocks noGrp="1"/>
          </p:cNvSpPr>
          <p:nvPr>
            <p:ph type="ctrTitle"/>
          </p:nvPr>
        </p:nvSpPr>
        <p:spPr>
          <a:xfrm>
            <a:off x="539552" y="116633"/>
            <a:ext cx="7772400" cy="1080120"/>
          </a:xfrm>
        </p:spPr>
        <p:txBody>
          <a:bodyPr>
            <a:normAutofit/>
          </a:bodyPr>
          <a:lstStyle/>
          <a:p>
            <a:r>
              <a:rPr lang="ru-RU" sz="3600" b="1" dirty="0">
                <a:solidFill>
                  <a:srgbClr val="C00000"/>
                </a:solidFill>
                <a:latin typeface="Century Schoolbook" panose="02040604050505020304" pitchFamily="18" charset="0"/>
              </a:rPr>
              <a:t>Работа с родителями</a:t>
            </a:r>
          </a:p>
        </p:txBody>
      </p:sp>
      <p:sp>
        <p:nvSpPr>
          <p:cNvPr id="3" name="Прямоугольник 2"/>
          <p:cNvSpPr/>
          <p:nvPr/>
        </p:nvSpPr>
        <p:spPr>
          <a:xfrm>
            <a:off x="614428" y="972551"/>
            <a:ext cx="7848872" cy="5262979"/>
          </a:xfrm>
          <a:prstGeom prst="rect">
            <a:avLst/>
          </a:prstGeom>
        </p:spPr>
        <p:txBody>
          <a:bodyPr wrap="square">
            <a:spAutoFit/>
          </a:bodyPr>
          <a:lstStyle/>
          <a:p>
            <a:pPr lvl="0">
              <a:spcBef>
                <a:spcPts val="0"/>
              </a:spcBef>
            </a:pPr>
            <a:r>
              <a:rPr lang="ru-RU" sz="2400" b="1" dirty="0">
                <a:solidFill>
                  <a:srgbClr val="00B050"/>
                </a:solidFill>
              </a:rPr>
              <a:t>Принципами взаимодействия с родителями являются:</a:t>
            </a:r>
          </a:p>
          <a:p>
            <a:pPr marL="457200" lvl="0" indent="-457200">
              <a:buFont typeface="Wingdings" panose="05000000000000000000" pitchFamily="2" charset="2"/>
              <a:buChar char="Ø"/>
            </a:pPr>
            <a:r>
              <a:rPr lang="ru-RU" sz="2400" b="1" dirty="0">
                <a:solidFill>
                  <a:schemeClr val="accent5">
                    <a:lumMod val="50000"/>
                  </a:schemeClr>
                </a:solidFill>
              </a:rPr>
              <a:t>Доброжелательный стиль общения педагогов с родителями.</a:t>
            </a:r>
          </a:p>
          <a:p>
            <a:pPr marL="457200" lvl="0" indent="-457200">
              <a:buFont typeface="Wingdings" panose="05000000000000000000" pitchFamily="2" charset="2"/>
              <a:buChar char="Ø"/>
            </a:pPr>
            <a:r>
              <a:rPr lang="ru-RU" sz="2400" b="1" dirty="0">
                <a:solidFill>
                  <a:schemeClr val="accent5">
                    <a:lumMod val="50000"/>
                  </a:schemeClr>
                </a:solidFill>
              </a:rPr>
              <a:t>Индивидуальный подход.</a:t>
            </a:r>
          </a:p>
          <a:p>
            <a:pPr marL="457200" lvl="0" indent="-457200">
              <a:buFont typeface="Wingdings" panose="05000000000000000000" pitchFamily="2" charset="2"/>
              <a:buChar char="Ø"/>
            </a:pPr>
            <a:r>
              <a:rPr lang="ru-RU" sz="2400" b="1" dirty="0">
                <a:solidFill>
                  <a:schemeClr val="accent5">
                    <a:lumMod val="50000"/>
                  </a:schemeClr>
                </a:solidFill>
              </a:rPr>
              <a:t>Сотрудничество, а не наставничество.</a:t>
            </a:r>
          </a:p>
          <a:p>
            <a:pPr lvl="0">
              <a:spcBef>
                <a:spcPts val="0"/>
              </a:spcBef>
            </a:pPr>
            <a:endParaRPr lang="ru-RU" sz="2400" b="1" dirty="0">
              <a:solidFill>
                <a:srgbClr val="00B0F0"/>
              </a:solidFill>
            </a:endParaRPr>
          </a:p>
          <a:p>
            <a:pPr lvl="0">
              <a:spcBef>
                <a:spcPts val="0"/>
              </a:spcBef>
            </a:pPr>
            <a:r>
              <a:rPr lang="ru-RU" sz="2400" b="1" dirty="0">
                <a:solidFill>
                  <a:srgbClr val="00B050"/>
                </a:solidFill>
              </a:rPr>
              <a:t>Формы работы с родителями:</a:t>
            </a:r>
            <a:endParaRPr lang="ru-RU" sz="2400" dirty="0">
              <a:solidFill>
                <a:srgbClr val="00B050"/>
              </a:solidFill>
            </a:endParaRPr>
          </a:p>
          <a:p>
            <a:pPr marL="342900" lvl="0" indent="-342900">
              <a:spcBef>
                <a:spcPts val="0"/>
              </a:spcBef>
              <a:buFont typeface="Wingdings" panose="05000000000000000000" pitchFamily="2" charset="2"/>
              <a:buChar char="Ø"/>
            </a:pPr>
            <a:r>
              <a:rPr lang="ru-RU" sz="2400" b="1" dirty="0">
                <a:solidFill>
                  <a:schemeClr val="accent5">
                    <a:lumMod val="50000"/>
                  </a:schemeClr>
                </a:solidFill>
              </a:rPr>
              <a:t>Детско-родительские практикумы.</a:t>
            </a:r>
          </a:p>
          <a:p>
            <a:pPr marL="342900" lvl="0" indent="-342900">
              <a:spcBef>
                <a:spcPts val="0"/>
              </a:spcBef>
              <a:buFont typeface="Wingdings" panose="05000000000000000000" pitchFamily="2" charset="2"/>
              <a:buChar char="Ø"/>
            </a:pPr>
            <a:r>
              <a:rPr lang="ru-RU" sz="2400" b="1" dirty="0">
                <a:solidFill>
                  <a:schemeClr val="accent5">
                    <a:lumMod val="50000"/>
                  </a:schemeClr>
                </a:solidFill>
              </a:rPr>
              <a:t>Мастер-классы для </a:t>
            </a:r>
            <a:r>
              <a:rPr lang="ru-RU" sz="2400" b="1" dirty="0" smtClean="0">
                <a:solidFill>
                  <a:schemeClr val="accent5">
                    <a:lumMod val="50000"/>
                  </a:schemeClr>
                </a:solidFill>
              </a:rPr>
              <a:t>родителей,</a:t>
            </a:r>
          </a:p>
          <a:p>
            <a:pPr marL="342900" lvl="0" indent="-342900">
              <a:spcBef>
                <a:spcPts val="0"/>
              </a:spcBef>
            </a:pPr>
            <a:r>
              <a:rPr lang="ru-RU" sz="2400" b="1" dirty="0" smtClean="0">
                <a:solidFill>
                  <a:schemeClr val="accent5">
                    <a:lumMod val="50000"/>
                  </a:schemeClr>
                </a:solidFill>
              </a:rPr>
              <a:t> </a:t>
            </a:r>
            <a:r>
              <a:rPr lang="ru-RU" sz="2400" b="1" dirty="0" smtClean="0">
                <a:solidFill>
                  <a:schemeClr val="accent5">
                    <a:lumMod val="50000"/>
                  </a:schemeClr>
                </a:solidFill>
              </a:rPr>
              <a:t>    </a:t>
            </a:r>
            <a:r>
              <a:rPr lang="ru-RU" sz="2400" b="1" dirty="0" smtClean="0">
                <a:solidFill>
                  <a:schemeClr val="accent5">
                    <a:lumMod val="50000"/>
                  </a:schemeClr>
                </a:solidFill>
              </a:rPr>
              <a:t> воспитателей.</a:t>
            </a:r>
            <a:endParaRPr lang="ru-RU" sz="2400" b="1" dirty="0">
              <a:solidFill>
                <a:schemeClr val="accent5">
                  <a:lumMod val="50000"/>
                </a:schemeClr>
              </a:solidFill>
            </a:endParaRPr>
          </a:p>
          <a:p>
            <a:pPr marL="342900" lvl="0" indent="-342900">
              <a:spcBef>
                <a:spcPts val="0"/>
              </a:spcBef>
              <a:buFont typeface="Wingdings" panose="05000000000000000000" pitchFamily="2" charset="2"/>
              <a:buChar char="Ø"/>
            </a:pPr>
            <a:r>
              <a:rPr lang="ru-RU" sz="2400" b="1" dirty="0">
                <a:solidFill>
                  <a:schemeClr val="accent5">
                    <a:lumMod val="50000"/>
                  </a:schemeClr>
                </a:solidFill>
              </a:rPr>
              <a:t>Индивидуальные консультации</a:t>
            </a:r>
            <a:r>
              <a:rPr lang="ru-RU" sz="2400" b="1" dirty="0" smtClean="0">
                <a:solidFill>
                  <a:schemeClr val="accent5">
                    <a:lumMod val="50000"/>
                  </a:schemeClr>
                </a:solidFill>
              </a:rPr>
              <a:t>.</a:t>
            </a:r>
            <a:endParaRPr lang="ru-RU" sz="2400" b="1" dirty="0">
              <a:solidFill>
                <a:schemeClr val="accent5">
                  <a:lumMod val="50000"/>
                </a:schemeClr>
              </a:solidFill>
            </a:endParaRPr>
          </a:p>
          <a:p>
            <a:pPr marL="342900" lvl="0" indent="-342900">
              <a:spcBef>
                <a:spcPts val="0"/>
              </a:spcBef>
              <a:buFont typeface="Wingdings" panose="05000000000000000000" pitchFamily="2" charset="2"/>
              <a:buChar char="Ø"/>
            </a:pPr>
            <a:r>
              <a:rPr lang="ru-RU" sz="2400" b="1" dirty="0">
                <a:solidFill>
                  <a:schemeClr val="accent5">
                    <a:lumMod val="50000"/>
                  </a:schemeClr>
                </a:solidFill>
              </a:rPr>
              <a:t>Практические рекомендации</a:t>
            </a:r>
          </a:p>
          <a:p>
            <a:pPr marL="342900" lvl="0" indent="-342900">
              <a:spcBef>
                <a:spcPts val="0"/>
              </a:spcBef>
              <a:buFont typeface="Wingdings" panose="05000000000000000000" pitchFamily="2" charset="2"/>
              <a:buChar char="Ø"/>
            </a:pPr>
            <a:r>
              <a:rPr lang="ru-RU" sz="2400" b="1" dirty="0">
                <a:solidFill>
                  <a:schemeClr val="accent5">
                    <a:lumMod val="50000"/>
                  </a:schemeClr>
                </a:solidFill>
              </a:rPr>
              <a:t>Выставка дидактических пособий.</a:t>
            </a:r>
          </a:p>
          <a:p>
            <a:pPr marL="342900" lvl="0" indent="-342900" fontAlgn="base">
              <a:spcAft>
                <a:spcPct val="0"/>
              </a:spcAft>
              <a:buFont typeface="Arial" charset="0"/>
              <a:buChar char="•"/>
            </a:pPr>
            <a:endParaRPr lang="ru-RU" sz="2400" dirty="0">
              <a:solidFill>
                <a:prstClr val="black"/>
              </a:solidFill>
            </a:endParaRPr>
          </a:p>
        </p:txBody>
      </p:sp>
      <p:pic>
        <p:nvPicPr>
          <p:cNvPr id="6" name="Рисунок 5"/>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5937661" y="3597573"/>
            <a:ext cx="2853175" cy="2188654"/>
          </a:xfrm>
          <a:prstGeom prst="rect">
            <a:avLst/>
          </a:prstGeom>
        </p:spPr>
      </p:pic>
    </p:spTree>
    <p:extLst>
      <p:ext uri="{BB962C8B-B14F-4D97-AF65-F5344CB8AC3E}">
        <p14:creationId xmlns:p14="http://schemas.microsoft.com/office/powerpoint/2010/main" xmlns="" val="2436349771"/>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srcRect/>
          <a:stretch>
            <a:fillRect/>
          </a:stretch>
        </p:blipFill>
        <p:spPr bwMode="auto">
          <a:xfrm>
            <a:off x="107504" y="116632"/>
            <a:ext cx="8862720" cy="6562964"/>
          </a:xfrm>
          <a:prstGeom prst="rect">
            <a:avLst/>
          </a:prstGeom>
          <a:solidFill>
            <a:srgbClr val="FFFFFF">
              <a:shade val="85000"/>
            </a:srgbClr>
          </a:solidFill>
          <a:ln w="88900" cap="sq">
            <a:solidFill>
              <a:schemeClr val="accent1">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Объект 5">
            <a:extLst>
              <a:ext uri="{FF2B5EF4-FFF2-40B4-BE49-F238E27FC236}">
                <a16:creationId xmlns:a16="http://schemas.microsoft.com/office/drawing/2014/main" xmlns="" id="{5FE8C461-8849-4CF4-9BBC-C61CB704FDAA}"/>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5400000">
            <a:off x="5985413" y="1099730"/>
            <a:ext cx="2708522" cy="1625113"/>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Рисунок 5">
            <a:extLst>
              <a:ext uri="{FF2B5EF4-FFF2-40B4-BE49-F238E27FC236}">
                <a16:creationId xmlns:a16="http://schemas.microsoft.com/office/drawing/2014/main" xmlns="" id="{5004CF2C-0360-49D0-BD50-45D6772FAE3C}"/>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44507" y="3707940"/>
            <a:ext cx="1954819" cy="2606426"/>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Рисунок 6">
            <a:extLst>
              <a:ext uri="{FF2B5EF4-FFF2-40B4-BE49-F238E27FC236}">
                <a16:creationId xmlns:a16="http://schemas.microsoft.com/office/drawing/2014/main" xmlns="" id="{03CD9A0B-5307-4C7A-8305-11B0C57752DF}"/>
              </a:ext>
            </a:extLst>
          </p:cNvPr>
          <p:cNvPicPr>
            <a:picLocks noChangeAspect="1"/>
          </p:cNvPicPr>
          <p:nvPr/>
        </p:nvPicPr>
        <p:blipFill rotWithShape="1">
          <a:blip r:embed="rId5" cstate="print">
            <a:extLst>
              <a:ext uri="{28A0092B-C50C-407E-A947-70E740481C1C}">
                <a14:useLocalDpi xmlns:a14="http://schemas.microsoft.com/office/drawing/2010/main" xmlns="" val="0"/>
              </a:ext>
            </a:extLst>
          </a:blip>
          <a:srcRect t="19091"/>
          <a:stretch/>
        </p:blipFill>
        <p:spPr>
          <a:xfrm>
            <a:off x="6300192" y="3707940"/>
            <a:ext cx="2460277" cy="2746591"/>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Рисунок 7">
            <a:extLst>
              <a:ext uri="{FF2B5EF4-FFF2-40B4-BE49-F238E27FC236}">
                <a16:creationId xmlns:a16="http://schemas.microsoft.com/office/drawing/2014/main" xmlns="" id="{B71EA117-ED9A-40A4-AC6F-33FC61F091A1}"/>
              </a:ext>
            </a:extLst>
          </p:cNvPr>
          <p:cNvPicPr>
            <a:picLocks noChangeAspect="1"/>
          </p:cNvPicPr>
          <p:nvPr/>
        </p:nvPicPr>
        <p:blipFill rotWithShape="1">
          <a:blip r:embed="rId6">
            <a:extLst>
              <a:ext uri="{28A0092B-C50C-407E-A947-70E740481C1C}">
                <a14:useLocalDpi xmlns:a14="http://schemas.microsoft.com/office/drawing/2010/main" xmlns="" val="0"/>
              </a:ext>
            </a:extLst>
          </a:blip>
          <a:srcRect l="4827" r="1374"/>
          <a:stretch/>
        </p:blipFill>
        <p:spPr>
          <a:xfrm rot="5400000">
            <a:off x="101386" y="959055"/>
            <a:ext cx="2808313" cy="1987566"/>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Рисунок 8"/>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3058893" y="5272242"/>
            <a:ext cx="2959942" cy="1246593"/>
          </a:xfrm>
          <a:prstGeom prst="rect">
            <a:avLst/>
          </a:prstGeom>
        </p:spPr>
      </p:pic>
      <p:pic>
        <p:nvPicPr>
          <p:cNvPr id="10" name="Рисунок 9"/>
          <p:cNvPicPr/>
          <p:nvPr/>
        </p:nvPicPr>
        <p:blipFill>
          <a:blip r:embed="rId8" cstate="print">
            <a:extLst>
              <a:ext uri="{28A0092B-C50C-407E-A947-70E740481C1C}">
                <a14:useLocalDpi xmlns:a14="http://schemas.microsoft.com/office/drawing/2010/main" xmlns="" val="0"/>
              </a:ext>
            </a:extLst>
          </a:blip>
          <a:stretch>
            <a:fillRect/>
          </a:stretch>
        </p:blipFill>
        <p:spPr>
          <a:xfrm>
            <a:off x="3208842" y="3383022"/>
            <a:ext cx="2660044" cy="1688251"/>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Рисунок 10" descr="D:\юля фото\Детский сад 2\Развивающая среда\IMG_8229.JPG"/>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2903581" y="666844"/>
            <a:ext cx="3186856" cy="2302631"/>
          </a:xfrm>
          <a:prstGeom prst="rect">
            <a:avLst/>
          </a:prstGeom>
          <a:solidFill>
            <a:srgbClr val="FFFFFF">
              <a:shade val="85000"/>
            </a:srgbClr>
          </a:solidFill>
          <a:ln w="88900" cap="sq">
            <a:solidFill>
              <a:schemeClr val="accent1">
                <a:lumMod val="20000"/>
                <a:lumOff val="8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8742465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500" fill="hold"/>
                                        <p:tgtEl>
                                          <p:spTgt spid="8"/>
                                        </p:tgtEl>
                                        <p:attrNameLst>
                                          <p:attrName>ppt_w</p:attrName>
                                        </p:attrNameLst>
                                      </p:cBhvr>
                                      <p:tavLst>
                                        <p:tav tm="0">
                                          <p:val>
                                            <p:fltVal val="0"/>
                                          </p:val>
                                        </p:tav>
                                        <p:tav tm="100000">
                                          <p:val>
                                            <p:strVal val="#ppt_w"/>
                                          </p:val>
                                        </p:tav>
                                      </p:tavLst>
                                    </p:anim>
                                    <p:anim calcmode="lin" valueType="num">
                                      <p:cBhvr>
                                        <p:cTn id="8" dur="1500" fill="hold"/>
                                        <p:tgtEl>
                                          <p:spTgt spid="8"/>
                                        </p:tgtEl>
                                        <p:attrNameLst>
                                          <p:attrName>ppt_h</p:attrName>
                                        </p:attrNameLst>
                                      </p:cBhvr>
                                      <p:tavLst>
                                        <p:tav tm="0">
                                          <p:val>
                                            <p:fltVal val="0"/>
                                          </p:val>
                                        </p:tav>
                                        <p:tav tm="100000">
                                          <p:val>
                                            <p:strVal val="#ppt_h"/>
                                          </p:val>
                                        </p:tav>
                                      </p:tavLst>
                                    </p:anim>
                                    <p:anim calcmode="lin" valueType="num">
                                      <p:cBhvr>
                                        <p:cTn id="9" dur="1500" fill="hold"/>
                                        <p:tgtEl>
                                          <p:spTgt spid="8"/>
                                        </p:tgtEl>
                                        <p:attrNameLst>
                                          <p:attrName>style.rotation</p:attrName>
                                        </p:attrNameLst>
                                      </p:cBhvr>
                                      <p:tavLst>
                                        <p:tav tm="0">
                                          <p:val>
                                            <p:fltVal val="90"/>
                                          </p:val>
                                        </p:tav>
                                        <p:tav tm="100000">
                                          <p:val>
                                            <p:fltVal val="0"/>
                                          </p:val>
                                        </p:tav>
                                      </p:tavLst>
                                    </p:anim>
                                    <p:animEffect transition="in" filter="fade">
                                      <p:cBhvr>
                                        <p:cTn id="10" dur="1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1500" fill="hold"/>
                                        <p:tgtEl>
                                          <p:spTgt spid="11"/>
                                        </p:tgtEl>
                                        <p:attrNameLst>
                                          <p:attrName>ppt_w</p:attrName>
                                        </p:attrNameLst>
                                      </p:cBhvr>
                                      <p:tavLst>
                                        <p:tav tm="0">
                                          <p:val>
                                            <p:fltVal val="0"/>
                                          </p:val>
                                        </p:tav>
                                        <p:tav tm="100000">
                                          <p:val>
                                            <p:strVal val="#ppt_w"/>
                                          </p:val>
                                        </p:tav>
                                      </p:tavLst>
                                    </p:anim>
                                    <p:anim calcmode="lin" valueType="num">
                                      <p:cBhvr>
                                        <p:cTn id="16" dur="1500" fill="hold"/>
                                        <p:tgtEl>
                                          <p:spTgt spid="11"/>
                                        </p:tgtEl>
                                        <p:attrNameLst>
                                          <p:attrName>ppt_h</p:attrName>
                                        </p:attrNameLst>
                                      </p:cBhvr>
                                      <p:tavLst>
                                        <p:tav tm="0">
                                          <p:val>
                                            <p:fltVal val="0"/>
                                          </p:val>
                                        </p:tav>
                                        <p:tav tm="100000">
                                          <p:val>
                                            <p:strVal val="#ppt_h"/>
                                          </p:val>
                                        </p:tav>
                                      </p:tavLst>
                                    </p:anim>
                                    <p:anim calcmode="lin" valueType="num">
                                      <p:cBhvr>
                                        <p:cTn id="17" dur="1500" fill="hold"/>
                                        <p:tgtEl>
                                          <p:spTgt spid="11"/>
                                        </p:tgtEl>
                                        <p:attrNameLst>
                                          <p:attrName>style.rotation</p:attrName>
                                        </p:attrNameLst>
                                      </p:cBhvr>
                                      <p:tavLst>
                                        <p:tav tm="0">
                                          <p:val>
                                            <p:fltVal val="90"/>
                                          </p:val>
                                        </p:tav>
                                        <p:tav tm="100000">
                                          <p:val>
                                            <p:fltVal val="0"/>
                                          </p:val>
                                        </p:tav>
                                      </p:tavLst>
                                    </p:anim>
                                    <p:animEffect transition="in" filter="fade">
                                      <p:cBhvr>
                                        <p:cTn id="18" dur="1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500" fill="hold"/>
                                        <p:tgtEl>
                                          <p:spTgt spid="5"/>
                                        </p:tgtEl>
                                        <p:attrNameLst>
                                          <p:attrName>ppt_w</p:attrName>
                                        </p:attrNameLst>
                                      </p:cBhvr>
                                      <p:tavLst>
                                        <p:tav tm="0">
                                          <p:val>
                                            <p:fltVal val="0"/>
                                          </p:val>
                                        </p:tav>
                                        <p:tav tm="100000">
                                          <p:val>
                                            <p:strVal val="#ppt_w"/>
                                          </p:val>
                                        </p:tav>
                                      </p:tavLst>
                                    </p:anim>
                                    <p:anim calcmode="lin" valueType="num">
                                      <p:cBhvr>
                                        <p:cTn id="24" dur="1500" fill="hold"/>
                                        <p:tgtEl>
                                          <p:spTgt spid="5"/>
                                        </p:tgtEl>
                                        <p:attrNameLst>
                                          <p:attrName>ppt_h</p:attrName>
                                        </p:attrNameLst>
                                      </p:cBhvr>
                                      <p:tavLst>
                                        <p:tav tm="0">
                                          <p:val>
                                            <p:fltVal val="0"/>
                                          </p:val>
                                        </p:tav>
                                        <p:tav tm="100000">
                                          <p:val>
                                            <p:strVal val="#ppt_h"/>
                                          </p:val>
                                        </p:tav>
                                      </p:tavLst>
                                    </p:anim>
                                    <p:anim calcmode="lin" valueType="num">
                                      <p:cBhvr>
                                        <p:cTn id="25" dur="1500" fill="hold"/>
                                        <p:tgtEl>
                                          <p:spTgt spid="5"/>
                                        </p:tgtEl>
                                        <p:attrNameLst>
                                          <p:attrName>style.rotation</p:attrName>
                                        </p:attrNameLst>
                                      </p:cBhvr>
                                      <p:tavLst>
                                        <p:tav tm="0">
                                          <p:val>
                                            <p:fltVal val="90"/>
                                          </p:val>
                                        </p:tav>
                                        <p:tav tm="100000">
                                          <p:val>
                                            <p:fltVal val="0"/>
                                          </p:val>
                                        </p:tav>
                                      </p:tavLst>
                                    </p:anim>
                                    <p:animEffect transition="in" filter="fade">
                                      <p:cBhvr>
                                        <p:cTn id="26" dur="15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500" fill="hold"/>
                                        <p:tgtEl>
                                          <p:spTgt spid="6"/>
                                        </p:tgtEl>
                                        <p:attrNameLst>
                                          <p:attrName>ppt_w</p:attrName>
                                        </p:attrNameLst>
                                      </p:cBhvr>
                                      <p:tavLst>
                                        <p:tav tm="0">
                                          <p:val>
                                            <p:fltVal val="0"/>
                                          </p:val>
                                        </p:tav>
                                        <p:tav tm="100000">
                                          <p:val>
                                            <p:strVal val="#ppt_w"/>
                                          </p:val>
                                        </p:tav>
                                      </p:tavLst>
                                    </p:anim>
                                    <p:anim calcmode="lin" valueType="num">
                                      <p:cBhvr>
                                        <p:cTn id="32" dur="1500" fill="hold"/>
                                        <p:tgtEl>
                                          <p:spTgt spid="6"/>
                                        </p:tgtEl>
                                        <p:attrNameLst>
                                          <p:attrName>ppt_h</p:attrName>
                                        </p:attrNameLst>
                                      </p:cBhvr>
                                      <p:tavLst>
                                        <p:tav tm="0">
                                          <p:val>
                                            <p:fltVal val="0"/>
                                          </p:val>
                                        </p:tav>
                                        <p:tav tm="100000">
                                          <p:val>
                                            <p:strVal val="#ppt_h"/>
                                          </p:val>
                                        </p:tav>
                                      </p:tavLst>
                                    </p:anim>
                                    <p:anim calcmode="lin" valueType="num">
                                      <p:cBhvr>
                                        <p:cTn id="33" dur="1500" fill="hold"/>
                                        <p:tgtEl>
                                          <p:spTgt spid="6"/>
                                        </p:tgtEl>
                                        <p:attrNameLst>
                                          <p:attrName>style.rotation</p:attrName>
                                        </p:attrNameLst>
                                      </p:cBhvr>
                                      <p:tavLst>
                                        <p:tav tm="0">
                                          <p:val>
                                            <p:fltVal val="90"/>
                                          </p:val>
                                        </p:tav>
                                        <p:tav tm="100000">
                                          <p:val>
                                            <p:fltVal val="0"/>
                                          </p:val>
                                        </p:tav>
                                      </p:tavLst>
                                    </p:anim>
                                    <p:animEffect transition="in" filter="fade">
                                      <p:cBhvr>
                                        <p:cTn id="34" dur="1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1500" fill="hold"/>
                                        <p:tgtEl>
                                          <p:spTgt spid="7"/>
                                        </p:tgtEl>
                                        <p:attrNameLst>
                                          <p:attrName>ppt_w</p:attrName>
                                        </p:attrNameLst>
                                      </p:cBhvr>
                                      <p:tavLst>
                                        <p:tav tm="0">
                                          <p:val>
                                            <p:fltVal val="0"/>
                                          </p:val>
                                        </p:tav>
                                        <p:tav tm="100000">
                                          <p:val>
                                            <p:strVal val="#ppt_w"/>
                                          </p:val>
                                        </p:tav>
                                      </p:tavLst>
                                    </p:anim>
                                    <p:anim calcmode="lin" valueType="num">
                                      <p:cBhvr>
                                        <p:cTn id="40" dur="1500" fill="hold"/>
                                        <p:tgtEl>
                                          <p:spTgt spid="7"/>
                                        </p:tgtEl>
                                        <p:attrNameLst>
                                          <p:attrName>ppt_h</p:attrName>
                                        </p:attrNameLst>
                                      </p:cBhvr>
                                      <p:tavLst>
                                        <p:tav tm="0">
                                          <p:val>
                                            <p:fltVal val="0"/>
                                          </p:val>
                                        </p:tav>
                                        <p:tav tm="100000">
                                          <p:val>
                                            <p:strVal val="#ppt_h"/>
                                          </p:val>
                                        </p:tav>
                                      </p:tavLst>
                                    </p:anim>
                                    <p:anim calcmode="lin" valueType="num">
                                      <p:cBhvr>
                                        <p:cTn id="41" dur="1500" fill="hold"/>
                                        <p:tgtEl>
                                          <p:spTgt spid="7"/>
                                        </p:tgtEl>
                                        <p:attrNameLst>
                                          <p:attrName>style.rotation</p:attrName>
                                        </p:attrNameLst>
                                      </p:cBhvr>
                                      <p:tavLst>
                                        <p:tav tm="0">
                                          <p:val>
                                            <p:fltVal val="90"/>
                                          </p:val>
                                        </p:tav>
                                        <p:tav tm="100000">
                                          <p:val>
                                            <p:fltVal val="0"/>
                                          </p:val>
                                        </p:tav>
                                      </p:tavLst>
                                    </p:anim>
                                    <p:animEffect transition="in" filter="fade">
                                      <p:cBhvr>
                                        <p:cTn id="42" dur="1500"/>
                                        <p:tgtEl>
                                          <p:spTgt spid="7"/>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1500" fill="hold"/>
                                        <p:tgtEl>
                                          <p:spTgt spid="10"/>
                                        </p:tgtEl>
                                        <p:attrNameLst>
                                          <p:attrName>ppt_w</p:attrName>
                                        </p:attrNameLst>
                                      </p:cBhvr>
                                      <p:tavLst>
                                        <p:tav tm="0">
                                          <p:val>
                                            <p:fltVal val="0"/>
                                          </p:val>
                                        </p:tav>
                                        <p:tav tm="100000">
                                          <p:val>
                                            <p:strVal val="#ppt_w"/>
                                          </p:val>
                                        </p:tav>
                                      </p:tavLst>
                                    </p:anim>
                                    <p:anim calcmode="lin" valueType="num">
                                      <p:cBhvr>
                                        <p:cTn id="48" dur="1500" fill="hold"/>
                                        <p:tgtEl>
                                          <p:spTgt spid="10"/>
                                        </p:tgtEl>
                                        <p:attrNameLst>
                                          <p:attrName>ppt_h</p:attrName>
                                        </p:attrNameLst>
                                      </p:cBhvr>
                                      <p:tavLst>
                                        <p:tav tm="0">
                                          <p:val>
                                            <p:fltVal val="0"/>
                                          </p:val>
                                        </p:tav>
                                        <p:tav tm="100000">
                                          <p:val>
                                            <p:strVal val="#ppt_h"/>
                                          </p:val>
                                        </p:tav>
                                      </p:tavLst>
                                    </p:anim>
                                    <p:anim calcmode="lin" valueType="num">
                                      <p:cBhvr>
                                        <p:cTn id="49" dur="1500" fill="hold"/>
                                        <p:tgtEl>
                                          <p:spTgt spid="10"/>
                                        </p:tgtEl>
                                        <p:attrNameLst>
                                          <p:attrName>style.rotation</p:attrName>
                                        </p:attrNameLst>
                                      </p:cBhvr>
                                      <p:tavLst>
                                        <p:tav tm="0">
                                          <p:val>
                                            <p:fltVal val="90"/>
                                          </p:val>
                                        </p:tav>
                                        <p:tav tm="100000">
                                          <p:val>
                                            <p:fltVal val="0"/>
                                          </p:val>
                                        </p:tav>
                                      </p:tavLst>
                                    </p:anim>
                                    <p:animEffect transition="in" filter="fade">
                                      <p:cBhvr>
                                        <p:cTn id="50" dur="1500"/>
                                        <p:tgtEl>
                                          <p:spTgt spid="10"/>
                                        </p:tgtEl>
                                      </p:cBhvr>
                                    </p:animEffect>
                                  </p:childTnLst>
                                </p:cTn>
                              </p:par>
                            </p:childTnLst>
                          </p:cTn>
                        </p:par>
                      </p:childTnLst>
                    </p:cTn>
                  </p:par>
                  <p:par>
                    <p:cTn id="51" fill="hold">
                      <p:stCondLst>
                        <p:cond delay="indefinite"/>
                      </p:stCondLst>
                      <p:childTnLst>
                        <p:par>
                          <p:cTn id="52" fill="hold">
                            <p:stCondLst>
                              <p:cond delay="0"/>
                            </p:stCondLst>
                            <p:childTnLst>
                              <p:par>
                                <p:cTn id="53" presetID="45" presetClass="entr" presetSubtype="0" fill="hold" nodeType="click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fade">
                                      <p:cBhvr>
                                        <p:cTn id="55" dur="2000"/>
                                        <p:tgtEl>
                                          <p:spTgt spid="9"/>
                                        </p:tgtEl>
                                      </p:cBhvr>
                                    </p:animEffect>
                                    <p:anim calcmode="lin" valueType="num">
                                      <p:cBhvr>
                                        <p:cTn id="56" dur="2000" fill="hold"/>
                                        <p:tgtEl>
                                          <p:spTgt spid="9"/>
                                        </p:tgtEl>
                                        <p:attrNameLst>
                                          <p:attrName>ppt_w</p:attrName>
                                        </p:attrNameLst>
                                      </p:cBhvr>
                                      <p:tavLst>
                                        <p:tav tm="0" fmla="#ppt_w*sin(2.5*pi*$)">
                                          <p:val>
                                            <p:fltVal val="0"/>
                                          </p:val>
                                        </p:tav>
                                        <p:tav tm="100000">
                                          <p:val>
                                            <p:fltVal val="1"/>
                                          </p:val>
                                        </p:tav>
                                      </p:tavLst>
                                    </p:anim>
                                    <p:anim calcmode="lin" valueType="num">
                                      <p:cBhvr>
                                        <p:cTn id="5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3"/>
          <a:srcRect/>
          <a:stretch>
            <a:fillRect/>
          </a:stretch>
        </p:blipFill>
        <p:spPr bwMode="auto">
          <a:xfrm>
            <a:off x="142844" y="116632"/>
            <a:ext cx="8827380" cy="6562964"/>
          </a:xfrm>
          <a:prstGeom prst="rect">
            <a:avLst/>
          </a:prstGeom>
          <a:solidFill>
            <a:srgbClr val="FFFFFF">
              <a:shade val="85000"/>
            </a:srgbClr>
          </a:solidFill>
          <a:ln w="88900" cap="sq">
            <a:solidFill>
              <a:schemeClr val="accent1">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Заголовок 1"/>
          <p:cNvSpPr>
            <a:spLocks noGrp="1"/>
          </p:cNvSpPr>
          <p:nvPr>
            <p:ph type="ctrTitle"/>
          </p:nvPr>
        </p:nvSpPr>
        <p:spPr>
          <a:xfrm>
            <a:off x="251520" y="2130425"/>
            <a:ext cx="8568952" cy="1470025"/>
          </a:xfrm>
        </p:spPr>
        <p:txBody>
          <a:bodyPr/>
          <a:lstStyle/>
          <a:p>
            <a:r>
              <a:rPr lang="ru-RU" b="1" dirty="0">
                <a:solidFill>
                  <a:srgbClr val="FF0000"/>
                </a:solidFill>
                <a:latin typeface="Century Schoolbook" panose="02040604050505020304" pitchFamily="18" charset="0"/>
              </a:rPr>
              <a:t>СПАСИБО ЗА ВНИМАНИЕ!</a:t>
            </a:r>
            <a:endParaRPr lang="ru-RU" dirty="0">
              <a:latin typeface="Century Schoolbook" panose="02040604050505020304" pitchFamily="18" charset="0"/>
            </a:endParaRPr>
          </a:p>
        </p:txBody>
      </p:sp>
      <p:pic>
        <p:nvPicPr>
          <p:cNvPr id="3" name="Рисунок 2"/>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2051720" y="3717032"/>
            <a:ext cx="4493141" cy="2152075"/>
          </a:xfrm>
          <a:prstGeom prst="rect">
            <a:avLst/>
          </a:prstGeom>
        </p:spPr>
      </p:pic>
    </p:spTree>
    <p:extLst>
      <p:ext uri="{BB962C8B-B14F-4D97-AF65-F5344CB8AC3E}">
        <p14:creationId xmlns:p14="http://schemas.microsoft.com/office/powerpoint/2010/main" xmlns="" val="3915476571"/>
      </p:ext>
    </p:extLst>
  </p:cSld>
  <p:clrMapOvr>
    <a:masterClrMapping/>
  </p:clrMapOvr>
  <mc:AlternateContent xmlns:mc="http://schemas.openxmlformats.org/markup-compatibility/2006">
    <mc:Choice xmlns:p14="http://schemas.microsoft.com/office/powerpoint/2010/main" xmlns=""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arn(inVertical)">
                                      <p:cBhvr>
                                        <p:cTn id="25" dur="1000"/>
                                        <p:tgtEl>
                                          <p:spTgt spid="3"/>
                                        </p:tgtEl>
                                      </p:cBhvr>
                                    </p:animEffect>
                                  </p:childTnLst>
                                  <p:subTnLst>
                                    <p:audio>
                                      <p:cMediaNode>
                                        <p:cTn display="0" masterRel="sameClick">
                                          <p:stCondLst>
                                            <p:cond evt="begin" delay="0">
                                              <p:tn val="23"/>
                                            </p:cond>
                                          </p:stCondLst>
                                          <p:endCondLst>
                                            <p:cond evt="onStopAudio" delay="0">
                                              <p:tgtEl>
                                                <p:sldTgt/>
                                              </p:tgtEl>
                                            </p:cond>
                                          </p:endCondLst>
                                        </p:cTn>
                                        <p:tgtEl>
                                          <p:sndTgt r:embed="rId2"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Тема Office">
  <a:themeElements>
    <a:clrScheme name="Красный и фиолетовый">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1488</TotalTime>
  <Words>181</Words>
  <Application>Microsoft Office PowerPoint</Application>
  <PresentationFormat>Экран (4:3)</PresentationFormat>
  <Paragraphs>37</Paragraphs>
  <Slides>16</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Тема Office</vt:lpstr>
      <vt:lpstr>Презентация  учителя-логопеда  МБДОУ детский сад №136 «Радуга» Мерзляковой  Ольги Эдуардовны </vt:lpstr>
      <vt:lpstr>Тема опыта работы:  «Артикуляционная гимнастика как средство формирования правильного произношения»</vt:lpstr>
      <vt:lpstr>Артикуляционная гимнастика  – это совокупность специальных упражнений, направленных на укрепление мышц артикуляционного аппарата, развитие силы, подвижности и дифференцированности движений органов, участвующих в речевом процессе.  </vt:lpstr>
      <vt:lpstr>    Актуальность Правильная речь – основа развития каждого ребенка, залог его успешной учебы. От её качества зависит дальнейшая успешность подрастающего человека. В настоящее время: - снижается уровень бытовой культуры, - безграмотное «говорение»  с экранов телевизора, - насаждение телевизионной рекламы, - западные мультфильмы – все это создает условия языковой катастрофы.               Поэтому начинать заботиться о                               правильности речи ребенка                 необходимо как можно раньше!  </vt:lpstr>
      <vt:lpstr>Цель артикуляционной гимнастики — выработка правильных, полноценных движений и определенных положений органов артикуляционного аппарата, необходимых для правильного произношения звуков. Задачи:</vt:lpstr>
      <vt:lpstr>Правила проведения артикуляционной гимнастики: </vt:lpstr>
      <vt:lpstr>Классификация артикуляционных упражнений.  Два вида упражнений:  статические и динамические с образными названиями.  Статические упражнения  («Лопатка», «Заборчик», «Чашечка», «Иголочка», «Стрелочка», «Трубочка»)  направлены на удержание артикуляционной позы.   Динамические упражнения  («Лошадка», «Грибок», «Качели», «Вкусное варенье», «Змейка», «Часики», «Маятник», «Катушка», «Маляр»)  служат для выработки умения переключатся с одной артикуляционной позы на другую.</vt:lpstr>
      <vt:lpstr>Приемы работы  -Рассказ в игровой форме о предстоящем упражнении (название упражнения, картинка, сопровождающий стишок) -Показ правильного выполнения упражнения  учителем-логопедом -Выполнение упражнения детьми самостоятельно -Учитель-логопед контролирует правильность выполнения (помощь, одобрение, уточнение)</vt:lpstr>
      <vt:lpstr>  Формы работы: -индивидуальная -- подгрупповая - групповая  </vt:lpstr>
      <vt:lpstr>Индивидуальная работа  с детьми</vt:lpstr>
      <vt:lpstr>Артикуляционная гимнастика  в самостоятельной деятельности  детей</vt:lpstr>
      <vt:lpstr>Артикуляционная гимнастика – это не скучно! -Картотека комплексов артикуляционных упражнений для определенных групп звуков, для развития речевого дыхания; - Сказки о веселом язычке , артикуляционные сказки с иллюстрациями; -Подборка артикуляционных стихов; -Игры – презентации. </vt:lpstr>
      <vt:lpstr>Предметно-развивающая среда</vt:lpstr>
      <vt:lpstr>Работа с родителями</vt:lpstr>
      <vt:lpstr>Слайд 15</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воспитателя МБДОУ детский сад №136 «Радуга» Мерзляковой Ольги Эдуардовны</dc:title>
  <dc:creator>boss</dc:creator>
  <cp:lastModifiedBy>Пользователь Windows</cp:lastModifiedBy>
  <cp:revision>132</cp:revision>
  <dcterms:created xsi:type="dcterms:W3CDTF">2018-11-19T19:37:46Z</dcterms:created>
  <dcterms:modified xsi:type="dcterms:W3CDTF">2021-02-02T17:19:11Z</dcterms:modified>
</cp:coreProperties>
</file>