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3" r:id="rId17"/>
  </p:sldIdLst>
  <p:sldSz cx="7920038" cy="6011863"/>
  <p:notesSz cx="6858000" cy="9144000"/>
  <p:defaultTextStyle>
    <a:defPPr>
      <a:defRPr lang="ru-RU"/>
    </a:defPPr>
    <a:lvl1pPr marL="0" algn="l" defTabSz="796017" rtl="0" eaLnBrk="1" latinLnBrk="0" hangingPunct="1">
      <a:defRPr sz="1567" kern="1200">
        <a:solidFill>
          <a:schemeClr val="tx1"/>
        </a:solidFill>
        <a:latin typeface="+mn-lt"/>
        <a:ea typeface="+mn-ea"/>
        <a:cs typeface="+mn-cs"/>
      </a:defRPr>
    </a:lvl1pPr>
    <a:lvl2pPr marL="398010" algn="l" defTabSz="796017" rtl="0" eaLnBrk="1" latinLnBrk="0" hangingPunct="1">
      <a:defRPr sz="1567" kern="1200">
        <a:solidFill>
          <a:schemeClr val="tx1"/>
        </a:solidFill>
        <a:latin typeface="+mn-lt"/>
        <a:ea typeface="+mn-ea"/>
        <a:cs typeface="+mn-cs"/>
      </a:defRPr>
    </a:lvl2pPr>
    <a:lvl3pPr marL="796017" algn="l" defTabSz="796017" rtl="0" eaLnBrk="1" latinLnBrk="0" hangingPunct="1">
      <a:defRPr sz="1567" kern="1200">
        <a:solidFill>
          <a:schemeClr val="tx1"/>
        </a:solidFill>
        <a:latin typeface="+mn-lt"/>
        <a:ea typeface="+mn-ea"/>
        <a:cs typeface="+mn-cs"/>
      </a:defRPr>
    </a:lvl3pPr>
    <a:lvl4pPr marL="1194027" algn="l" defTabSz="796017" rtl="0" eaLnBrk="1" latinLnBrk="0" hangingPunct="1">
      <a:defRPr sz="1567" kern="1200">
        <a:solidFill>
          <a:schemeClr val="tx1"/>
        </a:solidFill>
        <a:latin typeface="+mn-lt"/>
        <a:ea typeface="+mn-ea"/>
        <a:cs typeface="+mn-cs"/>
      </a:defRPr>
    </a:lvl4pPr>
    <a:lvl5pPr marL="1592037" algn="l" defTabSz="796017" rtl="0" eaLnBrk="1" latinLnBrk="0" hangingPunct="1">
      <a:defRPr sz="1567" kern="1200">
        <a:solidFill>
          <a:schemeClr val="tx1"/>
        </a:solidFill>
        <a:latin typeface="+mn-lt"/>
        <a:ea typeface="+mn-ea"/>
        <a:cs typeface="+mn-cs"/>
      </a:defRPr>
    </a:lvl5pPr>
    <a:lvl6pPr marL="1990045" algn="l" defTabSz="796017" rtl="0" eaLnBrk="1" latinLnBrk="0" hangingPunct="1">
      <a:defRPr sz="1567" kern="1200">
        <a:solidFill>
          <a:schemeClr val="tx1"/>
        </a:solidFill>
        <a:latin typeface="+mn-lt"/>
        <a:ea typeface="+mn-ea"/>
        <a:cs typeface="+mn-cs"/>
      </a:defRPr>
    </a:lvl6pPr>
    <a:lvl7pPr marL="2388054" algn="l" defTabSz="796017" rtl="0" eaLnBrk="1" latinLnBrk="0" hangingPunct="1">
      <a:defRPr sz="1567" kern="1200">
        <a:solidFill>
          <a:schemeClr val="tx1"/>
        </a:solidFill>
        <a:latin typeface="+mn-lt"/>
        <a:ea typeface="+mn-ea"/>
        <a:cs typeface="+mn-cs"/>
      </a:defRPr>
    </a:lvl7pPr>
    <a:lvl8pPr marL="2786063" algn="l" defTabSz="796017" rtl="0" eaLnBrk="1" latinLnBrk="0" hangingPunct="1">
      <a:defRPr sz="1567" kern="1200">
        <a:solidFill>
          <a:schemeClr val="tx1"/>
        </a:solidFill>
        <a:latin typeface="+mn-lt"/>
        <a:ea typeface="+mn-ea"/>
        <a:cs typeface="+mn-cs"/>
      </a:defRPr>
    </a:lvl8pPr>
    <a:lvl9pPr marL="3184072" algn="l" defTabSz="796017" rtl="0" eaLnBrk="1" latinLnBrk="0" hangingPunct="1">
      <a:defRPr sz="156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94" userDrawn="1">
          <p15:clr>
            <a:srgbClr val="A4A3A4"/>
          </p15:clr>
        </p15:guide>
        <p15:guide id="2" pos="249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1498" y="106"/>
      </p:cViewPr>
      <p:guideLst>
        <p:guide orient="horz" pos="1894"/>
        <p:guide pos="249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4004" y="1202374"/>
            <a:ext cx="6798033" cy="1689445"/>
          </a:xfrm>
        </p:spPr>
        <p:txBody>
          <a:bodyPr anchor="b">
            <a:noAutofit/>
          </a:bodyPr>
          <a:lstStyle>
            <a:lvl1pPr>
              <a:defRPr sz="4677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4004" y="3072730"/>
            <a:ext cx="5544027" cy="1536365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95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919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87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83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799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7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71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678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594004" y="2979213"/>
            <a:ext cx="6798033" cy="1393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629" y="2070754"/>
            <a:ext cx="6732032" cy="1928806"/>
          </a:xfrm>
        </p:spPr>
        <p:txBody>
          <a:bodyPr anchor="b">
            <a:normAutofit/>
          </a:bodyPr>
          <a:lstStyle>
            <a:lvl1pPr algn="l">
              <a:defRPr sz="4157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5629" y="4056005"/>
            <a:ext cx="6732032" cy="1315095"/>
          </a:xfrm>
        </p:spPr>
        <p:txBody>
          <a:bodyPr anchor="t">
            <a:normAutofit/>
          </a:bodyPr>
          <a:lstStyle>
            <a:lvl1pPr marL="0" indent="0">
              <a:buNone/>
              <a:defRPr sz="2079">
                <a:solidFill>
                  <a:schemeClr val="tx2"/>
                </a:solidFill>
              </a:defRPr>
            </a:lvl1pPr>
            <a:lvl2pPr marL="395981" indent="0">
              <a:buNone/>
              <a:defRPr sz="1559">
                <a:solidFill>
                  <a:schemeClr val="tx1">
                    <a:tint val="75000"/>
                  </a:schemeClr>
                </a:solidFill>
              </a:defRPr>
            </a:lvl2pPr>
            <a:lvl3pPr marL="791962" indent="0">
              <a:buNone/>
              <a:defRPr sz="1386">
                <a:solidFill>
                  <a:schemeClr val="tx1">
                    <a:tint val="75000"/>
                  </a:schemeClr>
                </a:solidFill>
              </a:defRPr>
            </a:lvl3pPr>
            <a:lvl4pPr marL="1187943" indent="0">
              <a:buNone/>
              <a:defRPr sz="1213">
                <a:solidFill>
                  <a:schemeClr val="tx1">
                    <a:tint val="75000"/>
                  </a:schemeClr>
                </a:solidFill>
              </a:defRPr>
            </a:lvl4pPr>
            <a:lvl5pPr marL="1583924" indent="0">
              <a:buNone/>
              <a:defRPr sz="1213">
                <a:solidFill>
                  <a:schemeClr val="tx1">
                    <a:tint val="75000"/>
                  </a:schemeClr>
                </a:solidFill>
              </a:defRPr>
            </a:lvl5pPr>
            <a:lvl6pPr marL="1979905" indent="0">
              <a:buNone/>
              <a:defRPr sz="1213">
                <a:solidFill>
                  <a:schemeClr val="tx1">
                    <a:tint val="75000"/>
                  </a:schemeClr>
                </a:solidFill>
              </a:defRPr>
            </a:lvl6pPr>
            <a:lvl7pPr marL="2375886" indent="0">
              <a:buNone/>
              <a:defRPr sz="1213">
                <a:solidFill>
                  <a:schemeClr val="tx1">
                    <a:tint val="75000"/>
                  </a:schemeClr>
                </a:solidFill>
              </a:defRPr>
            </a:lvl7pPr>
            <a:lvl8pPr marL="2771866" indent="0">
              <a:buNone/>
              <a:defRPr sz="1213">
                <a:solidFill>
                  <a:schemeClr val="tx1">
                    <a:tint val="75000"/>
                  </a:schemeClr>
                </a:solidFill>
              </a:defRPr>
            </a:lvl8pPr>
            <a:lvl9pPr marL="3167847" indent="0">
              <a:buNone/>
              <a:defRPr sz="121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633604" y="4031957"/>
            <a:ext cx="6798033" cy="1393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002" y="1466894"/>
            <a:ext cx="3498017" cy="4136162"/>
          </a:xfrm>
        </p:spPr>
        <p:txBody>
          <a:bodyPr/>
          <a:lstStyle>
            <a:lvl1pPr>
              <a:defRPr sz="2425"/>
            </a:lvl1pPr>
            <a:lvl2pPr>
              <a:defRPr sz="2079"/>
            </a:lvl2pPr>
            <a:lvl3pPr>
              <a:defRPr sz="1732"/>
            </a:lvl3pPr>
            <a:lvl4pPr>
              <a:defRPr sz="1559"/>
            </a:lvl4pPr>
            <a:lvl5pPr>
              <a:defRPr sz="1559"/>
            </a:lvl5pPr>
            <a:lvl6pPr>
              <a:defRPr sz="1559"/>
            </a:lvl6pPr>
            <a:lvl7pPr>
              <a:defRPr sz="1559"/>
            </a:lvl7pPr>
            <a:lvl8pPr>
              <a:defRPr sz="1559"/>
            </a:lvl8pPr>
            <a:lvl9pPr>
              <a:defRPr sz="1559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26019" y="1466894"/>
            <a:ext cx="3498017" cy="4136162"/>
          </a:xfrm>
        </p:spPr>
        <p:txBody>
          <a:bodyPr/>
          <a:lstStyle>
            <a:lvl1pPr>
              <a:defRPr sz="2425"/>
            </a:lvl1pPr>
            <a:lvl2pPr>
              <a:defRPr sz="2079"/>
            </a:lvl2pPr>
            <a:lvl3pPr>
              <a:defRPr sz="1732"/>
            </a:lvl3pPr>
            <a:lvl4pPr>
              <a:defRPr sz="1559"/>
            </a:lvl4pPr>
            <a:lvl5pPr>
              <a:defRPr sz="1559"/>
            </a:lvl5pPr>
            <a:lvl6pPr>
              <a:defRPr sz="1559"/>
            </a:lvl6pPr>
            <a:lvl7pPr>
              <a:defRPr sz="1559"/>
            </a:lvl7pPr>
            <a:lvl8pPr>
              <a:defRPr sz="1559"/>
            </a:lvl8pPr>
            <a:lvl9pPr>
              <a:defRPr sz="1559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6003" y="1469567"/>
            <a:ext cx="3405616" cy="560828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1732" b="0">
                <a:solidFill>
                  <a:schemeClr val="tx2"/>
                </a:solidFill>
              </a:defRPr>
            </a:lvl1pPr>
            <a:lvl2pPr marL="395981" indent="0">
              <a:buNone/>
              <a:defRPr sz="1732" b="1"/>
            </a:lvl2pPr>
            <a:lvl3pPr marL="791962" indent="0">
              <a:buNone/>
              <a:defRPr sz="1559" b="1"/>
            </a:lvl3pPr>
            <a:lvl4pPr marL="1187943" indent="0">
              <a:buNone/>
              <a:defRPr sz="1386" b="1"/>
            </a:lvl4pPr>
            <a:lvl5pPr marL="1583924" indent="0">
              <a:buNone/>
              <a:defRPr sz="1386" b="1"/>
            </a:lvl5pPr>
            <a:lvl6pPr marL="1979905" indent="0">
              <a:buNone/>
              <a:defRPr sz="1386" b="1"/>
            </a:lvl6pPr>
            <a:lvl7pPr marL="2375886" indent="0">
              <a:buNone/>
              <a:defRPr sz="1386" b="1"/>
            </a:lvl7pPr>
            <a:lvl8pPr marL="2771866" indent="0">
              <a:buNone/>
              <a:defRPr sz="1386" b="1"/>
            </a:lvl8pPr>
            <a:lvl9pPr marL="3167847" indent="0">
              <a:buNone/>
              <a:defRPr sz="1386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6003" y="2137551"/>
            <a:ext cx="3405616" cy="3463780"/>
          </a:xfrm>
        </p:spPr>
        <p:txBody>
          <a:bodyPr/>
          <a:lstStyle>
            <a:lvl1pPr>
              <a:defRPr sz="2079"/>
            </a:lvl1pPr>
            <a:lvl2pPr>
              <a:defRPr sz="1732"/>
            </a:lvl2pPr>
            <a:lvl3pPr>
              <a:defRPr sz="1559"/>
            </a:lvl3pPr>
            <a:lvl4pPr>
              <a:defRPr sz="1386"/>
            </a:lvl4pPr>
            <a:lvl5pPr>
              <a:defRPr sz="1386"/>
            </a:lvl5pPr>
            <a:lvl6pPr>
              <a:defRPr sz="1386"/>
            </a:lvl6pPr>
            <a:lvl7pPr>
              <a:defRPr sz="1386"/>
            </a:lvl7pPr>
            <a:lvl8pPr>
              <a:defRPr sz="1386"/>
            </a:lvl8pPr>
            <a:lvl9pPr>
              <a:defRPr sz="1386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18420" y="1469567"/>
            <a:ext cx="3405616" cy="560828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1732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95981" indent="0">
              <a:buNone/>
              <a:defRPr sz="1732" b="1"/>
            </a:lvl2pPr>
            <a:lvl3pPr marL="791962" indent="0">
              <a:buNone/>
              <a:defRPr sz="1559" b="1"/>
            </a:lvl3pPr>
            <a:lvl4pPr marL="1187943" indent="0">
              <a:buNone/>
              <a:defRPr sz="1386" b="1"/>
            </a:lvl4pPr>
            <a:lvl5pPr marL="1583924" indent="0">
              <a:buNone/>
              <a:defRPr sz="1386" b="1"/>
            </a:lvl5pPr>
            <a:lvl6pPr marL="1979905" indent="0">
              <a:buNone/>
              <a:defRPr sz="1386" b="1"/>
            </a:lvl6pPr>
            <a:lvl7pPr marL="2375886" indent="0">
              <a:buNone/>
              <a:defRPr sz="1386" b="1"/>
            </a:lvl7pPr>
            <a:lvl8pPr marL="2771866" indent="0">
              <a:buNone/>
              <a:defRPr sz="1386" b="1"/>
            </a:lvl8pPr>
            <a:lvl9pPr marL="3167847" indent="0">
              <a:buNone/>
              <a:defRPr sz="1386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18420" y="2137551"/>
            <a:ext cx="3405616" cy="3463780"/>
          </a:xfrm>
        </p:spPr>
        <p:txBody>
          <a:bodyPr/>
          <a:lstStyle>
            <a:lvl1pPr>
              <a:defRPr sz="2079"/>
            </a:lvl1pPr>
            <a:lvl2pPr>
              <a:defRPr sz="1732"/>
            </a:lvl2pPr>
            <a:lvl3pPr>
              <a:defRPr sz="1559"/>
            </a:lvl3pPr>
            <a:lvl4pPr>
              <a:defRPr sz="1386"/>
            </a:lvl4pPr>
            <a:lvl5pPr>
              <a:defRPr sz="1386"/>
            </a:lvl5pPr>
            <a:lvl6pPr>
              <a:defRPr sz="1386"/>
            </a:lvl6pPr>
            <a:lvl7pPr>
              <a:defRPr sz="1386"/>
            </a:lvl7pPr>
            <a:lvl8pPr>
              <a:defRPr sz="1386"/>
            </a:lvl8pPr>
            <a:lvl9pPr>
              <a:defRPr sz="1386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1896290" y="3546655"/>
            <a:ext cx="4128146" cy="6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002" y="694353"/>
            <a:ext cx="1853289" cy="1106183"/>
          </a:xfrm>
        </p:spPr>
        <p:txBody>
          <a:bodyPr anchor="b">
            <a:noAutofit/>
          </a:bodyPr>
          <a:lstStyle>
            <a:lvl1pPr algn="l">
              <a:defRPr sz="2079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4012" y="694353"/>
            <a:ext cx="4950024" cy="4889649"/>
          </a:xfrm>
        </p:spPr>
        <p:txBody>
          <a:bodyPr/>
          <a:lstStyle>
            <a:lvl1pPr>
              <a:defRPr sz="2772"/>
            </a:lvl1pPr>
            <a:lvl2pPr>
              <a:defRPr sz="2425"/>
            </a:lvl2pPr>
            <a:lvl3pPr>
              <a:defRPr sz="2079"/>
            </a:lvl3pPr>
            <a:lvl4pPr>
              <a:defRPr sz="1732"/>
            </a:lvl4pPr>
            <a:lvl5pPr>
              <a:defRPr sz="1732"/>
            </a:lvl5pPr>
            <a:lvl6pPr>
              <a:defRPr sz="1732"/>
            </a:lvl6pPr>
            <a:lvl7pPr>
              <a:defRPr sz="1732"/>
            </a:lvl7pPr>
            <a:lvl8pPr>
              <a:defRPr sz="1732"/>
            </a:lvl8pPr>
            <a:lvl9pPr>
              <a:defRPr sz="1732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96004" y="1867687"/>
            <a:ext cx="1853289" cy="3720040"/>
          </a:xfrm>
        </p:spPr>
        <p:txBody>
          <a:bodyPr/>
          <a:lstStyle>
            <a:lvl1pPr marL="0" indent="0">
              <a:buNone/>
              <a:defRPr sz="1213"/>
            </a:lvl1pPr>
            <a:lvl2pPr marL="395981" indent="0">
              <a:buNone/>
              <a:defRPr sz="1039"/>
            </a:lvl2pPr>
            <a:lvl3pPr marL="791962" indent="0">
              <a:buNone/>
              <a:defRPr sz="866"/>
            </a:lvl3pPr>
            <a:lvl4pPr marL="1187943" indent="0">
              <a:buNone/>
              <a:defRPr sz="779"/>
            </a:lvl4pPr>
            <a:lvl5pPr marL="1583924" indent="0">
              <a:buNone/>
              <a:defRPr sz="779"/>
            </a:lvl5pPr>
            <a:lvl6pPr marL="1979905" indent="0">
              <a:buNone/>
              <a:defRPr sz="779"/>
            </a:lvl6pPr>
            <a:lvl7pPr marL="2375886" indent="0">
              <a:buNone/>
              <a:defRPr sz="779"/>
            </a:lvl7pPr>
            <a:lvl8pPr marL="2771866" indent="0">
              <a:buNone/>
              <a:defRPr sz="779"/>
            </a:lvl8pPr>
            <a:lvl9pPr marL="3167847" indent="0">
              <a:buNone/>
              <a:defRPr sz="779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40573" y="3138490"/>
            <a:ext cx="4889649" cy="1375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002" y="694705"/>
            <a:ext cx="1855873" cy="1108855"/>
          </a:xfrm>
        </p:spPr>
        <p:txBody>
          <a:bodyPr anchor="b">
            <a:normAutofit/>
          </a:bodyPr>
          <a:lstStyle>
            <a:lvl1pPr algn="l">
              <a:defRPr sz="2079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75973" y="734784"/>
            <a:ext cx="5114063" cy="4821812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2772"/>
            </a:lvl1pPr>
            <a:lvl2pPr marL="395981" indent="0">
              <a:buNone/>
              <a:defRPr sz="2425"/>
            </a:lvl2pPr>
            <a:lvl3pPr marL="791962" indent="0">
              <a:buNone/>
              <a:defRPr sz="2079"/>
            </a:lvl3pPr>
            <a:lvl4pPr marL="1187943" indent="0">
              <a:buNone/>
              <a:defRPr sz="1732"/>
            </a:lvl4pPr>
            <a:lvl5pPr marL="1583924" indent="0">
              <a:buNone/>
              <a:defRPr sz="1732"/>
            </a:lvl5pPr>
            <a:lvl6pPr marL="1979905" indent="0">
              <a:buNone/>
              <a:defRPr sz="1732"/>
            </a:lvl6pPr>
            <a:lvl7pPr marL="2375886" indent="0">
              <a:buNone/>
              <a:defRPr sz="1732"/>
            </a:lvl7pPr>
            <a:lvl8pPr marL="2771866" indent="0">
              <a:buNone/>
              <a:defRPr sz="1732"/>
            </a:lvl8pPr>
            <a:lvl9pPr marL="3167847" indent="0">
              <a:buNone/>
              <a:defRPr sz="1732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96002" y="1870357"/>
            <a:ext cx="1853289" cy="3719339"/>
          </a:xfrm>
        </p:spPr>
        <p:txBody>
          <a:bodyPr/>
          <a:lstStyle>
            <a:lvl1pPr marL="0" indent="0">
              <a:buNone/>
              <a:defRPr sz="1213"/>
            </a:lvl1pPr>
            <a:lvl2pPr marL="395981" indent="0">
              <a:buNone/>
              <a:defRPr sz="1039"/>
            </a:lvl2pPr>
            <a:lvl3pPr marL="791962" indent="0">
              <a:buNone/>
              <a:defRPr sz="866"/>
            </a:lvl3pPr>
            <a:lvl4pPr marL="1187943" indent="0">
              <a:buNone/>
              <a:defRPr sz="779"/>
            </a:lvl4pPr>
            <a:lvl5pPr marL="1583924" indent="0">
              <a:buNone/>
              <a:defRPr sz="779"/>
            </a:lvl5pPr>
            <a:lvl6pPr marL="1979905" indent="0">
              <a:buNone/>
              <a:defRPr sz="779"/>
            </a:lvl6pPr>
            <a:lvl7pPr marL="2375886" indent="0">
              <a:buNone/>
              <a:defRPr sz="779"/>
            </a:lvl7pPr>
            <a:lvl8pPr marL="2771866" indent="0">
              <a:buNone/>
              <a:defRPr sz="779"/>
            </a:lvl8pPr>
            <a:lvl9pPr marL="3167847" indent="0">
              <a:buNone/>
              <a:defRPr sz="779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742027" y="534388"/>
            <a:ext cx="1782009" cy="5143483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003" y="534388"/>
            <a:ext cx="5214026" cy="514348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" y="193546"/>
            <a:ext cx="7920038" cy="20039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96002" y="467589"/>
            <a:ext cx="7128035" cy="868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6002" y="1402769"/>
            <a:ext cx="7128035" cy="4275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" y="0"/>
            <a:ext cx="7920038" cy="3206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6002" y="16032"/>
            <a:ext cx="2508012" cy="2885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39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70015" y="16032"/>
            <a:ext cx="3564017" cy="2885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39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00032" y="16032"/>
            <a:ext cx="924004" cy="2885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13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91962" rtl="0" eaLnBrk="1" latinLnBrk="0" hangingPunct="1">
        <a:spcBef>
          <a:spcPct val="0"/>
        </a:spcBef>
        <a:buNone/>
        <a:defRPr sz="3464" kern="1200" spc="-87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58392" indent="-158392" algn="l" defTabSz="791962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79" kern="1200">
          <a:solidFill>
            <a:schemeClr val="tx1"/>
          </a:solidFill>
          <a:latin typeface="+mn-lt"/>
          <a:ea typeface="+mn-ea"/>
          <a:cs typeface="+mn-cs"/>
        </a:defRPr>
      </a:lvl1pPr>
      <a:lvl2pPr marL="395981" indent="-158392" algn="l" defTabSz="791962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1732" kern="1200">
          <a:solidFill>
            <a:schemeClr val="tx1"/>
          </a:solidFill>
          <a:latin typeface="+mn-lt"/>
          <a:ea typeface="+mn-ea"/>
          <a:cs typeface="+mn-cs"/>
        </a:defRPr>
      </a:lvl2pPr>
      <a:lvl3pPr marL="633569" indent="-158392" algn="l" defTabSz="791962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559" kern="1200">
          <a:solidFill>
            <a:schemeClr val="tx1"/>
          </a:solidFill>
          <a:latin typeface="+mn-lt"/>
          <a:ea typeface="+mn-ea"/>
          <a:cs typeface="+mn-cs"/>
        </a:defRPr>
      </a:lvl3pPr>
      <a:lvl4pPr marL="871158" indent="-158392" algn="l" defTabSz="791962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86" kern="1200">
          <a:solidFill>
            <a:schemeClr val="tx1"/>
          </a:solidFill>
          <a:latin typeface="+mn-lt"/>
          <a:ea typeface="+mn-ea"/>
          <a:cs typeface="+mn-cs"/>
        </a:defRPr>
      </a:lvl4pPr>
      <a:lvl5pPr marL="1029550" indent="-118794" algn="l" defTabSz="791962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213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187943" indent="-158392" algn="l" defTabSz="791962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6pPr>
      <a:lvl7pPr marL="1346335" indent="-158392" algn="l" defTabSz="791962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7pPr>
      <a:lvl8pPr marL="1504727" indent="-158392" algn="l" defTabSz="791962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8pPr>
      <a:lvl9pPr marL="1663120" indent="-158392" algn="l" defTabSz="791962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1pPr>
      <a:lvl2pPr marL="395981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2pPr>
      <a:lvl3pPr marL="791962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3pPr>
      <a:lvl4pPr marL="1187943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4pPr>
      <a:lvl5pPr marL="1583924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5pPr>
      <a:lvl6pPr marL="1979905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6pPr>
      <a:lvl7pPr marL="2375886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7pPr>
      <a:lvl8pPr marL="2771866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8pPr>
      <a:lvl9pPr marL="3167847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3811" dirty="0"/>
              <a:t>Интернет-ресурсы для организации и ведения образовательного процесса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43795" y="3293963"/>
            <a:ext cx="5544026" cy="1518007"/>
          </a:xfrm>
        </p:spPr>
        <p:txBody>
          <a:bodyPr/>
          <a:lstStyle/>
          <a:p>
            <a:pPr algn="r"/>
            <a:r>
              <a:rPr lang="ru-RU" dirty="0" smtClean="0"/>
              <a:t>Чигринова Александра</a:t>
            </a:r>
          </a:p>
          <a:p>
            <a:pPr algn="r"/>
            <a:r>
              <a:rPr lang="ru-RU" dirty="0" smtClean="0"/>
              <a:t>Учитель начальных классов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2767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853" y="2569345"/>
            <a:ext cx="7128034" cy="858004"/>
          </a:xfrm>
        </p:spPr>
        <p:txBody>
          <a:bodyPr>
            <a:normAutofit fontScale="90000"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Интернет-ресурс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(синонимы «веб-ресурс, веб-сайт, веб-сервис, сайт») – это совокупность интегрированных средств технического и программно-аппаратного характера, а также информации, предназначенной для публикации во Всемирной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паутине.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21119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Учебные электронные ресурсы: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772" dirty="0"/>
              <a:t>Иллюстрация учебного материала;</a:t>
            </a:r>
          </a:p>
          <a:p>
            <a:r>
              <a:rPr lang="ru-RU" sz="2772" dirty="0"/>
              <a:t>Поддержка учебного материала;</a:t>
            </a:r>
          </a:p>
          <a:p>
            <a:r>
              <a:rPr lang="ru-RU" sz="2772" dirty="0"/>
              <a:t>Источник учебного материала</a:t>
            </a:r>
            <a:r>
              <a:rPr lang="ru-RU" dirty="0"/>
              <a:t>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021489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961" y="698262"/>
            <a:ext cx="7128034" cy="858004"/>
          </a:xfrm>
        </p:spPr>
        <p:txBody>
          <a:bodyPr>
            <a:normAutofit fontScale="90000"/>
          </a:bodyPr>
          <a:lstStyle/>
          <a:p>
            <a:r>
              <a:rPr lang="ru-RU" dirty="0"/>
              <a:t>По способу разработки они могут принадлежать к одному из следующих видов: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4961" y="2008020"/>
            <a:ext cx="7128034" cy="4224020"/>
          </a:xfrm>
        </p:spPr>
        <p:txBody>
          <a:bodyPr>
            <a:normAutofit/>
          </a:bodyPr>
          <a:lstStyle/>
          <a:p>
            <a:r>
              <a:rPr lang="ru-RU" sz="2772" dirty="0"/>
              <a:t>Интернет ресурсы;</a:t>
            </a:r>
          </a:p>
          <a:p>
            <a:r>
              <a:rPr lang="ru-RU" sz="2772" dirty="0"/>
              <a:t>Специальные;</a:t>
            </a:r>
          </a:p>
          <a:p>
            <a:r>
              <a:rPr lang="ru-RU" sz="2772" dirty="0"/>
              <a:t>Универсальные.</a:t>
            </a:r>
          </a:p>
        </p:txBody>
      </p:sp>
    </p:spTree>
    <p:extLst>
      <p:ext uri="{BB962C8B-B14F-4D97-AF65-F5344CB8AC3E}">
        <p14:creationId xmlns:p14="http://schemas.microsoft.com/office/powerpoint/2010/main" val="16880750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Электронная школа «</a:t>
            </a:r>
            <a:r>
              <a:rPr lang="ru-RU" dirty="0" err="1" smtClean="0"/>
              <a:t>Знаника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022389" y="1509065"/>
            <a:ext cx="3501647" cy="4136879"/>
          </a:xfrm>
        </p:spPr>
        <p:txBody>
          <a:bodyPr>
            <a:normAutofit fontScale="77500" lnSpcReduction="20000"/>
          </a:bodyPr>
          <a:lstStyle/>
          <a:p>
            <a:pPr marL="0" indent="0" fontAlgn="base">
              <a:buNone/>
            </a:pPr>
            <a:r>
              <a:rPr lang="ru-RU" dirty="0"/>
              <a:t>Электронная школа «</a:t>
            </a:r>
            <a:r>
              <a:rPr lang="ru-RU" dirty="0" err="1"/>
              <a:t>Знаника</a:t>
            </a:r>
            <a:r>
              <a:rPr lang="ru-RU" dirty="0"/>
              <a:t>» — это онлайн-сервис дистанционного обучения и проверки знаний учащихся. </a:t>
            </a:r>
            <a:r>
              <a:rPr lang="ru-RU" dirty="0" err="1"/>
              <a:t>Знаника</a:t>
            </a:r>
            <a:r>
              <a:rPr lang="ru-RU" dirty="0"/>
              <a:t> это не просто частная онлайн-школа от неизвестных людей, а проект федерального уровня, в создании которого участвовало более 35 тысяч учителей из всех регионов нашей страны.</a:t>
            </a:r>
          </a:p>
          <a:p>
            <a:pPr marL="0" indent="0" fontAlgn="base">
              <a:buNone/>
            </a:pPr>
            <a:r>
              <a:rPr lang="ru-RU" dirty="0"/>
              <a:t>В </a:t>
            </a:r>
            <a:r>
              <a:rPr lang="ru-RU" dirty="0" err="1"/>
              <a:t>знанике</a:t>
            </a:r>
            <a:r>
              <a:rPr lang="ru-RU" dirty="0"/>
              <a:t> дети могут участвовать во всероссийских конкурсах и олимпиадах, проводимые создателями сервиса, а также получать дополнительное образование по множеству курсов удаленно через интернет.</a:t>
            </a:r>
          </a:p>
          <a:p>
            <a:endParaRPr lang="ru-RU" dirty="0"/>
          </a:p>
        </p:txBody>
      </p:sp>
      <p:pic>
        <p:nvPicPr>
          <p:cNvPr id="1030" name="Picture 6" descr="http://znanika.ru/templates/znanika/image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7853" y="1571434"/>
            <a:ext cx="3911811" cy="305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5441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369" t="6785" r="21970" b="3822"/>
          <a:stretch/>
        </p:blipFill>
        <p:spPr bwMode="auto">
          <a:xfrm>
            <a:off x="1153395" y="1010109"/>
            <a:ext cx="5706363" cy="4222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21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157" dirty="0"/>
              <a:t>Образовательный портал «</a:t>
            </a:r>
            <a:r>
              <a:rPr lang="ru-RU" sz="4157" dirty="0" err="1"/>
              <a:t>Учи.ру</a:t>
            </a:r>
            <a:r>
              <a:rPr lang="ru-RU" sz="4157" dirty="0"/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47127" y="1421924"/>
            <a:ext cx="3376909" cy="422402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 err="1"/>
              <a:t>Учи.ру</a:t>
            </a:r>
            <a:r>
              <a:rPr lang="ru-RU" dirty="0"/>
              <a:t> — это отечественная онлайн-платформа, где ученики из всех регионов России изучают школьные предметы в интерактивной форме. Независимые исследования в российских школах подтверждают, что дети, занимаясь на онлайн-платформе </a:t>
            </a:r>
            <a:r>
              <a:rPr lang="ru-RU" dirty="0" err="1"/>
              <a:t>Учи.ру</a:t>
            </a:r>
            <a:r>
              <a:rPr lang="ru-RU" dirty="0"/>
              <a:t>, показывают лучшие образовательные результаты.</a:t>
            </a:r>
          </a:p>
        </p:txBody>
      </p:sp>
      <p:pic>
        <p:nvPicPr>
          <p:cNvPr id="3074" name="Picture 2" descr="https://yt3.ggpht.com/a/AGF-l7_BlVm_dLSDn0jzuAuGi9ZcuessmZyaT4H3dA=s288-c-k-c0xffffffff-no-rj-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700" y="1820912"/>
            <a:ext cx="2744253" cy="274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034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993" t="7022" r="10200" b="4606"/>
          <a:stretch/>
        </p:blipFill>
        <p:spPr bwMode="auto">
          <a:xfrm>
            <a:off x="1028658" y="760632"/>
            <a:ext cx="6000924" cy="4397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20252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0223" y="698262"/>
            <a:ext cx="7128034" cy="858004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Видеоуроки</a:t>
            </a:r>
            <a:r>
              <a:rPr lang="ru-RU" dirty="0"/>
              <a:t> в интернет — сайт для учителей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33191" y="1421924"/>
            <a:ext cx="2690845" cy="422402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Новые бесплатные </a:t>
            </a:r>
            <a:r>
              <a:rPr lang="ru-RU" dirty="0" err="1"/>
              <a:t>видеоуроки</a:t>
            </a:r>
            <a:r>
              <a:rPr lang="ru-RU" dirty="0"/>
              <a:t>, тесты, полезные материалы и опыт преподавания различных предметов школьной программы, а также горячие новости и уникальные предложения для учителей, школьников и родителей вы можете найти в блоге нашего проекта.</a:t>
            </a:r>
          </a:p>
        </p:txBody>
      </p:sp>
      <p:pic>
        <p:nvPicPr>
          <p:cNvPr id="6146" name="Picture 2" descr="https://videouroki.net/videouroki/images/vu_logo1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596525">
            <a:off x="888225" y="2778159"/>
            <a:ext cx="2483750" cy="461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6836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699" t="3604" r="13804" b="3733"/>
          <a:stretch/>
        </p:blipFill>
        <p:spPr bwMode="auto">
          <a:xfrm>
            <a:off x="1028656" y="760631"/>
            <a:ext cx="6058794" cy="454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8118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«</a:t>
            </a:r>
            <a:r>
              <a:rPr lang="ru-RU" b="1" dirty="0" err="1"/>
              <a:t>ЯКласс</a:t>
            </a:r>
            <a:r>
              <a:rPr lang="ru-RU" dirty="0"/>
              <a:t>» — дистанционный тренинг для школьников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60019" y="1421924"/>
            <a:ext cx="3564017" cy="42240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«</a:t>
            </a:r>
            <a:r>
              <a:rPr lang="ru-RU" dirty="0" err="1"/>
              <a:t>ЯКласс</a:t>
            </a:r>
            <a:r>
              <a:rPr lang="ru-RU" dirty="0"/>
              <a:t>» — образовательный </a:t>
            </a:r>
            <a:r>
              <a:rPr lang="ru-RU" dirty="0" err="1"/>
              <a:t>интернет-ресурс</a:t>
            </a:r>
            <a:r>
              <a:rPr lang="ru-RU" dirty="0"/>
              <a:t> для школьников, учителей и родителей. Начал работу в 2013 году. Сегодня онлайн-площадкой пользуются 2 миллиона школьников из 40 тысяч школ России, Латвии, Армении, Австрии, Финляндии, Германии, Казахстана и Республики Беларусь.</a:t>
            </a:r>
          </a:p>
        </p:txBody>
      </p:sp>
      <p:sp>
        <p:nvSpPr>
          <p:cNvPr id="4" name="AutoShape 2" descr="https://ykl-upl.azureedge.net/upload/CustomLandingPageFiles/id-32610/ver-8/images/source/logo.svg"/>
          <p:cNvSpPr>
            <a:spLocks noChangeAspect="1" noChangeArrowheads="1"/>
          </p:cNvSpPr>
          <p:nvPr/>
        </p:nvSpPr>
        <p:spPr bwMode="auto">
          <a:xfrm>
            <a:off x="134751" y="-89209"/>
            <a:ext cx="264001" cy="264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9200" tIns="39600" rIns="79200" bIns="39600" numCol="1" anchor="t" anchorCtr="0" compatLnSpc="1">
            <a:prstTxWarp prst="textNoShape">
              <a:avLst/>
            </a:prstTxWarp>
          </a:bodyPr>
          <a:lstStyle/>
          <a:p>
            <a:endParaRPr lang="ru-RU" sz="1357"/>
          </a:p>
        </p:txBody>
      </p:sp>
      <p:sp>
        <p:nvSpPr>
          <p:cNvPr id="5" name="AutoShape 4" descr="https://ykl-upl.azureedge.net/upload/CustomLandingPageFiles/id-32610/ver-8/images/source/logo.svg"/>
          <p:cNvSpPr>
            <a:spLocks noChangeAspect="1" noChangeArrowheads="1"/>
          </p:cNvSpPr>
          <p:nvPr/>
        </p:nvSpPr>
        <p:spPr bwMode="auto">
          <a:xfrm>
            <a:off x="266752" y="42792"/>
            <a:ext cx="264001" cy="264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9200" tIns="39600" rIns="79200" bIns="39600" numCol="1" anchor="t" anchorCtr="0" compatLnSpc="1">
            <a:prstTxWarp prst="textNoShape">
              <a:avLst/>
            </a:prstTxWarp>
          </a:bodyPr>
          <a:lstStyle/>
          <a:p>
            <a:endParaRPr lang="ru-RU" sz="1357"/>
          </a:p>
        </p:txBody>
      </p:sp>
      <p:sp>
        <p:nvSpPr>
          <p:cNvPr id="6" name="AutoShape 6" descr="https://ykl-upl.azureedge.net/upload/CustomLandingPageFiles/id-32610/ver-8/images/source/logo.svg"/>
          <p:cNvSpPr>
            <a:spLocks noChangeAspect="1" noChangeArrowheads="1"/>
          </p:cNvSpPr>
          <p:nvPr/>
        </p:nvSpPr>
        <p:spPr bwMode="auto">
          <a:xfrm>
            <a:off x="398752" y="174793"/>
            <a:ext cx="264001" cy="264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9200" tIns="39600" rIns="79200" bIns="39600" numCol="1" anchor="t" anchorCtr="0" compatLnSpc="1">
            <a:prstTxWarp prst="textNoShape">
              <a:avLst/>
            </a:prstTxWarp>
          </a:bodyPr>
          <a:lstStyle/>
          <a:p>
            <a:endParaRPr lang="ru-RU" sz="1357"/>
          </a:p>
        </p:txBody>
      </p:sp>
      <p:sp>
        <p:nvSpPr>
          <p:cNvPr id="7" name="AutoShape 8" descr="https://ykl-upl.azureedge.net/upload/CustomLandingPageFiles/id-32610/ver-8/images/source/logo.svg"/>
          <p:cNvSpPr>
            <a:spLocks noChangeAspect="1" noChangeArrowheads="1"/>
          </p:cNvSpPr>
          <p:nvPr/>
        </p:nvSpPr>
        <p:spPr bwMode="auto">
          <a:xfrm>
            <a:off x="530753" y="306793"/>
            <a:ext cx="264001" cy="264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9200" tIns="39600" rIns="79200" bIns="39600" numCol="1" anchor="t" anchorCtr="0" compatLnSpc="1">
            <a:prstTxWarp prst="textNoShape">
              <a:avLst/>
            </a:prstTxWarp>
          </a:bodyPr>
          <a:lstStyle/>
          <a:p>
            <a:endParaRPr lang="ru-RU" sz="1357"/>
          </a:p>
        </p:txBody>
      </p:sp>
      <p:pic>
        <p:nvPicPr>
          <p:cNvPr id="7178" name="Picture 10" descr="ЯКлас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1025" y="1945653"/>
            <a:ext cx="1746344" cy="2916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0131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354" t="7048" r="17315" b="4684"/>
          <a:stretch/>
        </p:blipFill>
        <p:spPr bwMode="auto">
          <a:xfrm>
            <a:off x="1028658" y="760634"/>
            <a:ext cx="6261043" cy="4686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19582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" y="635893"/>
            <a:ext cx="8585795" cy="858004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Кругосвет</a:t>
            </a:r>
            <a:r>
              <a:rPr lang="ru-RU" dirty="0"/>
              <a:t> </a:t>
            </a:r>
            <a:r>
              <a:rPr lang="ru-RU" dirty="0" smtClean="0"/>
              <a:t>- универсальная</a:t>
            </a:r>
            <a:r>
              <a:rPr lang="ru-RU" dirty="0"/>
              <a:t> </a:t>
            </a:r>
            <a:r>
              <a:rPr lang="ru-RU" dirty="0" smtClean="0"/>
              <a:t>энциклопедия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71866" y="1421924"/>
            <a:ext cx="3252170" cy="422402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/>
              <a:t>«</a:t>
            </a:r>
            <a:r>
              <a:rPr lang="ru-RU" b="1" dirty="0" err="1"/>
              <a:t>Кругосвет</a:t>
            </a:r>
            <a:r>
              <a:rPr lang="ru-RU" b="1" dirty="0"/>
              <a:t>»</a:t>
            </a:r>
            <a:r>
              <a:rPr lang="ru-RU" dirty="0"/>
              <a:t> — универсальная электронная энциклопедия на русском языке. Энциклопедия развивается с 2000 года и, по данным на 2010 год, содержит свыше 12 700 статей (из них 7100 — биографии), более 12 100 иллюстраций, 600 политических, исторических и экономических карт, а также несколько исторических и политических </a:t>
            </a:r>
            <a:r>
              <a:rPr lang="ru-RU" dirty="0" smtClean="0"/>
              <a:t>документов.</a:t>
            </a:r>
            <a:r>
              <a:rPr lang="ru-RU" dirty="0"/>
              <a:t> </a:t>
            </a:r>
          </a:p>
        </p:txBody>
      </p:sp>
      <p:sp>
        <p:nvSpPr>
          <p:cNvPr id="4" name="AutoShape 2" descr="Энциклопедия Кругосвет"/>
          <p:cNvSpPr>
            <a:spLocks noChangeAspect="1" noChangeArrowheads="1"/>
          </p:cNvSpPr>
          <p:nvPr/>
        </p:nvSpPr>
        <p:spPr bwMode="auto">
          <a:xfrm>
            <a:off x="134751" y="-89209"/>
            <a:ext cx="264001" cy="264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9200" tIns="39600" rIns="79200" bIns="39600" numCol="1" anchor="t" anchorCtr="0" compatLnSpc="1">
            <a:prstTxWarp prst="textNoShape">
              <a:avLst/>
            </a:prstTxWarp>
          </a:bodyPr>
          <a:lstStyle/>
          <a:p>
            <a:endParaRPr lang="ru-RU" sz="1357"/>
          </a:p>
        </p:txBody>
      </p:sp>
      <p:sp>
        <p:nvSpPr>
          <p:cNvPr id="5" name="AutoShape 4" descr="Энциклопедия Кругосвет"/>
          <p:cNvSpPr>
            <a:spLocks noChangeAspect="1" noChangeArrowheads="1"/>
          </p:cNvSpPr>
          <p:nvPr/>
        </p:nvSpPr>
        <p:spPr bwMode="auto">
          <a:xfrm>
            <a:off x="266752" y="42792"/>
            <a:ext cx="264001" cy="264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9200" tIns="39600" rIns="79200" bIns="39600" numCol="1" anchor="t" anchorCtr="0" compatLnSpc="1">
            <a:prstTxWarp prst="textNoShape">
              <a:avLst/>
            </a:prstTxWarp>
          </a:bodyPr>
          <a:lstStyle/>
          <a:p>
            <a:endParaRPr lang="ru-RU" sz="1357"/>
          </a:p>
        </p:txBody>
      </p:sp>
      <p:pic>
        <p:nvPicPr>
          <p:cNvPr id="9222" name="Picture 6" descr="https://bibliotekaob.files.wordpress.com/2019/06/d091d0b5d0b7-d0bdd0b0d0b7d0b2d0b0d0bdd0b8d18f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1548" y="2132759"/>
            <a:ext cx="2384260" cy="2384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08166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245" t="3680" r="15775" b="3968"/>
          <a:stretch/>
        </p:blipFill>
        <p:spPr bwMode="auto">
          <a:xfrm>
            <a:off x="903917" y="760634"/>
            <a:ext cx="6330057" cy="4666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3151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</a:t>
            </a:r>
            <a:r>
              <a:rPr lang="ru-RU" dirty="0" err="1" smtClean="0"/>
              <a:t>Инфоурок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58975" y="1421924"/>
            <a:ext cx="3065061" cy="422402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«</a:t>
            </a:r>
            <a:r>
              <a:rPr lang="ru-RU" dirty="0" err="1"/>
              <a:t>Инфоурок</a:t>
            </a:r>
            <a:r>
              <a:rPr lang="ru-RU" dirty="0"/>
              <a:t>» - крупнейший образовательный интернет-проект в России, который ежедневно посещают более 1 700 000 человек.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В подготовке наших курсов и мероприятий участвуют лучшие преподаватели из России и СНГ.</a:t>
            </a:r>
          </a:p>
        </p:txBody>
      </p:sp>
      <p:sp>
        <p:nvSpPr>
          <p:cNvPr id="4" name="AutoShape 2" descr="Инфоурок"/>
          <p:cNvSpPr>
            <a:spLocks noChangeAspect="1" noChangeArrowheads="1"/>
          </p:cNvSpPr>
          <p:nvPr/>
        </p:nvSpPr>
        <p:spPr bwMode="auto">
          <a:xfrm>
            <a:off x="134751" y="-89209"/>
            <a:ext cx="264001" cy="264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9200" tIns="39600" rIns="79200" bIns="39600" numCol="1" anchor="t" anchorCtr="0" compatLnSpc="1">
            <a:prstTxWarp prst="textNoShape">
              <a:avLst/>
            </a:prstTxWarp>
          </a:bodyPr>
          <a:lstStyle/>
          <a:p>
            <a:endParaRPr lang="ru-RU" sz="1357"/>
          </a:p>
        </p:txBody>
      </p:sp>
      <p:pic>
        <p:nvPicPr>
          <p:cNvPr id="14340" name="Picture 4" descr="https://yt3.ggpht.com/a/AGF-l7_AdfeZgxooEplPyItKfz1k58lczRZS5fvYkg=s800-c-k-c0xffffffff-no-rj-m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3917" y="2008020"/>
            <a:ext cx="2676321" cy="2676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4376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328" t="3668" r="15614" b="3698"/>
          <a:stretch/>
        </p:blipFill>
        <p:spPr bwMode="auto">
          <a:xfrm>
            <a:off x="903917" y="823001"/>
            <a:ext cx="6221131" cy="4665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92004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421</Words>
  <Application>Microsoft Office PowerPoint</Application>
  <PresentationFormat>Произвольный</PresentationFormat>
  <Paragraphs>25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Arial</vt:lpstr>
      <vt:lpstr>Times New Roman</vt:lpstr>
      <vt:lpstr>Ясность</vt:lpstr>
      <vt:lpstr>Интернет-ресурсы для организации и ведения образовательного процесса </vt:lpstr>
      <vt:lpstr>Интернет-ресурс (синонимы «веб-ресурс, веб-сайт, веб-сервис, сайт») – это совокупность интегрированных средств технического и программно-аппаратного характера, а также информации, предназначенной для публикации во Всемирной паутине.</vt:lpstr>
      <vt:lpstr>Учебные электронные ресурсы:</vt:lpstr>
      <vt:lpstr>По способу разработки они могут принадлежать к одному из следующих видов: </vt:lpstr>
      <vt:lpstr>Электронная школа «Знаника»</vt:lpstr>
      <vt:lpstr>Презентация PowerPoint</vt:lpstr>
      <vt:lpstr>Образовательный портал «Учи.ру»</vt:lpstr>
      <vt:lpstr>Презентация PowerPoint</vt:lpstr>
      <vt:lpstr>Видеоуроки в интернет — сайт для учителей </vt:lpstr>
      <vt:lpstr>Презентация PowerPoint</vt:lpstr>
      <vt:lpstr> «ЯКласс» — дистанционный тренинг для школьников </vt:lpstr>
      <vt:lpstr>Презентация PowerPoint</vt:lpstr>
      <vt:lpstr>Кругосвет - универсальная энциклопедия </vt:lpstr>
      <vt:lpstr>Презентация PowerPoint</vt:lpstr>
      <vt:lpstr>«Инфоурок»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Интернет-ресурсы для организации и ведения образовательного процесса </dc:title>
  <dc:creator>Студент</dc:creator>
  <cp:lastModifiedBy>sasha0033chigrinova12@outlook.com</cp:lastModifiedBy>
  <cp:revision>19</cp:revision>
  <dcterms:created xsi:type="dcterms:W3CDTF">2020-01-17T13:21:39Z</dcterms:created>
  <dcterms:modified xsi:type="dcterms:W3CDTF">2021-11-14T18:35:48Z</dcterms:modified>
</cp:coreProperties>
</file>