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3"/>
  </p:notesMasterIdLst>
  <p:sldIdLst>
    <p:sldId id="256" r:id="rId2"/>
    <p:sldId id="258" r:id="rId3"/>
    <p:sldId id="259" r:id="rId4"/>
    <p:sldId id="260" r:id="rId5"/>
    <p:sldId id="261" r:id="rId6"/>
    <p:sldId id="265" r:id="rId7"/>
    <p:sldId id="266" r:id="rId8"/>
    <p:sldId id="267" r:id="rId9"/>
    <p:sldId id="268" r:id="rId10"/>
    <p:sldId id="271" r:id="rId11"/>
    <p:sldId id="272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750" autoAdjust="0"/>
  </p:normalViewPr>
  <p:slideViewPr>
    <p:cSldViewPr>
      <p:cViewPr>
        <p:scale>
          <a:sx n="107" d="100"/>
          <a:sy n="107" d="100"/>
        </p:scale>
        <p:origin x="-754" y="2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9AF142-B5DC-4359-A1C0-F71E2A1A9F58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D6378E-C5F0-4C80-B677-EA3D0E5D37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4298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D6378E-C5F0-4C80-B677-EA3D0E5D373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52120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D6378E-C5F0-4C80-B677-EA3D0E5D3738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14162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D6378E-C5F0-4C80-B677-EA3D0E5D3738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69309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D6378E-C5F0-4C80-B677-EA3D0E5D3738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37418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D6378E-C5F0-4C80-B677-EA3D0E5D3738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21372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D6378E-C5F0-4C80-B677-EA3D0E5D3738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98079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D6378E-C5F0-4C80-B677-EA3D0E5D3738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73608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D6378E-C5F0-4C80-B677-EA3D0E5D3738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40476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D6378E-C5F0-4C80-B677-EA3D0E5D3738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59620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D6378E-C5F0-4C80-B677-EA3D0E5D3738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04494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D6378E-C5F0-4C80-B677-EA3D0E5D3738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8445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7564-EB0A-4B25-9242-31D770E82DB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560F-E084-43C8-880D-65D722BA7F5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7564-EB0A-4B25-9242-31D770E82DB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560F-E084-43C8-880D-65D722BA7F57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7564-EB0A-4B25-9242-31D770E82DB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560F-E084-43C8-880D-65D722BA7F5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7564-EB0A-4B25-9242-31D770E82DB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560F-E084-43C8-880D-65D722BA7F57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7564-EB0A-4B25-9242-31D770E82DB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560F-E084-43C8-880D-65D722BA7F5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7564-EB0A-4B25-9242-31D770E82DB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560F-E084-43C8-880D-65D722BA7F5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7564-EB0A-4B25-9242-31D770E82DB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560F-E084-43C8-880D-65D722BA7F5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7564-EB0A-4B25-9242-31D770E82DB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560F-E084-43C8-880D-65D722BA7F57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7564-EB0A-4B25-9242-31D770E82DB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560F-E084-43C8-880D-65D722BA7F57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7564-EB0A-4B25-9242-31D770E82DB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560F-E084-43C8-880D-65D722BA7F5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7564-EB0A-4B25-9242-31D770E82DB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560F-E084-43C8-880D-65D722BA7F57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04D67564-EB0A-4B25-9242-31D770E82DB7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332E560F-E084-43C8-880D-65D722BA7F57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2492896"/>
            <a:ext cx="7056784" cy="159869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ОГЭ по математике 2025</a:t>
            </a:r>
          </a:p>
          <a:p>
            <a:pPr algn="ctr"/>
            <a:r>
              <a:rPr lang="ru-RU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Задание 11</a:t>
            </a:r>
            <a:r>
              <a:rPr 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ru-RU" sz="400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Теория</a:t>
            </a:r>
            <a:endParaRPr lang="ru-RU" sz="4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27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260648"/>
            <a:ext cx="7239000" cy="11430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Примеры функций на ОГЭ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2049196"/>
            <a:ext cx="172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Линейная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у=</a:t>
            </a:r>
            <a:r>
              <a:rPr lang="ru-RU" sz="2400" b="1" dirty="0" err="1" smtClean="0">
                <a:solidFill>
                  <a:srgbClr val="FF0000"/>
                </a:solidFill>
              </a:rPr>
              <a:t>кх</a:t>
            </a:r>
            <a:r>
              <a:rPr lang="ru-RU" sz="2400" b="1" dirty="0" smtClean="0">
                <a:solidFill>
                  <a:srgbClr val="FF0000"/>
                </a:solidFill>
              </a:rPr>
              <a:t>+</a:t>
            </a:r>
            <a:r>
              <a:rPr lang="en-US" sz="2400" b="1" dirty="0" smtClean="0">
                <a:solidFill>
                  <a:srgbClr val="FF0000"/>
                </a:solidFill>
              </a:rPr>
              <a:t>b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44" y="3004521"/>
            <a:ext cx="2404134" cy="242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6973" y="5425409"/>
            <a:ext cx="2666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График - </a:t>
            </a:r>
            <a:r>
              <a:rPr lang="ru-RU" sz="2400" dirty="0" smtClean="0">
                <a:solidFill>
                  <a:srgbClr val="FF0000"/>
                </a:solidFill>
              </a:rPr>
              <a:t>прямая</a:t>
            </a:r>
            <a:endParaRPr lang="ru-RU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5702318" y="2012011"/>
                <a:ext cx="2160240" cy="8626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2400" b="1" dirty="0" smtClean="0"/>
                  <a:t>Квадратичная</a:t>
                </a:r>
              </a:p>
              <a:p>
                <a:pPr algn="ctr"/>
                <a:r>
                  <a:rPr lang="ru-RU" sz="2400" b="1" dirty="0" smtClean="0">
                    <a:solidFill>
                      <a:srgbClr val="FF0000"/>
                    </a:solidFill>
                  </a:rPr>
                  <a:t>у=а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ru-RU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ru-RU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400" b="1" dirty="0" smtClean="0">
                    <a:solidFill>
                      <a:srgbClr val="FF0000"/>
                    </a:solidFill>
                  </a:rPr>
                  <a:t>+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b</a:t>
                </a:r>
                <a:r>
                  <a:rPr lang="ru-RU" sz="2400" b="1" dirty="0" err="1" smtClean="0">
                    <a:solidFill>
                      <a:srgbClr val="FF0000"/>
                    </a:solidFill>
                  </a:rPr>
                  <a:t>х+с</a:t>
                </a:r>
                <a:endParaRPr lang="ru-RU" sz="24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2318" y="2012011"/>
                <a:ext cx="2160240" cy="862608"/>
              </a:xfrm>
              <a:prstGeom prst="rect">
                <a:avLst/>
              </a:prstGeom>
              <a:blipFill rotWithShape="1">
                <a:blip r:embed="rId4"/>
                <a:stretch>
                  <a:fillRect l="-2817" t="-5634" r="-2817" b="-1267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1756" y="3047462"/>
            <a:ext cx="2398074" cy="2406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364088" y="5425409"/>
            <a:ext cx="3132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График - </a:t>
            </a:r>
            <a:r>
              <a:rPr lang="ru-RU" sz="2400" dirty="0" smtClean="0">
                <a:solidFill>
                  <a:srgbClr val="FF0000"/>
                </a:solidFill>
              </a:rPr>
              <a:t>парабола</a:t>
            </a:r>
            <a:endParaRPr lang="ru-RU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/>
              <p:cNvSpPr txBox="1"/>
              <p:nvPr/>
            </p:nvSpPr>
            <p:spPr>
              <a:xfrm>
                <a:off x="2658368" y="1916832"/>
                <a:ext cx="2843388" cy="16875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2400" b="1" dirty="0" smtClean="0"/>
                  <a:t>Обратная пропорциональная зависимость</a:t>
                </a:r>
              </a:p>
              <a:p>
                <a:pPr algn="ctr"/>
                <a:r>
                  <a:rPr lang="ru-RU" sz="2400" b="1" dirty="0" smtClean="0">
                    <a:solidFill>
                      <a:srgbClr val="FF0000"/>
                    </a:solidFill>
                  </a:rPr>
                  <a:t>у=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ru-RU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к</m:t>
                        </m:r>
                      </m:num>
                      <m:den>
                        <m:r>
                          <a:rPr lang="ru-RU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х</m:t>
                        </m:r>
                      </m:den>
                    </m:f>
                  </m:oMath>
                </a14:m>
                <a:endParaRPr lang="ru-RU" sz="24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8368" y="1916832"/>
                <a:ext cx="2843388" cy="1687513"/>
              </a:xfrm>
              <a:prstGeom prst="rect">
                <a:avLst/>
              </a:prstGeom>
              <a:blipFill rotWithShape="1">
                <a:blip r:embed="rId6"/>
                <a:stretch>
                  <a:fillRect l="-2355" t="-2888" r="-3854" b="-288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763047"/>
            <a:ext cx="1861369" cy="188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461958" y="5754465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График - </a:t>
            </a:r>
            <a:r>
              <a:rPr lang="ru-RU" sz="2400" dirty="0" smtClean="0">
                <a:solidFill>
                  <a:srgbClr val="FF0000"/>
                </a:solidFill>
              </a:rPr>
              <a:t>гипербола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071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844824"/>
            <a:ext cx="8712968" cy="139667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</a:rPr>
              <a:t>Задается уравнением вида </a:t>
            </a:r>
            <a:r>
              <a:rPr lang="ru-RU" dirty="0">
                <a:solidFill>
                  <a:schemeClr val="tx1"/>
                </a:solidFill>
              </a:rPr>
              <a:t>у=</a:t>
            </a:r>
            <a:r>
              <a:rPr lang="ru-RU" dirty="0" err="1">
                <a:solidFill>
                  <a:schemeClr val="tx1"/>
                </a:solidFill>
              </a:rPr>
              <a:t>кх</a:t>
            </a:r>
            <a:r>
              <a:rPr lang="ru-RU" dirty="0">
                <a:solidFill>
                  <a:schemeClr val="tx1"/>
                </a:solidFill>
              </a:rPr>
              <a:t>+</a:t>
            </a:r>
            <a:r>
              <a:rPr lang="en-US" dirty="0" smtClean="0">
                <a:solidFill>
                  <a:schemeClr val="tx1"/>
                </a:solidFill>
              </a:rPr>
              <a:t>b</a:t>
            </a:r>
            <a:r>
              <a:rPr lang="ru-RU" dirty="0" smtClean="0">
                <a:solidFill>
                  <a:schemeClr val="tx1"/>
                </a:solidFill>
              </a:rPr>
              <a:t>. Графиком функции является прямая. Коэффициенты </a:t>
            </a:r>
            <a:r>
              <a:rPr lang="ru-RU" dirty="0" smtClean="0">
                <a:solidFill>
                  <a:srgbClr val="FF0000"/>
                </a:solidFill>
              </a:rPr>
              <a:t>к </a:t>
            </a:r>
            <a:r>
              <a:rPr lang="ru-RU" dirty="0" smtClean="0">
                <a:solidFill>
                  <a:schemeClr val="tx1"/>
                </a:solidFill>
              </a:rPr>
              <a:t>и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b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определяют расположение прямой на координатной плоскости.</a:t>
            </a:r>
            <a:endParaRPr lang="ru-RU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Линейная функция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40968"/>
            <a:ext cx="2736304" cy="2755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483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86149" y="1484784"/>
            <a:ext cx="8678339" cy="892621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От значения коэффициента </a:t>
            </a:r>
            <a:r>
              <a:rPr lang="en-US" dirty="0" smtClean="0">
                <a:solidFill>
                  <a:schemeClr val="tx1"/>
                </a:solidFill>
              </a:rPr>
              <a:t>K </a:t>
            </a:r>
            <a:r>
              <a:rPr lang="ru-RU" dirty="0" smtClean="0">
                <a:solidFill>
                  <a:schemeClr val="tx1"/>
                </a:solidFill>
              </a:rPr>
              <a:t>зависит расположение графика прямой на координатной плоскости</a:t>
            </a:r>
            <a:endParaRPr lang="ru-R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332656"/>
            <a:ext cx="8516044" cy="11430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Коэффициент </a:t>
            </a:r>
            <a:r>
              <a:rPr lang="ru-RU" dirty="0" smtClean="0">
                <a:solidFill>
                  <a:schemeClr val="tx1"/>
                </a:solidFill>
              </a:rPr>
              <a:t>к: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15616" y="2434852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/>
              <a:t>к&gt;0</a:t>
            </a:r>
            <a:endParaRPr lang="ru-RU" sz="4800" dirty="0"/>
          </a:p>
        </p:txBody>
      </p:sp>
      <p:sp>
        <p:nvSpPr>
          <p:cNvPr id="5" name="TextBox 4"/>
          <p:cNvSpPr txBox="1"/>
          <p:nvPr/>
        </p:nvSpPr>
        <p:spPr>
          <a:xfrm>
            <a:off x="25387" y="3288287"/>
            <a:ext cx="4176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Прямая находится в первой и третьей координатной четверти</a:t>
            </a:r>
            <a:endParaRPr lang="ru-RU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108" y="4106252"/>
            <a:ext cx="2232248" cy="223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726940" y="4211796"/>
            <a:ext cx="477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988599" y="5948048"/>
            <a:ext cx="477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Ш</a:t>
            </a:r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H="1">
            <a:off x="1488659" y="4413051"/>
            <a:ext cx="1169404" cy="178844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H="1">
            <a:off x="1839335" y="4228386"/>
            <a:ext cx="468052" cy="215777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flipH="1">
            <a:off x="1488659" y="4765794"/>
            <a:ext cx="1354832" cy="1603779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157428" y="2415677"/>
            <a:ext cx="20788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/>
              <a:t>к&lt;0</a:t>
            </a:r>
            <a:endParaRPr lang="ru-RU" sz="4800" dirty="0"/>
          </a:p>
        </p:txBody>
      </p:sp>
      <p:sp>
        <p:nvSpPr>
          <p:cNvPr id="17" name="TextBox 16"/>
          <p:cNvSpPr txBox="1"/>
          <p:nvPr/>
        </p:nvSpPr>
        <p:spPr>
          <a:xfrm>
            <a:off x="4046139" y="3291698"/>
            <a:ext cx="43759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Прямая находится во второй и четвертой координатной четверти</a:t>
            </a:r>
            <a:endParaRPr lang="ru-RU" sz="2000" dirty="0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7428" y="3989036"/>
            <a:ext cx="2232248" cy="223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5246712" y="4106252"/>
            <a:ext cx="477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II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6829373" y="5748745"/>
            <a:ext cx="477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IV</a:t>
            </a:r>
            <a:endParaRPr lang="ru-RU" dirty="0"/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5634844" y="4361564"/>
            <a:ext cx="1277416" cy="149494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6021524" y="4120159"/>
            <a:ext cx="504056" cy="204894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5304910" y="4516417"/>
            <a:ext cx="1516124" cy="158171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6852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820613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</a:rPr>
              <a:t>Определяет смещение прямой вверх или вниз вдоль оси ординат (</a:t>
            </a:r>
            <a:r>
              <a:rPr lang="ru-RU" dirty="0" err="1" smtClean="0">
                <a:solidFill>
                  <a:schemeClr val="tx1"/>
                </a:solidFill>
              </a:rPr>
              <a:t>Оу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22" y="27856"/>
            <a:ext cx="8888257" cy="11430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Коэффициент </a:t>
            </a:r>
            <a:r>
              <a:rPr lang="en-US" sz="3600" dirty="0">
                <a:solidFill>
                  <a:schemeClr val="tx1"/>
                </a:solidFill>
              </a:rPr>
              <a:t>B</a:t>
            </a:r>
            <a:r>
              <a:rPr lang="ru-RU" dirty="0" smtClean="0">
                <a:solidFill>
                  <a:schemeClr val="tx1"/>
                </a:solidFill>
              </a:rPr>
              <a:t>: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2132855"/>
            <a:ext cx="22249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rgbClr val="FF0000"/>
                </a:solidFill>
              </a:rPr>
              <a:t>b</a:t>
            </a:r>
            <a:r>
              <a:rPr lang="ru-RU" sz="4800" dirty="0" smtClean="0">
                <a:solidFill>
                  <a:srgbClr val="FF0000"/>
                </a:solidFill>
              </a:rPr>
              <a:t>&gt;0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71146" y="2861419"/>
            <a:ext cx="43551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Прямая смещается </a:t>
            </a:r>
            <a:r>
              <a:rPr lang="ru-RU" sz="2000" b="1" dirty="0" smtClean="0"/>
              <a:t>вверх</a:t>
            </a:r>
            <a:r>
              <a:rPr lang="ru-RU" sz="2000" dirty="0" smtClean="0"/>
              <a:t> вдоль оси </a:t>
            </a:r>
            <a:r>
              <a:rPr lang="ru-RU" sz="2000" dirty="0" err="1" smtClean="0"/>
              <a:t>Оу</a:t>
            </a:r>
            <a:r>
              <a:rPr lang="ru-RU" sz="2000" dirty="0" smtClean="0"/>
              <a:t> на </a:t>
            </a:r>
            <a:r>
              <a:rPr lang="en-US" sz="2000" dirty="0" smtClean="0"/>
              <a:t>b</a:t>
            </a:r>
            <a:r>
              <a:rPr lang="ru-RU" sz="2000" dirty="0" smtClean="0"/>
              <a:t> единиц</a:t>
            </a:r>
            <a:endParaRPr lang="ru-RU" sz="20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30" y="3477590"/>
            <a:ext cx="2652437" cy="2661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Прямая соединительная линия 7"/>
          <p:cNvCxnSpPr/>
          <p:nvPr/>
        </p:nvCxnSpPr>
        <p:spPr>
          <a:xfrm flipV="1">
            <a:off x="786382" y="3692289"/>
            <a:ext cx="2304256" cy="2232248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Овал 8"/>
          <p:cNvSpPr/>
          <p:nvPr/>
        </p:nvSpPr>
        <p:spPr>
          <a:xfrm flipH="1">
            <a:off x="1859934" y="3966159"/>
            <a:ext cx="157152" cy="91883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148769" y="4113272"/>
            <a:ext cx="324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b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1333518" y="3751914"/>
            <a:ext cx="68356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6600" dirty="0">
                <a:solidFill>
                  <a:srgbClr val="FF0000"/>
                </a:solidFill>
              </a:rPr>
              <a:t>{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76056" y="2132856"/>
            <a:ext cx="21105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rgbClr val="FF0000"/>
                </a:solidFill>
              </a:rPr>
              <a:t>b</a:t>
            </a:r>
            <a:r>
              <a:rPr lang="ru-RU" sz="4800" dirty="0">
                <a:solidFill>
                  <a:srgbClr val="FF0000"/>
                </a:solidFill>
              </a:rPr>
              <a:t>&lt;</a:t>
            </a:r>
            <a:r>
              <a:rPr lang="ru-RU" sz="4800" dirty="0" smtClean="0">
                <a:solidFill>
                  <a:srgbClr val="FF0000"/>
                </a:solidFill>
              </a:rPr>
              <a:t>0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355976" y="2852936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/>
              <a:t>Прямая смещается </a:t>
            </a:r>
            <a:r>
              <a:rPr lang="ru-RU" sz="2000" b="1" dirty="0" smtClean="0"/>
              <a:t>вниз</a:t>
            </a:r>
            <a:r>
              <a:rPr lang="ru-RU" sz="2000" dirty="0" smtClean="0"/>
              <a:t> вдоль оси </a:t>
            </a:r>
            <a:r>
              <a:rPr lang="ru-RU" sz="2000" dirty="0" err="1" smtClean="0"/>
              <a:t>Оу</a:t>
            </a:r>
            <a:r>
              <a:rPr lang="ru-RU" sz="2000" dirty="0" smtClean="0"/>
              <a:t> на </a:t>
            </a:r>
            <a:r>
              <a:rPr lang="en-US" sz="2000" dirty="0" smtClean="0"/>
              <a:t>b</a:t>
            </a:r>
            <a:r>
              <a:rPr lang="ru-RU" sz="2000" dirty="0" smtClean="0"/>
              <a:t> единиц</a:t>
            </a:r>
            <a:endParaRPr lang="ru-RU" sz="2000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883" y="3523532"/>
            <a:ext cx="2652437" cy="2661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Прямая соединительная линия 15"/>
          <p:cNvCxnSpPr/>
          <p:nvPr/>
        </p:nvCxnSpPr>
        <p:spPr>
          <a:xfrm flipH="1">
            <a:off x="5242386" y="3715582"/>
            <a:ext cx="1944216" cy="2088232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Овал 19"/>
          <p:cNvSpPr/>
          <p:nvPr/>
        </p:nvSpPr>
        <p:spPr>
          <a:xfrm flipH="1">
            <a:off x="6047525" y="5599810"/>
            <a:ext cx="157152" cy="91883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6632686" y="4923870"/>
            <a:ext cx="324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b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152582" y="4554539"/>
            <a:ext cx="48939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200" dirty="0" smtClean="0">
                <a:solidFill>
                  <a:srgbClr val="FF0000"/>
                </a:solidFill>
              </a:rPr>
              <a:t>}</a:t>
            </a:r>
            <a:endParaRPr lang="ru-RU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85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5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1988840"/>
                <a:ext cx="8640960" cy="1396677"/>
              </a:xfrm>
            </p:spPr>
            <p:txBody>
              <a:bodyPr>
                <a:normAutofit fontScale="92500" lnSpcReduction="20000"/>
              </a:bodyPr>
              <a:lstStyle/>
              <a:p>
                <a:pPr marL="0" indent="0" algn="just">
                  <a:buNone/>
                </a:pPr>
                <a:r>
                  <a:rPr lang="ru-RU" sz="2600" dirty="0" smtClean="0">
                    <a:solidFill>
                      <a:schemeClr val="tx1"/>
                    </a:solidFill>
                  </a:rPr>
                  <a:t>Задается уравнением вида </a:t>
                </a:r>
                <a:r>
                  <a:rPr lang="ru-RU" sz="3000" b="1" dirty="0">
                    <a:solidFill>
                      <a:schemeClr val="tx1"/>
                    </a:solidFill>
                  </a:rPr>
                  <a:t>у=а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000" b="1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ru-RU" sz="30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ru-RU" sz="30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000" b="1" dirty="0">
                    <a:solidFill>
                      <a:schemeClr val="tx1"/>
                    </a:solidFill>
                  </a:rPr>
                  <a:t>+</a:t>
                </a:r>
                <a:r>
                  <a:rPr lang="en-US" sz="3000" b="1" dirty="0">
                    <a:solidFill>
                      <a:schemeClr val="tx1"/>
                    </a:solidFill>
                  </a:rPr>
                  <a:t>b</a:t>
                </a:r>
                <a:r>
                  <a:rPr lang="ru-RU" sz="3000" b="1" dirty="0" err="1">
                    <a:solidFill>
                      <a:schemeClr val="tx1"/>
                    </a:solidFill>
                  </a:rPr>
                  <a:t>х+с</a:t>
                </a:r>
                <a:endParaRPr lang="ru-RU" sz="3000" b="1" dirty="0">
                  <a:solidFill>
                    <a:schemeClr val="tx1"/>
                  </a:solidFill>
                </a:endParaRPr>
              </a:p>
              <a:p>
                <a:pPr marL="0" indent="0" algn="just">
                  <a:buNone/>
                </a:pPr>
                <a:r>
                  <a:rPr lang="ru-RU" sz="2600" dirty="0" smtClean="0">
                    <a:solidFill>
                      <a:schemeClr val="tx1"/>
                    </a:solidFill>
                  </a:rPr>
                  <a:t>Графиком функции является парабола. Коэффициенты а, </a:t>
                </a:r>
                <a:r>
                  <a:rPr lang="en-US" sz="2600" dirty="0" smtClean="0">
                    <a:solidFill>
                      <a:schemeClr val="tx1"/>
                    </a:solidFill>
                  </a:rPr>
                  <a:t>b</a:t>
                </a:r>
                <a:r>
                  <a:rPr lang="ru-RU" sz="2600" dirty="0" smtClean="0">
                    <a:solidFill>
                      <a:schemeClr val="tx1"/>
                    </a:solidFill>
                  </a:rPr>
                  <a:t> и с определяют расположение прямой на координатной плоскости.</a:t>
                </a:r>
                <a:endParaRPr lang="ru-RU" sz="2600" dirty="0">
                  <a:solidFill>
                    <a:schemeClr val="tx1"/>
                  </a:solidFill>
                </a:endParaRPr>
              </a:p>
              <a:p>
                <a:endParaRPr lang="ru-RU" dirty="0"/>
              </a:p>
            </p:txBody>
          </p:sp>
        </mc:Choice>
        <mc:Fallback>
          <p:sp>
            <p:nvSpPr>
              <p:cNvPr id="5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1988840"/>
                <a:ext cx="8640960" cy="1396677"/>
              </a:xfrm>
              <a:blipFill rotWithShape="1">
                <a:blip r:embed="rId3"/>
                <a:stretch>
                  <a:fillRect l="-1058" t="-9170" r="-1058" b="-1004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Квадратичная </a:t>
            </a:r>
            <a:r>
              <a:rPr lang="ru-RU" dirty="0" smtClean="0">
                <a:solidFill>
                  <a:schemeClr val="tx1"/>
                </a:solidFill>
              </a:rPr>
              <a:t>функция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509147"/>
            <a:ext cx="2685102" cy="2694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4958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38979"/>
            <a:ext cx="3103580" cy="3114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s://ds02.infourok.ru/uploads/ex/0edb/0006ecaa-917bc0d4/4/hello_html_6e1df9ef.pn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44" y="3797756"/>
            <a:ext cx="4477406" cy="2170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8424936" cy="648072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Определяет направление ветвей параболы: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496944" cy="11430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Коэффициент </a:t>
            </a:r>
            <a:r>
              <a:rPr lang="ru-RU" dirty="0" smtClean="0">
                <a:solidFill>
                  <a:schemeClr val="tx1"/>
                </a:solidFill>
              </a:rPr>
              <a:t>а: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20180" y="1963693"/>
            <a:ext cx="17996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/>
              <a:t>а &gt;</a:t>
            </a:r>
            <a:r>
              <a:rPr lang="ru-RU" sz="4800" dirty="0" smtClean="0"/>
              <a:t>0</a:t>
            </a:r>
            <a:endParaRPr lang="ru-RU" sz="4800" dirty="0"/>
          </a:p>
        </p:txBody>
      </p:sp>
      <p:sp>
        <p:nvSpPr>
          <p:cNvPr id="5" name="TextBox 4"/>
          <p:cNvSpPr txBox="1"/>
          <p:nvPr/>
        </p:nvSpPr>
        <p:spPr>
          <a:xfrm>
            <a:off x="147126" y="2876415"/>
            <a:ext cx="4176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Ветви параболы направлены </a:t>
            </a:r>
            <a:r>
              <a:rPr lang="ru-RU" sz="2000" b="1" dirty="0" smtClean="0"/>
              <a:t>вверх</a:t>
            </a:r>
            <a:endParaRPr lang="ru-RU" sz="2000" b="1" dirty="0"/>
          </a:p>
        </p:txBody>
      </p:sp>
      <p:pic>
        <p:nvPicPr>
          <p:cNvPr id="8" name="Picture 2" descr="https://ds02.infourok.ru/uploads/ex/0edb/0006ecaa-917bc0d4/4/hello_html_6e1df9ef.pn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00B05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01008"/>
            <a:ext cx="4477406" cy="2170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ds02.infourok.ru/uploads/ex/0edb/0006ecaa-917bc0d4/4/hello_html_6e1df9ef.pn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7967" y="3501008"/>
            <a:ext cx="4477406" cy="139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364088" y="1963693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/>
              <a:t>а</a:t>
            </a:r>
            <a:r>
              <a:rPr lang="ru-RU" sz="4800" dirty="0"/>
              <a:t>&lt;</a:t>
            </a:r>
            <a:r>
              <a:rPr lang="ru-RU" sz="4800" dirty="0" smtClean="0"/>
              <a:t>0</a:t>
            </a:r>
            <a:endParaRPr lang="ru-RU" sz="4800" dirty="0"/>
          </a:p>
        </p:txBody>
      </p:sp>
      <p:sp>
        <p:nvSpPr>
          <p:cNvPr id="11" name="TextBox 10"/>
          <p:cNvSpPr txBox="1"/>
          <p:nvPr/>
        </p:nvSpPr>
        <p:spPr>
          <a:xfrm>
            <a:off x="4342896" y="2899311"/>
            <a:ext cx="4176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Ветви параболы направлены </a:t>
            </a:r>
            <a:r>
              <a:rPr lang="ru-RU" sz="2000" b="1" dirty="0" smtClean="0"/>
              <a:t>вниз</a:t>
            </a:r>
            <a:endParaRPr lang="ru-RU" sz="2000" b="1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362" y="3276525"/>
            <a:ext cx="3103580" cy="3114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https://ds02.infourok.ru/uploads/ex/0edb/0006ecaa-917bc0d4/4/hello_html_6e1df9ef.pn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347864" y="3797756"/>
            <a:ext cx="4477406" cy="139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s://ds02.infourok.ru/uploads/ex/0edb/0006ecaa-917bc0d4/4/hello_html_6e1df9ef.pn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00B05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192425" y="4302470"/>
            <a:ext cx="4477406" cy="2170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ds02.infourok.ru/uploads/ex/0edb/0006ecaa-917bc0d4/4/hello_html_6e1df9ef.pn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793394" y="3501008"/>
            <a:ext cx="4477406" cy="2170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4767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80728"/>
            <a:ext cx="8424936" cy="864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Определяет смещение параболы вправо или влево вдоль оси абсцисс (Ох)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424936" cy="71095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Коэффициент </a:t>
            </a:r>
            <a:r>
              <a:rPr lang="ru-RU" dirty="0" smtClean="0">
                <a:solidFill>
                  <a:schemeClr val="tx1"/>
                </a:solidFill>
              </a:rPr>
              <a:t>В: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79877" y="1963693"/>
            <a:ext cx="2665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/>
              <a:t>b</a:t>
            </a:r>
            <a:r>
              <a:rPr lang="ru-RU" sz="4800" dirty="0" smtClean="0"/>
              <a:t>&gt;0</a:t>
            </a:r>
            <a:endParaRPr lang="ru-RU" sz="48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42" y="3338979"/>
            <a:ext cx="3103580" cy="3114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37360" y="2763986"/>
            <a:ext cx="4176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Парабола смещена </a:t>
            </a:r>
            <a:r>
              <a:rPr lang="ru-RU" sz="2000" b="1" dirty="0" smtClean="0"/>
              <a:t>влево</a:t>
            </a:r>
          </a:p>
          <a:p>
            <a:pPr algn="ctr"/>
            <a:r>
              <a:rPr lang="ru-RU" sz="2000" dirty="0" smtClean="0"/>
              <a:t> </a:t>
            </a:r>
            <a:r>
              <a:rPr lang="ru-RU" sz="2000" dirty="0" smtClean="0"/>
              <a:t>вдоль оси абсцисс</a:t>
            </a:r>
            <a:endParaRPr lang="ru-RU" sz="2000" dirty="0"/>
          </a:p>
        </p:txBody>
      </p:sp>
      <p:pic>
        <p:nvPicPr>
          <p:cNvPr id="7" name="Picture 2" descr="https://ds02.infourok.ru/uploads/ex/0edb/0006ecaa-917bc0d4/4/hello_html_6e1df9ef.pn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471" y="3523991"/>
            <a:ext cx="4477406" cy="139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2088232" y="3581822"/>
            <a:ext cx="0" cy="2674636"/>
          </a:xfrm>
          <a:prstGeom prst="line">
            <a:avLst/>
          </a:prstGeom>
          <a:ln w="28575">
            <a:solidFill>
              <a:srgbClr val="92D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 rot="16200000">
            <a:off x="1286104" y="4749143"/>
            <a:ext cx="71087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>
                <a:solidFill>
                  <a:srgbClr val="FF0000"/>
                </a:solidFill>
              </a:rPr>
              <a:t>{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363260" y="5381581"/>
            <a:ext cx="5565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b</a:t>
            </a:r>
            <a:r>
              <a:rPr lang="ru-RU" dirty="0">
                <a:solidFill>
                  <a:srgbClr val="FF0000"/>
                </a:solidFill>
              </a:rPr>
              <a:t>&gt;0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36096" y="1950651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/>
              <a:t>b</a:t>
            </a:r>
            <a:r>
              <a:rPr lang="ru-RU" sz="4800" dirty="0"/>
              <a:t>&lt;</a:t>
            </a:r>
            <a:r>
              <a:rPr lang="ru-RU" sz="4800" dirty="0" smtClean="0"/>
              <a:t>0</a:t>
            </a:r>
            <a:endParaRPr lang="ru-RU" sz="4800" dirty="0"/>
          </a:p>
        </p:txBody>
      </p:sp>
      <p:sp>
        <p:nvSpPr>
          <p:cNvPr id="14" name="TextBox 13"/>
          <p:cNvSpPr txBox="1"/>
          <p:nvPr/>
        </p:nvSpPr>
        <p:spPr>
          <a:xfrm>
            <a:off x="4067944" y="2763986"/>
            <a:ext cx="468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Парабола смещена </a:t>
            </a:r>
            <a:r>
              <a:rPr lang="ru-RU" sz="2000" b="1" dirty="0" smtClean="0"/>
              <a:t>вправо</a:t>
            </a:r>
          </a:p>
          <a:p>
            <a:pPr algn="ctr"/>
            <a:r>
              <a:rPr lang="ru-RU" sz="2000" dirty="0" smtClean="0"/>
              <a:t> </a:t>
            </a:r>
            <a:r>
              <a:rPr lang="ru-RU" sz="2000" dirty="0" smtClean="0"/>
              <a:t>вдоль оси абсцисс</a:t>
            </a:r>
            <a:endParaRPr lang="ru-RU" sz="2000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450997"/>
            <a:ext cx="2991950" cy="3002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https://ds02.infourok.ru/uploads/ex/0edb/0006ecaa-917bc0d4/4/hello_html_6e1df9ef.pn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5465" y="3552476"/>
            <a:ext cx="4477406" cy="139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Прямая соединительная линия 16"/>
          <p:cNvCxnSpPr/>
          <p:nvPr/>
        </p:nvCxnSpPr>
        <p:spPr>
          <a:xfrm>
            <a:off x="6088569" y="3610307"/>
            <a:ext cx="0" cy="2674636"/>
          </a:xfrm>
          <a:prstGeom prst="line">
            <a:avLst/>
          </a:prstGeom>
          <a:ln w="28575">
            <a:solidFill>
              <a:srgbClr val="92D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 rot="16200000">
            <a:off x="6084179" y="4789931"/>
            <a:ext cx="71087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>
                <a:solidFill>
                  <a:srgbClr val="FF0000"/>
                </a:solidFill>
              </a:rPr>
              <a:t>{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6161335" y="5422369"/>
            <a:ext cx="5565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b</a:t>
            </a:r>
            <a:r>
              <a:rPr lang="ru-RU" dirty="0" smtClean="0">
                <a:solidFill>
                  <a:srgbClr val="FF0000"/>
                </a:solidFill>
              </a:rPr>
              <a:t>&lt;0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157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-0.07865 7.40741E-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41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0.00417 L 0.0868 -0.00417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2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24744"/>
            <a:ext cx="8678168" cy="936104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</a:rPr>
              <a:t>Определяет </a:t>
            </a:r>
            <a:r>
              <a:rPr lang="ru-RU" dirty="0" smtClean="0">
                <a:solidFill>
                  <a:schemeClr val="tx1"/>
                </a:solidFill>
              </a:rPr>
              <a:t>положение точки пересечения параболы с осью ординат (</a:t>
            </a:r>
            <a:r>
              <a:rPr lang="ru-RU" dirty="0" err="1" smtClean="0">
                <a:solidFill>
                  <a:schemeClr val="tx1"/>
                </a:solidFill>
              </a:rPr>
              <a:t>Оу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96944" cy="11430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Коэффициент </a:t>
            </a:r>
            <a:r>
              <a:rPr lang="ru-RU" dirty="0">
                <a:solidFill>
                  <a:schemeClr val="tx1"/>
                </a:solidFill>
              </a:rPr>
              <a:t>с</a:t>
            </a:r>
            <a:r>
              <a:rPr lang="ru-RU" dirty="0" smtClean="0">
                <a:solidFill>
                  <a:schemeClr val="tx1"/>
                </a:solidFill>
              </a:rPr>
              <a:t>: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88069" y="1853675"/>
            <a:ext cx="936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/>
              <a:t>с</a:t>
            </a:r>
            <a:r>
              <a:rPr lang="ru-RU" sz="3200" b="1" dirty="0" smtClean="0"/>
              <a:t>&gt;0</a:t>
            </a:r>
            <a:endParaRPr lang="ru-RU" sz="3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79512" y="2446540"/>
            <a:ext cx="4176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Парабола пересекает ось </a:t>
            </a:r>
            <a:r>
              <a:rPr lang="ru-RU" sz="2000" dirty="0" err="1" smtClean="0"/>
              <a:t>Оу</a:t>
            </a:r>
            <a:endParaRPr lang="ru-RU" sz="2000" dirty="0" smtClean="0"/>
          </a:p>
          <a:p>
            <a:pPr algn="ctr"/>
            <a:r>
              <a:rPr lang="ru-RU" sz="2000" dirty="0" smtClean="0"/>
              <a:t> </a:t>
            </a:r>
            <a:r>
              <a:rPr lang="ru-RU" sz="2000" b="1" dirty="0" smtClean="0"/>
              <a:t>в положительном </a:t>
            </a:r>
            <a:r>
              <a:rPr lang="ru-RU" sz="2000" dirty="0" smtClean="0"/>
              <a:t>направлении</a:t>
            </a:r>
            <a:endParaRPr lang="ru-RU" sz="20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42" y="3338979"/>
            <a:ext cx="3103580" cy="3114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https://ds02.infourok.ru/uploads/ex/0edb/0006ecaa-917bc0d4/4/hello_html_6e1df9ef.pn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0634" y="3501008"/>
            <a:ext cx="4477406" cy="139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Прямая соединительная линия 9"/>
          <p:cNvCxnSpPr/>
          <p:nvPr/>
        </p:nvCxnSpPr>
        <p:spPr>
          <a:xfrm flipV="1">
            <a:off x="2088232" y="3501008"/>
            <a:ext cx="0" cy="139514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Овал 1"/>
          <p:cNvSpPr/>
          <p:nvPr/>
        </p:nvSpPr>
        <p:spPr>
          <a:xfrm flipH="1">
            <a:off x="2089030" y="4032848"/>
            <a:ext cx="45719" cy="832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2267744" y="4032848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</a:rPr>
              <a:t>с</a:t>
            </a:r>
            <a:r>
              <a:rPr lang="ru-RU" sz="2400" dirty="0" smtClean="0">
                <a:solidFill>
                  <a:srgbClr val="FF0000"/>
                </a:solidFill>
              </a:rPr>
              <a:t>&gt;0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52120" y="1893154"/>
            <a:ext cx="936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с</a:t>
            </a:r>
            <a:r>
              <a:rPr lang="ru-RU" sz="3200" b="1" dirty="0"/>
              <a:t>&lt;</a:t>
            </a:r>
            <a:r>
              <a:rPr lang="ru-RU" sz="3200" b="1" dirty="0" smtClean="0"/>
              <a:t>0</a:t>
            </a:r>
            <a:endParaRPr lang="ru-RU" sz="3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351362" y="2438450"/>
            <a:ext cx="4176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Парабола пересекает ось </a:t>
            </a:r>
            <a:r>
              <a:rPr lang="ru-RU" sz="2000" dirty="0" err="1" smtClean="0"/>
              <a:t>Оу</a:t>
            </a:r>
            <a:r>
              <a:rPr lang="ru-RU" sz="2000" dirty="0" smtClean="0"/>
              <a:t> </a:t>
            </a:r>
            <a:endParaRPr lang="ru-RU" sz="2000" dirty="0" smtClean="0"/>
          </a:p>
          <a:p>
            <a:pPr algn="ctr"/>
            <a:r>
              <a:rPr lang="ru-RU" sz="2000" b="1" dirty="0" smtClean="0"/>
              <a:t>в </a:t>
            </a:r>
            <a:r>
              <a:rPr lang="ru-RU" sz="2000" b="1" dirty="0" smtClean="0"/>
              <a:t>отрицательном </a:t>
            </a:r>
            <a:r>
              <a:rPr lang="ru-RU" sz="2000" dirty="0" smtClean="0"/>
              <a:t>направлении</a:t>
            </a:r>
            <a:endParaRPr lang="ru-RU" sz="2000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382" y="3338979"/>
            <a:ext cx="3103580" cy="3114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https://ds02.infourok.ru/uploads/ex/0edb/0006ecaa-917bc0d4/4/hello_html_6e1df9ef.pn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417" y="4896157"/>
            <a:ext cx="4477406" cy="139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Прямая соединительная линия 16"/>
          <p:cNvCxnSpPr/>
          <p:nvPr/>
        </p:nvCxnSpPr>
        <p:spPr>
          <a:xfrm flipV="1">
            <a:off x="6120172" y="4896156"/>
            <a:ext cx="0" cy="139514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/>
          <p:cNvSpPr/>
          <p:nvPr/>
        </p:nvSpPr>
        <p:spPr>
          <a:xfrm flipH="1">
            <a:off x="6081999" y="5593730"/>
            <a:ext cx="76200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6300192" y="5408616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с</a:t>
            </a:r>
            <a:r>
              <a:rPr lang="ru-RU" sz="2400" dirty="0">
                <a:solidFill>
                  <a:srgbClr val="FF0000"/>
                </a:solidFill>
              </a:rPr>
              <a:t>&lt;</a:t>
            </a:r>
            <a:r>
              <a:rPr lang="ru-RU" sz="2400" dirty="0" smtClean="0">
                <a:solidFill>
                  <a:srgbClr val="FF0000"/>
                </a:solidFill>
              </a:rPr>
              <a:t>0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708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9416"/>
                <a:ext cx="8435280" cy="2035608"/>
              </a:xfrm>
            </p:spPr>
            <p:txBody>
              <a:bodyPr/>
              <a:lstStyle/>
              <a:p>
                <a:pPr marL="0" indent="0" algn="just">
                  <a:buNone/>
                </a:pPr>
                <a:r>
                  <a:rPr lang="ru-RU" dirty="0" smtClean="0">
                    <a:solidFill>
                      <a:schemeClr val="tx1"/>
                    </a:solidFill>
                  </a:rPr>
                  <a:t>Задается уравнением вида </a:t>
                </a:r>
                <a:r>
                  <a:rPr lang="ru-RU" sz="2800" b="1" dirty="0" smtClean="0">
                    <a:solidFill>
                      <a:schemeClr val="tx1"/>
                    </a:solidFill>
                  </a:rPr>
                  <a:t>у=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ru-RU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к</m:t>
                        </m:r>
                      </m:num>
                      <m:den>
                        <m:r>
                          <a:rPr lang="ru-RU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х</m:t>
                        </m:r>
                      </m:den>
                    </m:f>
                  </m:oMath>
                </a14:m>
                <a:endParaRPr lang="ru-RU" sz="2800" b="1" dirty="0">
                  <a:solidFill>
                    <a:schemeClr val="tx1"/>
                  </a:solidFill>
                </a:endParaRPr>
              </a:p>
              <a:p>
                <a:pPr marL="0" indent="0" algn="just">
                  <a:buNone/>
                </a:pPr>
                <a:r>
                  <a:rPr lang="ru-RU" dirty="0">
                    <a:solidFill>
                      <a:schemeClr val="tx1"/>
                    </a:solidFill>
                  </a:rPr>
                  <a:t>Графиком функции является </a:t>
                </a:r>
                <a:r>
                  <a:rPr lang="ru-RU" dirty="0" smtClean="0">
                    <a:solidFill>
                      <a:schemeClr val="tx1"/>
                    </a:solidFill>
                  </a:rPr>
                  <a:t>гипербола. Коэффициент, к определяет </a:t>
                </a:r>
                <a:r>
                  <a:rPr lang="ru-RU" dirty="0">
                    <a:solidFill>
                      <a:schemeClr val="tx1"/>
                    </a:solidFill>
                  </a:rPr>
                  <a:t>расположение прямой на координатной плоскости.</a:t>
                </a:r>
              </a:p>
              <a:p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9416"/>
                <a:ext cx="8435280" cy="2035608"/>
              </a:xfrm>
              <a:blipFill rotWithShape="1">
                <a:blip r:embed="rId3"/>
                <a:stretch>
                  <a:fillRect l="-1084" t="-299" r="-108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1323528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Функция </a:t>
            </a:r>
            <a:r>
              <a:rPr lang="ru-RU" dirty="0" smtClean="0">
                <a:solidFill>
                  <a:schemeClr val="tx1"/>
                </a:solidFill>
              </a:rPr>
              <a:t>обратной пропорциональной зависимости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933056"/>
            <a:ext cx="2376264" cy="2409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6919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323528" y="1331376"/>
            <a:ext cx="7239000" cy="864096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>
                <a:solidFill>
                  <a:schemeClr val="tx1"/>
                </a:solidFill>
              </a:rPr>
              <a:t>Определяет расположение ветвей гиперболы в координатных четвертях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712968" cy="11430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Коэффициент </a:t>
            </a:r>
            <a:r>
              <a:rPr lang="ru-RU" dirty="0" smtClean="0">
                <a:solidFill>
                  <a:schemeClr val="tx1"/>
                </a:solidFill>
              </a:rPr>
              <a:t>к: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41945" y="2158832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к</a:t>
            </a:r>
            <a:r>
              <a:rPr lang="ru-RU" sz="2400" dirty="0" smtClean="0"/>
              <a:t>&gt;0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21118" y="2489121"/>
            <a:ext cx="41764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Ветви гиперболы </a:t>
            </a:r>
            <a:r>
              <a:rPr lang="ru-RU" sz="2000" dirty="0" smtClean="0"/>
              <a:t>находятся</a:t>
            </a:r>
          </a:p>
          <a:p>
            <a:pPr algn="ctr"/>
            <a:r>
              <a:rPr lang="ru-RU" sz="2000" dirty="0" smtClean="0"/>
              <a:t>в </a:t>
            </a:r>
            <a:r>
              <a:rPr lang="ru-RU" sz="2000" b="1" dirty="0" smtClean="0"/>
              <a:t>первой и </a:t>
            </a:r>
            <a:r>
              <a:rPr lang="ru-RU" sz="2000" b="1" dirty="0" smtClean="0"/>
              <a:t>третьей</a:t>
            </a:r>
          </a:p>
          <a:p>
            <a:pPr algn="ctr"/>
            <a:r>
              <a:rPr lang="ru-RU" sz="2000" dirty="0" smtClean="0"/>
              <a:t>координатной </a:t>
            </a:r>
            <a:r>
              <a:rPr lang="ru-RU" sz="2000" dirty="0" smtClean="0"/>
              <a:t>четверти</a:t>
            </a:r>
            <a:endParaRPr lang="ru-RU" sz="2000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0" y="3465196"/>
            <a:ext cx="3013696" cy="3024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85550" y="3739701"/>
            <a:ext cx="4048894" cy="2563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005867" y="3645023"/>
            <a:ext cx="547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I</a:t>
            </a:r>
            <a:endParaRPr lang="ru-RU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683568" y="5791619"/>
            <a:ext cx="547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III</a:t>
            </a:r>
            <a:endParaRPr lang="ru-RU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5799054" y="2052984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к</a:t>
            </a:r>
            <a:r>
              <a:rPr lang="ru-RU" sz="2400" dirty="0"/>
              <a:t>&lt;</a:t>
            </a:r>
            <a:r>
              <a:rPr lang="ru-RU" sz="2400" dirty="0" smtClean="0"/>
              <a:t>0</a:t>
            </a:r>
            <a:endParaRPr lang="ru-RU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4178874" y="2489120"/>
            <a:ext cx="41764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Ветви гиперболы </a:t>
            </a:r>
            <a:r>
              <a:rPr lang="ru-RU" sz="2000" dirty="0" smtClean="0"/>
              <a:t>находятся</a:t>
            </a:r>
          </a:p>
          <a:p>
            <a:pPr algn="ctr"/>
            <a:r>
              <a:rPr lang="ru-RU" sz="2000" dirty="0" smtClean="0"/>
              <a:t>во </a:t>
            </a:r>
            <a:r>
              <a:rPr lang="ru-RU" sz="2000" b="1" dirty="0" smtClean="0"/>
              <a:t>второй и четвертой </a:t>
            </a:r>
            <a:r>
              <a:rPr lang="ru-RU" sz="2000" dirty="0" smtClean="0"/>
              <a:t>координатной четверти</a:t>
            </a:r>
            <a:endParaRPr lang="ru-RU" sz="2000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417893"/>
            <a:ext cx="3096344" cy="3107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3194" y="3739700"/>
            <a:ext cx="4048894" cy="2563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4860032" y="3586187"/>
            <a:ext cx="547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I</a:t>
            </a:r>
            <a:r>
              <a:rPr lang="en-US" sz="2400" dirty="0"/>
              <a:t>I</a:t>
            </a:r>
            <a:endParaRPr lang="ru-RU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7092280" y="5841434"/>
            <a:ext cx="547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IV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47184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525</TotalTime>
  <Words>339</Words>
  <Application>Microsoft Office PowerPoint</Application>
  <PresentationFormat>Экран (4:3)</PresentationFormat>
  <Paragraphs>92</Paragraphs>
  <Slides>11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Волна</vt:lpstr>
      <vt:lpstr>Презентация PowerPoint</vt:lpstr>
      <vt:lpstr>Примеры функций на ОГЭ</vt:lpstr>
      <vt:lpstr>Линейная функция</vt:lpstr>
      <vt:lpstr>Коэффициент к:</vt:lpstr>
      <vt:lpstr>Коэффициент B:</vt:lpstr>
      <vt:lpstr>Квадратичная функция</vt:lpstr>
      <vt:lpstr>Коэффициент а:</vt:lpstr>
      <vt:lpstr>Коэффициент В:</vt:lpstr>
      <vt:lpstr>Коэффициент с:</vt:lpstr>
      <vt:lpstr>Функция обратной пропорциональной зависимости</vt:lpstr>
      <vt:lpstr>Коэффициент к: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Подготовка к ОГЭ-2020</dc:title>
  <dc:creator>Student</dc:creator>
  <cp:lastModifiedBy>Юрий Главатских</cp:lastModifiedBy>
  <cp:revision>44</cp:revision>
  <dcterms:created xsi:type="dcterms:W3CDTF">2020-05-04T20:19:25Z</dcterms:created>
  <dcterms:modified xsi:type="dcterms:W3CDTF">2025-03-04T15:46:30Z</dcterms:modified>
</cp:coreProperties>
</file>