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7"/>
  </p:notesMasterIdLst>
  <p:sldIdLst>
    <p:sldId id="256" r:id="rId2"/>
    <p:sldId id="257" r:id="rId3"/>
    <p:sldId id="262" r:id="rId4"/>
    <p:sldId id="263" r:id="rId5"/>
    <p:sldId id="264" r:id="rId6"/>
    <p:sldId id="268" r:id="rId7"/>
    <p:sldId id="269" r:id="rId8"/>
    <p:sldId id="270" r:id="rId9"/>
    <p:sldId id="271" r:id="rId10"/>
    <p:sldId id="272" r:id="rId11"/>
    <p:sldId id="266" r:id="rId12"/>
    <p:sldId id="288" r:id="rId13"/>
    <p:sldId id="274" r:id="rId14"/>
    <p:sldId id="275" r:id="rId15"/>
    <p:sldId id="276" r:id="rId16"/>
    <p:sldId id="278" r:id="rId17"/>
    <p:sldId id="279" r:id="rId18"/>
    <p:sldId id="280" r:id="rId19"/>
    <p:sldId id="281" r:id="rId20"/>
    <p:sldId id="287" r:id="rId21"/>
    <p:sldId id="289" r:id="rId22"/>
    <p:sldId id="277" r:id="rId23"/>
    <p:sldId id="282" r:id="rId24"/>
    <p:sldId id="291" r:id="rId25"/>
    <p:sldId id="285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1121" autoAdjust="0"/>
  </p:normalViewPr>
  <p:slideViewPr>
    <p:cSldViewPr>
      <p:cViewPr varScale="1">
        <p:scale>
          <a:sx n="56" d="100"/>
          <a:sy n="56" d="100"/>
        </p:scale>
        <p:origin x="-17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D513E6-91C0-4695-B720-629E7E706333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0607B6-CD27-44A7-9736-8D4C55BB41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2558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607B6-CD27-44A7-9736-8D4C55BB414F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94374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0607B6-CD27-44A7-9736-8D4C55BB414F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1405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D1F07-199B-446F-A771-5A39A693D29B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2BA6-6881-4B63-8610-2B70481153A7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D1F07-199B-446F-A771-5A39A693D29B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2BA6-6881-4B63-8610-2B70481153A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D1F07-199B-446F-A771-5A39A693D29B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2BA6-6881-4B63-8610-2B70481153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D1F07-199B-446F-A771-5A39A693D29B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2BA6-6881-4B63-8610-2B70481153A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D1F07-199B-446F-A771-5A39A693D29B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2BA6-6881-4B63-8610-2B70481153A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D1F07-199B-446F-A771-5A39A693D29B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2BA6-6881-4B63-8610-2B70481153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D1F07-199B-446F-A771-5A39A693D29B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2BA6-6881-4B63-8610-2B70481153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D1F07-199B-446F-A771-5A39A693D29B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2BA6-6881-4B63-8610-2B70481153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D1F07-199B-446F-A771-5A39A693D29B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2BA6-6881-4B63-8610-2B70481153A7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D1F07-199B-446F-A771-5A39A693D29B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2BA6-6881-4B63-8610-2B70481153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D1F07-199B-446F-A771-5A39A693D29B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A2BA6-6881-4B63-8610-2B70481153A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1DD1F07-199B-446F-A771-5A39A693D29B}" type="datetimeFigureOut">
              <a:rPr lang="ru-RU" smtClean="0"/>
              <a:t>05.02.2021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D1A2BA6-6881-4B63-8610-2B70481153A7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30.e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_________Microsoft_Word1.docx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9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3794" y="5052545"/>
            <a:ext cx="6842621" cy="882119"/>
          </a:xfrm>
        </p:spPr>
        <p:txBody>
          <a:bodyPr>
            <a:normAutofit fontScale="70000" lnSpcReduction="20000"/>
          </a:bodyPr>
          <a:lstStyle/>
          <a:p>
            <a:pPr algn="r"/>
            <a:r>
              <a:rPr lang="ru-RU" dirty="0" smtClean="0"/>
              <a:t>Выполнила: </a:t>
            </a:r>
            <a:r>
              <a:rPr lang="ru-RU" dirty="0" err="1" smtClean="0"/>
              <a:t>Новосёлова</a:t>
            </a:r>
            <a:r>
              <a:rPr lang="ru-RU" dirty="0" smtClean="0"/>
              <a:t> Татьяна Анатольевна</a:t>
            </a:r>
          </a:p>
          <a:p>
            <a:pPr algn="r"/>
            <a:r>
              <a:rPr lang="ru-RU" dirty="0" smtClean="0"/>
              <a:t>воспитатель МАДОУ «Радость» С/П детский сад №66</a:t>
            </a:r>
          </a:p>
          <a:p>
            <a:pPr algn="r"/>
            <a:r>
              <a:rPr lang="ru-RU" dirty="0" smtClean="0"/>
              <a:t>Свердловская область, г. Нижний Тагил 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404665"/>
            <a:ext cx="7175351" cy="2160240"/>
          </a:xfrm>
        </p:spPr>
        <p:txBody>
          <a:bodyPr/>
          <a:lstStyle/>
          <a:p>
            <a:pPr algn="ctr"/>
            <a:r>
              <a:rPr lang="ru-RU" sz="6600" dirty="0" smtClean="0"/>
              <a:t>Моя малая          Родина – Нижний Тагил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516849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924944"/>
            <a:ext cx="7704855" cy="3456384"/>
          </a:xfrm>
        </p:spPr>
        <p:txBody>
          <a:bodyPr/>
          <a:lstStyle/>
          <a:p>
            <a:pPr algn="ctr"/>
            <a:r>
              <a:rPr lang="ru-RU" sz="3600" dirty="0" smtClean="0"/>
              <a:t>Представления детей о Родине начинается  с картинки, слышимой ими музыки, окружающей их природы, жизни знакомых людей, улиц, зданий родного города. </a:t>
            </a:r>
            <a:endParaRPr lang="ru-RU" sz="3600" dirty="0"/>
          </a:p>
        </p:txBody>
      </p:sp>
      <p:pic>
        <p:nvPicPr>
          <p:cNvPr id="1026" name="Picture 2" descr="http://www.7ural.ru/sites/default/files/images/blog/2017/06/dsc04393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88640"/>
            <a:ext cx="5040560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486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3195" y="476672"/>
            <a:ext cx="5966666" cy="1080120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FF0000"/>
                </a:solidFill>
              </a:rPr>
              <a:t>Актуальность нашего проекта</a:t>
            </a:r>
            <a:r>
              <a:rPr lang="ru-RU" sz="2000" dirty="0" smtClean="0">
                <a:solidFill>
                  <a:srgbClr val="FF0000"/>
                </a:solidFill>
              </a:rPr>
              <a:t>.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43608" y="2060848"/>
            <a:ext cx="7344816" cy="4032448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/>
              <a:t>         В настоящее время дети чаще всего пешим прогулкам предпочитают езду на машинах. </a:t>
            </a:r>
            <a:r>
              <a:rPr lang="ru-RU" sz="2400" dirty="0"/>
              <a:t>И</a:t>
            </a:r>
            <a:r>
              <a:rPr lang="ru-RU" sz="2400" dirty="0" smtClean="0"/>
              <a:t> о своём родном городе, его улицах и достопримечательностях они узнают из окна автомобиля или просто не замечают их.</a:t>
            </a:r>
          </a:p>
          <a:p>
            <a:pPr algn="just"/>
            <a:r>
              <a:rPr lang="ru-RU" sz="2400" dirty="0" smtClean="0"/>
              <a:t>        Чем полнее, содержательнее, глубже будут понимания детей о городе, о районе, в котором они живут, где находится их дом и детский сад, тем более действенными окажутся они в воспитании любви к своей малой Родине.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78472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6884245" cy="129614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Цель проекта.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7584" y="1628800"/>
            <a:ext cx="7776864" cy="4752528"/>
          </a:xfrm>
        </p:spPr>
        <p:txBody>
          <a:bodyPr>
            <a:normAutofit/>
          </a:bodyPr>
          <a:lstStyle/>
          <a:p>
            <a:pPr algn="just"/>
            <a:r>
              <a:rPr lang="ru-RU" sz="3200" dirty="0" smtClean="0"/>
              <a:t>     Создание условий для воспитания и образования, при которых духовное, нравственное, эстетическое и патриотическое развитие дошкольников осуществлялось в процессе приобщения любви и интереса к району города, в котором они проживают.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61977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548680"/>
            <a:ext cx="7028261" cy="79208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Задачи проекта.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1556792"/>
            <a:ext cx="8136904" cy="468052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С воспитанниками:</a:t>
            </a:r>
          </a:p>
          <a:p>
            <a:pPr algn="just"/>
            <a:r>
              <a:rPr lang="ru-RU" dirty="0" smtClean="0"/>
              <a:t>- Создать условия для развития познавательной активности через          совместную познавательно-исследовательскую, конструктивную      деятельность;</a:t>
            </a:r>
          </a:p>
          <a:p>
            <a:pPr algn="just"/>
            <a:r>
              <a:rPr lang="ru-RU" dirty="0" smtClean="0"/>
              <a:t>- Способствовать формированию интереса к своей «малой Родине».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С родителями:</a:t>
            </a:r>
          </a:p>
          <a:p>
            <a:pPr algn="just"/>
            <a:r>
              <a:rPr lang="ru-RU" dirty="0" smtClean="0"/>
              <a:t>- Создать новые формы совместной деятельности детей, педагогов и родителей путём создания макетов социально-значимых объектов своего микрорайона;</a:t>
            </a:r>
          </a:p>
          <a:p>
            <a:pPr algn="just"/>
            <a:r>
              <a:rPr lang="ru-RU" dirty="0" smtClean="0"/>
              <a:t>- Создать условия для активного участия родителей в совместной с детьми познавательной и продуктивной деятельности.</a:t>
            </a:r>
          </a:p>
          <a:p>
            <a:pPr marL="342900" indent="-342900" algn="just">
              <a:buFontTx/>
              <a:buChar char="-"/>
            </a:pPr>
            <a:endParaRPr lang="ru-RU" dirty="0" smtClean="0"/>
          </a:p>
          <a:p>
            <a:pPr marL="342900" indent="-342900" algn="just">
              <a:buFontTx/>
              <a:buChar char="-"/>
            </a:pPr>
            <a:endParaRPr lang="ru-RU" dirty="0" smtClean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1604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1" y="4372168"/>
            <a:ext cx="8640959" cy="1143000"/>
          </a:xfrm>
        </p:spPr>
        <p:txBody>
          <a:bodyPr/>
          <a:lstStyle/>
          <a:p>
            <a:pPr algn="just"/>
            <a:r>
              <a:rPr lang="ru-RU" sz="3600" dirty="0" smtClean="0"/>
              <a:t>Деятельность мы начали с ознакомления макета детского сада, в который ходят дети. 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К\Desktop\DSCN069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692696"/>
            <a:ext cx="4248472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К\Desktop\DSCN07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692696"/>
            <a:ext cx="4248472" cy="3528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730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372168"/>
            <a:ext cx="8208911" cy="1937152"/>
          </a:xfrm>
        </p:spPr>
        <p:txBody>
          <a:bodyPr/>
          <a:lstStyle/>
          <a:p>
            <a:pPr algn="just"/>
            <a:r>
              <a:rPr lang="ru-RU" sz="3200" dirty="0" smtClean="0"/>
              <a:t>    Из конструктора попытались </a:t>
            </a:r>
            <a:r>
              <a:rPr lang="ru-RU" sz="3200" dirty="0" smtClean="0"/>
              <a:t>создать  </a:t>
            </a:r>
            <a:r>
              <a:rPr lang="ru-RU" sz="3200" dirty="0" smtClean="0"/>
              <a:t>детский </a:t>
            </a:r>
            <a:r>
              <a:rPr lang="ru-RU" sz="3200" dirty="0" smtClean="0"/>
              <a:t>сад будущего.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На прогулке сравнили объекты детского сада с объектами макета.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К\Desktop\DSCN07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692696"/>
            <a:ext cx="403244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К\Desktop\DSCN07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92696"/>
            <a:ext cx="403244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5612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372168"/>
            <a:ext cx="8568951" cy="1865144"/>
          </a:xfrm>
        </p:spPr>
        <p:txBody>
          <a:bodyPr/>
          <a:lstStyle/>
          <a:p>
            <a:pPr algn="just"/>
            <a:r>
              <a:rPr lang="ru-RU" sz="3600" dirty="0" smtClean="0"/>
              <a:t>     </a:t>
            </a:r>
            <a:r>
              <a:rPr lang="ru-RU" sz="3200" dirty="0" smtClean="0"/>
              <a:t>Рассмотрели макеты близлежащих школ, в которые могут пойти некоторые из наших деток. </a:t>
            </a: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5" name="Picture 3" descr="C:\Users\К\Desktop\DSCN07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692696"/>
            <a:ext cx="4320481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К\Desktop\DSCN0745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2696"/>
            <a:ext cx="4165922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8884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372168"/>
            <a:ext cx="8352927" cy="2009160"/>
          </a:xfrm>
        </p:spPr>
        <p:txBody>
          <a:bodyPr/>
          <a:lstStyle/>
          <a:p>
            <a:pPr algn="just"/>
            <a:r>
              <a:rPr lang="ru-RU" sz="4000" smtClean="0"/>
              <a:t>   Родители </a:t>
            </a:r>
            <a:r>
              <a:rPr lang="ru-RU" sz="4000" dirty="0" smtClean="0"/>
              <a:t>в выходные дни вместе с детьми совершили экскурсии к школам.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К\Desktop\IMG_20200131_16344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2696"/>
            <a:ext cx="4248472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К\Desktop\IMG-58b21dbc5620aac211da61a9652c92cf-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92697"/>
            <a:ext cx="4248472" cy="3600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6574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372168"/>
            <a:ext cx="8064895" cy="2081168"/>
          </a:xfrm>
        </p:spPr>
        <p:txBody>
          <a:bodyPr/>
          <a:lstStyle/>
          <a:p>
            <a:pPr algn="just"/>
            <a:r>
              <a:rPr lang="ru-RU" sz="1800" dirty="0" smtClean="0"/>
              <a:t>      </a:t>
            </a:r>
            <a:r>
              <a:rPr lang="ru-RU" sz="2400" dirty="0" smtClean="0"/>
              <a:t>Офисный центр «Красная площадь» – восьмиэтажное здание с современными офисами.</a:t>
            </a:r>
            <a:br>
              <a:rPr lang="ru-RU" sz="2400" dirty="0" smtClean="0"/>
            </a:br>
            <a:r>
              <a:rPr lang="ru-RU" sz="2400" dirty="0" smtClean="0"/>
              <a:t>      Рядом с ним находится памятник работникам Высокогорского механического завода, погибшим в годы Великой Отечественной войны.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К\Desktop\IMG_20200201_172444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4" y="764704"/>
            <a:ext cx="3959423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2697"/>
            <a:ext cx="3960440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255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372168"/>
            <a:ext cx="8208911" cy="2009160"/>
          </a:xfrm>
        </p:spPr>
        <p:txBody>
          <a:bodyPr/>
          <a:lstStyle/>
          <a:p>
            <a:pPr algn="just"/>
            <a:r>
              <a:rPr lang="ru-RU" sz="2000" dirty="0" smtClean="0"/>
              <a:t>        </a:t>
            </a:r>
            <a:r>
              <a:rPr lang="ru-RU" sz="2800" dirty="0" smtClean="0"/>
              <a:t>Дом-музей братьев Черепановых.</a:t>
            </a:r>
            <a:br>
              <a:rPr lang="ru-RU" sz="2800" dirty="0" smtClean="0"/>
            </a:br>
            <a:r>
              <a:rPr lang="ru-RU" sz="2800" dirty="0" smtClean="0"/>
              <a:t>Черепановы – это изобретатели паровоза, который как вид железнодорожного тягача впервые в России начал применяться на заводах Демидовых.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20688"/>
            <a:ext cx="4104456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К\Desktop\IMG_20200201_170352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7" y="731838"/>
            <a:ext cx="3960439" cy="3475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1284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К\Desktop\DSCN0747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2696"/>
            <a:ext cx="4165922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К\Desktop\DSCN07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92696"/>
            <a:ext cx="4572000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0885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221088"/>
            <a:ext cx="8280919" cy="2232248"/>
          </a:xfrm>
        </p:spPr>
        <p:txBody>
          <a:bodyPr/>
          <a:lstStyle/>
          <a:p>
            <a:pPr algn="just"/>
            <a:r>
              <a:rPr lang="ru-RU" sz="2400" dirty="0" smtClean="0"/>
              <a:t>        Дворец культуры «Юбилейный». Открыт 4 ноября 1967 года. Здесь в настоящее время работает 39 формирований разной направленности: хореография, театр, вокальная студия, творческие мастерские и др., где занимается более тысячи человек от воспитанников детских садов до ветеранов.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К\Desktop\IMG_7932-02-02-20-11-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20688"/>
            <a:ext cx="4176464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К\Desktop\IMG-20200202-WA0002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620688"/>
            <a:ext cx="3960439" cy="3586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082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565"/>
            <a:ext cx="8496944" cy="3024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C:\Users\К\Desktop\DSCN074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428916"/>
            <a:ext cx="4248472" cy="3240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К\Desktop\DSCN073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428917"/>
            <a:ext cx="4176464" cy="3240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5803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221088"/>
            <a:ext cx="8064895" cy="2304256"/>
          </a:xfrm>
        </p:spPr>
        <p:txBody>
          <a:bodyPr/>
          <a:lstStyle/>
          <a:p>
            <a:pPr algn="just"/>
            <a:r>
              <a:rPr lang="ru-RU" sz="2000" dirty="0" smtClean="0"/>
              <a:t>     </a:t>
            </a:r>
            <a:r>
              <a:rPr lang="ru-RU" sz="2400" dirty="0" smtClean="0"/>
              <a:t>Высокогорский горно-обогатительный комбинат «Рудоуправление» – офис одного из старейших и крупнейших в России  производителей железорудного сырья. Основная  продукция предприятия – железная руда, которая добывается открытым и подземным способом (шахты).</a:t>
            </a:r>
            <a:endParaRPr lang="ru-RU" sz="24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К\Desktop\PHOTO-2020-02-02-10-20-53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92696"/>
            <a:ext cx="7272808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279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99175"/>
            <a:ext cx="7848872" cy="3433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C:\Users\К\Desktop\DSCN07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77072"/>
            <a:ext cx="417646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К\Desktop\DSCN071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004" y="4077072"/>
            <a:ext cx="4284476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205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149080"/>
            <a:ext cx="8280919" cy="2376264"/>
          </a:xfrm>
        </p:spPr>
        <p:txBody>
          <a:bodyPr/>
          <a:lstStyle/>
          <a:p>
            <a:pPr algn="just"/>
            <a:r>
              <a:rPr lang="ru-RU" sz="1800" dirty="0" smtClean="0"/>
              <a:t>      </a:t>
            </a:r>
            <a:r>
              <a:rPr lang="ru-RU" sz="2800" dirty="0" smtClean="0"/>
              <a:t>Через дорогу от «Рудоуправления» на площади находится памятник металлургам Нижнего Тагила, погибшим в годы Великой Отечественной войны, где каждый год на 9 Мая зажигается вечный огонь, и стоят пушки времён войны.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9"/>
            <a:ext cx="8280920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3221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372168"/>
            <a:ext cx="8568951" cy="2225184"/>
          </a:xfrm>
        </p:spPr>
        <p:txBody>
          <a:bodyPr/>
          <a:lstStyle/>
          <a:p>
            <a:pPr algn="just"/>
            <a:r>
              <a:rPr lang="ru-RU" sz="2400" dirty="0" smtClean="0"/>
              <a:t>       Самой большой радостью для детей и взрослых стало открытие парка «Народный» в 2017 году на берегу реки Тагил. Здесь оборудованы детские и спортивные площадки, пешеходные и велосипедные дорожки, корт, детские аттракционы, есть место для проведения мероприятий.</a:t>
            </a:r>
            <a:endParaRPr lang="ru-RU" sz="24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52413"/>
            <a:ext cx="4104456" cy="396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 descr="C:\Users\К\Desktop\PHOTO-2020-02-02-10-20-53 (1)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52414"/>
            <a:ext cx="4176464" cy="3954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769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9" y="4372168"/>
            <a:ext cx="8640960" cy="2297192"/>
          </a:xfrm>
        </p:spPr>
        <p:txBody>
          <a:bodyPr/>
          <a:lstStyle/>
          <a:p>
            <a:pPr algn="just"/>
            <a:r>
              <a:rPr lang="ru-RU" sz="2000" dirty="0" smtClean="0"/>
              <a:t>      </a:t>
            </a:r>
            <a:r>
              <a:rPr lang="ru-RU" sz="2400" dirty="0" smtClean="0"/>
              <a:t>В 2018 году в парке были установлены скульптуры, описывающие животный мир Урала. Образы животных взяты из различных сказаний и легенд коренного народа уральского </a:t>
            </a:r>
            <a:br>
              <a:rPr lang="ru-RU" sz="2400" dirty="0" smtClean="0"/>
            </a:br>
            <a:r>
              <a:rPr lang="ru-RU" sz="2400" dirty="0" smtClean="0"/>
              <a:t>края. Набережная реки засыпана галькой, и там установлены скамейки для отдыха.</a:t>
            </a:r>
            <a:endParaRPr lang="ru-RU" sz="24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2696"/>
            <a:ext cx="4165922" cy="3528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9" y="764704"/>
            <a:ext cx="4320480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2830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7" y="4372168"/>
            <a:ext cx="7550224" cy="248583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К\Desktop\20190511_183705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731839"/>
            <a:ext cx="3888431" cy="3475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К\Desktop\IMG-5ebc82b612b62763ea71471d3ba328b5-V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764704"/>
            <a:ext cx="3960439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391820"/>
              </p:ext>
            </p:extLst>
          </p:nvPr>
        </p:nvGraphicFramePr>
        <p:xfrm>
          <a:off x="2051720" y="4389007"/>
          <a:ext cx="8024812" cy="2444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Документ" r:id="rId6" imgW="5941719" imgH="1815380" progId="Word.Document.12">
                  <p:embed/>
                </p:oleObj>
              </mc:Choice>
              <mc:Fallback>
                <p:oleObj name="Документ" r:id="rId6" imgW="5941719" imgH="181538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2051720" y="4389007"/>
                        <a:ext cx="8024812" cy="24447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5977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К\Desktop\DSCN07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76672"/>
            <a:ext cx="6192688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К\Desktop\DSCN07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717032"/>
            <a:ext cx="6048672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1751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9" y="4372168"/>
            <a:ext cx="8496943" cy="2081168"/>
          </a:xfrm>
        </p:spPr>
        <p:txBody>
          <a:bodyPr/>
          <a:lstStyle/>
          <a:p>
            <a:pPr algn="just"/>
            <a:r>
              <a:rPr lang="ru-RU" sz="1800" dirty="0" smtClean="0"/>
              <a:t>   Парк имени М. Горького – излюбленное место отдыха местных жителей. Его ландшафты летом украшают цветочные клумбы, кусты жасмина и жёлтой акации, рябины, сирени, берёзы. Парк предназначен для спокойного отдыха в тени густых деревьев на уютных скамейках. На территории парка размещается детско-юношеский центр «Мир», где дети занимаются танцами, конструированием, пением, декоративно-прикладным творчеством и рисованием.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860032" y="755536"/>
            <a:ext cx="3346704" cy="347472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692697"/>
            <a:ext cx="4320480" cy="3600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692697"/>
            <a:ext cx="3960440" cy="3600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6108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 descr="C:\Users\К\Desktop\IMG_20200202_1349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4104456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К\Desktop\DSCN0736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548680"/>
            <a:ext cx="4103440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К\Desktop\DSCN073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05064"/>
            <a:ext cx="7416824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5898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34802" y="5733256"/>
            <a:ext cx="7272808" cy="864095"/>
          </a:xfrm>
        </p:spPr>
        <p:txBody>
          <a:bodyPr>
            <a:noAutofit/>
          </a:bodyPr>
          <a:lstStyle/>
          <a:p>
            <a:pPr algn="just"/>
            <a:r>
              <a:rPr lang="ru-RU" sz="3200" dirty="0" smtClean="0"/>
              <a:t>     Все макеты выполнены руками родителей.  </a:t>
            </a:r>
            <a:endParaRPr lang="ru-RU" sz="32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3" y="295275"/>
            <a:ext cx="8497887" cy="51499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961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68951" cy="6120680"/>
          </a:xfrm>
        </p:spPr>
        <p:txBody>
          <a:bodyPr/>
          <a:lstStyle/>
          <a:p>
            <a:pPr algn="just"/>
            <a:r>
              <a:rPr lang="ru-RU" sz="2400" dirty="0" smtClean="0"/>
              <a:t>      Любовь к Отчизне начинается с любви к месту, где человек родился и где живёт. Поэтому большое значение имеет ознакомление дошкольников с культурным своеобразием своего родного региона.</a:t>
            </a:r>
            <a:br>
              <a:rPr lang="ru-RU" sz="2400" dirty="0" smtClean="0"/>
            </a:br>
            <a:r>
              <a:rPr lang="ru-RU" sz="2400" dirty="0" smtClean="0"/>
              <a:t>Знакомясь с родным городом, его достопримечательностями, ребёнок учится осознавать себя, живущим в определённый период времени, в определённых условиях и в то же время приобщается к богатствам национальной </a:t>
            </a:r>
            <a:r>
              <a:rPr lang="ru-RU" sz="2400" smtClean="0"/>
              <a:t>и </a:t>
            </a:r>
            <a:br>
              <a:rPr lang="ru-RU" sz="2400" smtClean="0"/>
            </a:br>
            <a:r>
              <a:rPr lang="ru-RU" sz="2400" smtClean="0"/>
              <a:t>мировой культуры</a:t>
            </a:r>
            <a:r>
              <a:rPr lang="ru-RU" sz="2400" dirty="0" smtClean="0"/>
              <a:t>.</a:t>
            </a:r>
            <a:br>
              <a:rPr lang="ru-RU" sz="2400" dirty="0" smtClean="0"/>
            </a:br>
            <a:r>
              <a:rPr lang="ru-RU" sz="2400" dirty="0" smtClean="0"/>
              <a:t>       Ребёнок воплощается и изумляется тем,   что видит, и это вызывает в его душе определённый отклик. А впечатления, пропущенные через детское восприятие, играют огромное значение в становлении личности патриота.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48230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311</TotalTime>
  <Words>609</Words>
  <Application>Microsoft Office PowerPoint</Application>
  <PresentationFormat>Экран (4:3)</PresentationFormat>
  <Paragraphs>34</Paragraphs>
  <Slides>25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7" baseType="lpstr">
      <vt:lpstr>Воздушный поток</vt:lpstr>
      <vt:lpstr>Документ</vt:lpstr>
      <vt:lpstr>Моя малая          Родина – Нижний Тагил</vt:lpstr>
      <vt:lpstr>Представления детей о Родине начинается  с картинки, слышимой ими музыки, окружающей их природы, жизни знакомых людей, улиц, зданий родного города. </vt:lpstr>
      <vt:lpstr>Актуальность нашего проекта.</vt:lpstr>
      <vt:lpstr>Цель проекта.</vt:lpstr>
      <vt:lpstr>Задачи проекта.</vt:lpstr>
      <vt:lpstr>Деятельность мы начали с ознакомления макета детского сада, в который ходят дети. </vt:lpstr>
      <vt:lpstr>    Из конструктора попытались создать  детский сад будущего. На прогулке сравнили объекты детского сада с объектами макета.</vt:lpstr>
      <vt:lpstr>     Рассмотрели макеты близлежащих школ, в которые могут пойти некоторые из наших деток. </vt:lpstr>
      <vt:lpstr>   Родители в выходные дни вместе с детьми совершили экскурсии к школам.</vt:lpstr>
      <vt:lpstr>      Офисный центр «Красная площадь» – восьмиэтажное здание с современными офисами.       Рядом с ним находится памятник работникам Высокогорского механического завода, погибшим в годы Великой Отечественной войны.</vt:lpstr>
      <vt:lpstr>        Дом-музей братьев Черепановых. Черепановы – это изобретатели паровоза, который как вид железнодорожного тягача впервые в России начал применяться на заводах Демидовых.</vt:lpstr>
      <vt:lpstr>Презентация PowerPoint</vt:lpstr>
      <vt:lpstr>        Дворец культуры «Юбилейный». Открыт 4 ноября 1967 года. Здесь в настоящее время работает 39 формирований разной направленности: хореография, театр, вокальная студия, творческие мастерские и др., где занимается более тысячи человек от воспитанников детских садов до ветеранов.</vt:lpstr>
      <vt:lpstr>Презентация PowerPoint</vt:lpstr>
      <vt:lpstr>     Высокогорский горно-обогатительный комбинат «Рудоуправление» – офис одного из старейших и крупнейших в России  производителей железорудного сырья. Основная  продукция предприятия – железная руда, которая добывается открытым и подземным способом (шахты).</vt:lpstr>
      <vt:lpstr>Презентация PowerPoint</vt:lpstr>
      <vt:lpstr>      Через дорогу от «Рудоуправления» на площади находится памятник металлургам Нижнего Тагила, погибшим в годы Великой Отечественной войны, где каждый год на 9 Мая зажигается вечный огонь, и стоят пушки времён войны.</vt:lpstr>
      <vt:lpstr>       Самой большой радостью для детей и взрослых стало открытие парка «Народный» в 2017 году на берегу реки Тагил. Здесь оборудованы детские и спортивные площадки, пешеходные и велосипедные дорожки, корт, детские аттракционы, есть место для проведения мероприятий.</vt:lpstr>
      <vt:lpstr>      В 2018 году в парке были установлены скульптуры, описывающие животный мир Урала. Образы животных взяты из различных сказаний и легенд коренного народа уральского  края. Набережная реки засыпана галькой, и там установлены скамейки для отдыха.</vt:lpstr>
      <vt:lpstr>Презентация PowerPoint</vt:lpstr>
      <vt:lpstr>Презентация PowerPoint</vt:lpstr>
      <vt:lpstr>   Парк имени М. Горького – излюбленное место отдыха местных жителей. Его ландшафты летом украшают цветочные клумбы, кусты жасмина и жёлтой акации, рябины, сирени, берёзы. Парк предназначен для спокойного отдыха в тени густых деревьев на уютных скамейках. На территории парка размещается детско-юношеский центр «Мир», где дети занимаются танцами, конструированием, пением, декоративно-прикладным творчеством и рисованием.</vt:lpstr>
      <vt:lpstr>Презентация PowerPoint</vt:lpstr>
      <vt:lpstr>Презентация PowerPoint</vt:lpstr>
      <vt:lpstr>      Любовь к Отчизне начинается с любви к месту, где человек родился и где живёт. Поэтому большое значение имеет ознакомление дошкольников с культурным своеобразием своего родного региона. Знакомясь с родным городом, его достопримечательностями, ребёнок учится осознавать себя, живущим в определённый период времени, в определённых условиях и в то же время приобщается к богатствам национальной и  мировой культуры.        Ребёнок воплощается и изумляется тем,   что видит, и это вызывает в его душе определённый отклик. А впечатления, пропущенные через детское восприятие, играют огромное значение в становлении личности патриота.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Компьютер</dc:creator>
  <cp:lastModifiedBy>Компьютер</cp:lastModifiedBy>
  <cp:revision>72</cp:revision>
  <dcterms:created xsi:type="dcterms:W3CDTF">2020-02-01T13:36:54Z</dcterms:created>
  <dcterms:modified xsi:type="dcterms:W3CDTF">2021-02-05T16:42:26Z</dcterms:modified>
</cp:coreProperties>
</file>