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7" r:id="rId3"/>
    <p:sldId id="259" r:id="rId4"/>
    <p:sldId id="261" r:id="rId5"/>
    <p:sldId id="258" r:id="rId6"/>
    <p:sldId id="262" r:id="rId7"/>
    <p:sldId id="283" r:id="rId8"/>
    <p:sldId id="287" r:id="rId9"/>
    <p:sldId id="284" r:id="rId10"/>
    <p:sldId id="277" r:id="rId11"/>
    <p:sldId id="263" r:id="rId12"/>
    <p:sldId id="279" r:id="rId13"/>
    <p:sldId id="286" r:id="rId14"/>
    <p:sldId id="270" r:id="rId15"/>
    <p:sldId id="275" r:id="rId16"/>
    <p:sldId id="288" r:id="rId17"/>
    <p:sldId id="280" r:id="rId18"/>
    <p:sldId id="271" r:id="rId19"/>
    <p:sldId id="264" r:id="rId20"/>
    <p:sldId id="272" r:id="rId21"/>
    <p:sldId id="273" r:id="rId22"/>
    <p:sldId id="274" r:id="rId23"/>
    <p:sldId id="265" r:id="rId24"/>
    <p:sldId id="267" r:id="rId25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7E8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083E6E3-FA7D-4D7B-A595-EF9225AFEA82}" styleName="Светлый стиль 1 - акцент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3B4B98B0-60AC-42C2-AFA5-B58CD77FA1E5}" styleName="Светлый стиль 1 -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3" d="100"/>
          <a:sy n="73" d="100"/>
        </p:scale>
        <p:origin x="-1068" y="-7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0B04A3-069B-4407-9650-0CAA2AB33DED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6E0108D-F424-45A7-B7DA-E21CE8E75819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29625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E0108D-F424-45A7-B7DA-E21CE8E75819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0017454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E0108D-F424-45A7-B7DA-E21CE8E75819}" type="slidenum">
              <a:rPr lang="ru-RU" smtClean="0"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8954113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Рисунок 6" descr="0_8ba00_d94a6878_L.pn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17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3.png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7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3CDD21-BB59-48D6-949E-8BDAC46FDEDE}" type="datetimeFigureOut">
              <a:rPr lang="ru-RU" smtClean="0"/>
              <a:t>20.01.2018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BF7A77-15ED-47FF-B8E1-D50A784931EE}" type="slidenum">
              <a:rPr lang="ru-RU" smtClean="0"/>
              <a:t>‹#›</a:t>
            </a:fld>
            <a:endParaRPr lang="ru-RU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1142976" y="142852"/>
            <a:ext cx="7786742" cy="6500858"/>
          </a:xfrm>
          <a:prstGeom prst="rect">
            <a:avLst/>
          </a:prstGeom>
          <a:solidFill>
            <a:srgbClr val="A7E8FF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1142976" y="142852"/>
            <a:ext cx="7786742" cy="6500858"/>
          </a:xfrm>
          <a:prstGeom prst="rect">
            <a:avLst/>
          </a:prstGeom>
          <a:noFill/>
          <a:ln w="3175">
            <a:solidFill>
              <a:srgbClr val="0070C0"/>
            </a:solidFill>
          </a:ln>
          <a:effectLst>
            <a:glow rad="101600">
              <a:schemeClr val="accent1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Рисунок 9" descr="0_8df0f_5387f32c_L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 rot="16200000">
            <a:off x="-704092" y="704094"/>
            <a:ext cx="3143272" cy="1735087"/>
          </a:xfrm>
          <a:prstGeom prst="rect">
            <a:avLst/>
          </a:prstGeom>
        </p:spPr>
      </p:pic>
      <p:pic>
        <p:nvPicPr>
          <p:cNvPr id="11" name="Рисунок 10" descr="0_8df12_e56dd90f_L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 rot="5400000">
            <a:off x="-380653" y="4524001"/>
            <a:ext cx="2690827" cy="1786709"/>
          </a:xfrm>
          <a:prstGeom prst="rect">
            <a:avLst/>
          </a:prstGeom>
        </p:spPr>
      </p:pic>
      <p:pic>
        <p:nvPicPr>
          <p:cNvPr id="12" name="Рисунок 11" descr="0_8df12_e56dd90f_L.png"/>
          <p:cNvPicPr>
            <a:picLocks noChangeAspect="1"/>
          </p:cNvPicPr>
          <p:nvPr userDrawn="1"/>
        </p:nvPicPr>
        <p:blipFill>
          <a:blip r:embed="rId14" cstate="print"/>
          <a:stretch>
            <a:fillRect/>
          </a:stretch>
        </p:blipFill>
        <p:spPr>
          <a:xfrm rot="5400000">
            <a:off x="-433785" y="2505463"/>
            <a:ext cx="2582049" cy="1714480"/>
          </a:xfrm>
          <a:prstGeom prst="rect">
            <a:avLst/>
          </a:prstGeom>
        </p:spPr>
      </p:pic>
      <p:pic>
        <p:nvPicPr>
          <p:cNvPr id="13" name="Рисунок 12" descr="0_8df0f_5387f32c_L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 rot="16200000">
            <a:off x="-704092" y="4418821"/>
            <a:ext cx="3143272" cy="1735087"/>
          </a:xfrm>
          <a:prstGeom prst="rect">
            <a:avLst/>
          </a:prstGeom>
        </p:spPr>
      </p:pic>
      <p:sp>
        <p:nvSpPr>
          <p:cNvPr id="7" name="Прямоугольник 6"/>
          <p:cNvSpPr/>
          <p:nvPr userDrawn="1"/>
        </p:nvSpPr>
        <p:spPr>
          <a:xfrm>
            <a:off x="0" y="6642556"/>
            <a:ext cx="119936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Times New Roman" pitchFamily="18" charset="0"/>
                <a:cs typeface="Times New Roman" pitchFamily="18" charset="0"/>
              </a:rPr>
              <a:t>http://linda6035.ucoz.ru/</a:t>
            </a:r>
            <a:endParaRPr lang="ru-RU" sz="800" dirty="0">
              <a:solidFill>
                <a:schemeClr val="tx1">
                  <a:lumMod val="65000"/>
                  <a:lumOff val="3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4" name="Рисунок 13" descr="0_8df0f_5387f32c_L.png"/>
          <p:cNvPicPr>
            <a:picLocks noChangeAspect="1"/>
          </p:cNvPicPr>
          <p:nvPr userDrawn="1"/>
        </p:nvPicPr>
        <p:blipFill>
          <a:blip r:embed="rId15" cstate="print"/>
          <a:stretch>
            <a:fillRect/>
          </a:stretch>
        </p:blipFill>
        <p:spPr>
          <a:xfrm rot="5400000" flipH="1">
            <a:off x="7979845" y="478896"/>
            <a:ext cx="1500198" cy="828110"/>
          </a:xfrm>
          <a:prstGeom prst="rect">
            <a:avLst/>
          </a:prstGeom>
        </p:spPr>
      </p:pic>
      <p:pic>
        <p:nvPicPr>
          <p:cNvPr id="15" name="Рисунок 14" descr="0_8df0f_5387f32c_L.png"/>
          <p:cNvPicPr>
            <a:picLocks noChangeAspect="1"/>
          </p:cNvPicPr>
          <p:nvPr userDrawn="1"/>
        </p:nvPicPr>
        <p:blipFill>
          <a:blip r:embed="rId13" cstate="print"/>
          <a:stretch>
            <a:fillRect/>
          </a:stretch>
        </p:blipFill>
        <p:spPr>
          <a:xfrm rot="16200000">
            <a:off x="7685872" y="5271251"/>
            <a:ext cx="2044781" cy="1128720"/>
          </a:xfrm>
          <a:prstGeom prst="rect">
            <a:avLst/>
          </a:prstGeom>
        </p:spPr>
      </p:pic>
      <p:pic>
        <p:nvPicPr>
          <p:cNvPr id="16" name="Рисунок 15" descr="0_8df0f_5387f32c_L.png"/>
          <p:cNvPicPr>
            <a:picLocks noChangeAspect="1"/>
          </p:cNvPicPr>
          <p:nvPr userDrawn="1"/>
        </p:nvPicPr>
        <p:blipFill>
          <a:blip r:embed="rId16" cstate="print"/>
          <a:stretch>
            <a:fillRect/>
          </a:stretch>
        </p:blipFill>
        <p:spPr>
          <a:xfrm rot="5400000" flipH="1">
            <a:off x="7924409" y="3566732"/>
            <a:ext cx="1571636" cy="867544"/>
          </a:xfrm>
          <a:prstGeom prst="rect">
            <a:avLst/>
          </a:prstGeom>
        </p:spPr>
      </p:pic>
      <p:pic>
        <p:nvPicPr>
          <p:cNvPr id="17" name="Рисунок 16" descr="0_8df0f_5387f32c_L.png"/>
          <p:cNvPicPr>
            <a:picLocks noChangeAspect="1"/>
          </p:cNvPicPr>
          <p:nvPr userDrawn="1"/>
        </p:nvPicPr>
        <p:blipFill>
          <a:blip r:embed="rId17" cstate="print"/>
          <a:stretch>
            <a:fillRect/>
          </a:stretch>
        </p:blipFill>
        <p:spPr>
          <a:xfrm rot="16200000">
            <a:off x="7938920" y="1919471"/>
            <a:ext cx="1552939" cy="857223"/>
          </a:xfrm>
          <a:prstGeom prst="rect">
            <a:avLst/>
          </a:prstGeom>
        </p:spPr>
      </p:pic>
      <p:pic>
        <p:nvPicPr>
          <p:cNvPr id="18" name="Рисунок 17" descr="0_8df0f_5387f32c_L.png"/>
          <p:cNvPicPr>
            <a:picLocks noChangeAspect="1"/>
          </p:cNvPicPr>
          <p:nvPr userDrawn="1"/>
        </p:nvPicPr>
        <p:blipFill>
          <a:blip r:embed="rId18" cstate="print"/>
          <a:stretch>
            <a:fillRect/>
          </a:stretch>
        </p:blipFill>
        <p:spPr>
          <a:xfrm rot="5400000" flipV="1">
            <a:off x="-368051" y="368049"/>
            <a:ext cx="1643075" cy="906978"/>
          </a:xfrm>
          <a:prstGeom prst="rect">
            <a:avLst/>
          </a:prstGeom>
        </p:spPr>
      </p:pic>
      <p:pic>
        <p:nvPicPr>
          <p:cNvPr id="19" name="Рисунок 18" descr="0_8df12_e56dd90f_L.png"/>
          <p:cNvPicPr>
            <a:picLocks noChangeAspect="1"/>
          </p:cNvPicPr>
          <p:nvPr userDrawn="1"/>
        </p:nvPicPr>
        <p:blipFill>
          <a:blip r:embed="rId19" cstate="print"/>
          <a:stretch>
            <a:fillRect/>
          </a:stretch>
        </p:blipFill>
        <p:spPr>
          <a:xfrm rot="16200000" flipH="1">
            <a:off x="-252035" y="2609463"/>
            <a:ext cx="1500198" cy="996131"/>
          </a:xfrm>
          <a:prstGeom prst="rect">
            <a:avLst/>
          </a:prstGeom>
        </p:spPr>
      </p:pic>
      <p:pic>
        <p:nvPicPr>
          <p:cNvPr id="20" name="Рисунок 19" descr="0_8df12_e56dd90f_L.png"/>
          <p:cNvPicPr>
            <a:picLocks noChangeAspect="1"/>
          </p:cNvPicPr>
          <p:nvPr userDrawn="1"/>
        </p:nvPicPr>
        <p:blipFill>
          <a:blip r:embed="rId19" cstate="print"/>
          <a:stretch>
            <a:fillRect/>
          </a:stretch>
        </p:blipFill>
        <p:spPr>
          <a:xfrm rot="16200000" flipH="1">
            <a:off x="-252033" y="4323976"/>
            <a:ext cx="1500198" cy="996131"/>
          </a:xfrm>
          <a:prstGeom prst="rect">
            <a:avLst/>
          </a:prstGeom>
        </p:spPr>
      </p:pic>
      <p:pic>
        <p:nvPicPr>
          <p:cNvPr id="21" name="Рисунок 20" descr="0_8df0f_5387f32c_L.png"/>
          <p:cNvPicPr>
            <a:picLocks noChangeAspect="1"/>
          </p:cNvPicPr>
          <p:nvPr userDrawn="1"/>
        </p:nvPicPr>
        <p:blipFill>
          <a:blip r:embed="rId18" cstate="print"/>
          <a:stretch>
            <a:fillRect/>
          </a:stretch>
        </p:blipFill>
        <p:spPr>
          <a:xfrm rot="5400000" flipV="1">
            <a:off x="-368049" y="3582735"/>
            <a:ext cx="1643075" cy="906978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15.png"/><Relationship Id="rId7" Type="http://schemas.microsoft.com/office/2007/relationships/hdphoto" Target="../media/hdphoto2.wdp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11" Type="http://schemas.openxmlformats.org/officeDocument/2006/relationships/image" Target="../media/image21.png"/><Relationship Id="rId5" Type="http://schemas.microsoft.com/office/2007/relationships/hdphoto" Target="../media/hdphoto1.wdp"/><Relationship Id="rId10" Type="http://schemas.openxmlformats.org/officeDocument/2006/relationships/image" Target="../media/image20.jpeg"/><Relationship Id="rId4" Type="http://schemas.openxmlformats.org/officeDocument/2006/relationships/image" Target="../media/image16.png"/><Relationship Id="rId9" Type="http://schemas.openxmlformats.org/officeDocument/2006/relationships/image" Target="../media/image19.jpeg"/></Relationships>
</file>

<file path=ppt/slides/_rels/slide12.xml.rels><?xml version="1.0" encoding="UTF-8" standalone="yes"?>
<Relationships xmlns="http://schemas.openxmlformats.org/package/2006/relationships"><Relationship Id="rId8" Type="http://schemas.microsoft.com/office/2007/relationships/hdphoto" Target="../media/hdphoto3.wdp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12" Type="http://schemas.openxmlformats.org/officeDocument/2006/relationships/image" Target="../media/image31.jpe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gif"/><Relationship Id="rId11" Type="http://schemas.openxmlformats.org/officeDocument/2006/relationships/image" Target="../media/image30.jpeg"/><Relationship Id="rId5" Type="http://schemas.openxmlformats.org/officeDocument/2006/relationships/image" Target="../media/image25.png"/><Relationship Id="rId10" Type="http://schemas.openxmlformats.org/officeDocument/2006/relationships/image" Target="../media/image29.jpeg"/><Relationship Id="rId4" Type="http://schemas.openxmlformats.org/officeDocument/2006/relationships/image" Target="../media/image24.png"/><Relationship Id="rId9" Type="http://schemas.openxmlformats.org/officeDocument/2006/relationships/image" Target="../media/image2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5.png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gif"/><Relationship Id="rId3" Type="http://schemas.openxmlformats.org/officeDocument/2006/relationships/image" Target="../media/image36.jpeg"/><Relationship Id="rId7" Type="http://schemas.openxmlformats.org/officeDocument/2006/relationships/image" Target="../media/image40.jpeg"/><Relationship Id="rId12" Type="http://schemas.openxmlformats.org/officeDocument/2006/relationships/image" Target="../media/image45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jpeg"/><Relationship Id="rId11" Type="http://schemas.openxmlformats.org/officeDocument/2006/relationships/image" Target="../media/image44.png"/><Relationship Id="rId5" Type="http://schemas.openxmlformats.org/officeDocument/2006/relationships/image" Target="../media/image38.jpeg"/><Relationship Id="rId10" Type="http://schemas.openxmlformats.org/officeDocument/2006/relationships/image" Target="../media/image43.png"/><Relationship Id="rId4" Type="http://schemas.openxmlformats.org/officeDocument/2006/relationships/image" Target="../media/image37.jpeg"/><Relationship Id="rId9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26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Группа 6"/>
          <p:cNvGrpSpPr/>
          <p:nvPr/>
        </p:nvGrpSpPr>
        <p:grpSpPr>
          <a:xfrm>
            <a:off x="1276262" y="1893781"/>
            <a:ext cx="7416038" cy="3510489"/>
            <a:chOff x="1173056" y="1812215"/>
            <a:chExt cx="6887538" cy="3657799"/>
          </a:xfrm>
        </p:grpSpPr>
        <p:sp>
          <p:nvSpPr>
            <p:cNvPr id="8" name="Прямоугольник 7"/>
            <p:cNvSpPr/>
            <p:nvPr/>
          </p:nvSpPr>
          <p:spPr>
            <a:xfrm>
              <a:off x="1173056" y="1812215"/>
              <a:ext cx="6887538" cy="1366147"/>
            </a:xfrm>
            <a:prstGeom prst="rect">
              <a:avLst/>
            </a:prstGeom>
            <a:noFill/>
          </p:spPr>
          <p:txBody>
            <a:bodyPr wrap="square">
              <a:spAutoFit/>
              <a:scene3d>
                <a:camera prst="orthographicFront"/>
                <a:lightRig rig="soft" dir="tl">
                  <a:rot lat="0" lon="0" rev="0"/>
                </a:lightRig>
              </a:scene3d>
              <a:sp3d contourW="25400" prstMaterial="matte">
                <a:bevelT w="25400" h="55880" prst="artDeco"/>
                <a:contourClr>
                  <a:schemeClr val="accent2">
                    <a:tint val="20000"/>
                  </a:schemeClr>
                </a:contourClr>
              </a:sp3d>
            </a:bodyPr>
            <a:lstStyle/>
            <a:p>
              <a:pPr lvl="0" algn="ctr" fontAlgn="base">
                <a:lnSpc>
                  <a:spcPct val="90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lang="ru-RU" altLang="ru-RU" sz="4400" b="1" spc="50" dirty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Тема: </a:t>
              </a:r>
              <a:r>
                <a:rPr lang="ru-RU" altLang="ru-RU" sz="44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«Крутящийся </a:t>
              </a:r>
              <a:r>
                <a:rPr lang="ru-RU" altLang="ru-RU" sz="4400" b="1" spc="50" dirty="0" err="1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спиннер</a:t>
              </a:r>
              <a:r>
                <a:rPr lang="ru-RU" altLang="ru-RU" sz="4400" b="1" spc="50" dirty="0" smtClean="0">
                  <a:ln w="11430"/>
                  <a:gradFill>
                    <a:gsLst>
                      <a:gs pos="25000">
                        <a:schemeClr val="accent2">
                          <a:satMod val="155000"/>
                        </a:schemeClr>
                      </a:gs>
                      <a:gs pos="100000">
                        <a:schemeClr val="accent2">
                          <a:shade val="45000"/>
                          <a:satMod val="165000"/>
                        </a:schemeClr>
                      </a:gs>
                    </a:gsLst>
                    <a:lin ang="5400000"/>
                  </a:gradFill>
                  <a:effectLst>
                    <a:outerShdw blurRad="76200" dist="50800" dir="5400000" algn="tl" rotWithShape="0">
                      <a:srgbClr val="000000">
                        <a:alpha val="65000"/>
                      </a:srgbClr>
                    </a:outerShdw>
                  </a:effectLst>
                  <a:latin typeface="Tahoma" pitchFamily="34" charset="0"/>
                  <a:cs typeface="Tahoma" pitchFamily="34" charset="0"/>
                </a:rPr>
                <a:t>»</a:t>
              </a:r>
              <a:endParaRPr lang="ru-RU" altLang="ru-RU" sz="4400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ahoma" pitchFamily="34" charset="0"/>
                <a:cs typeface="Tahoma" pitchFamily="34" charset="0"/>
              </a:endParaRPr>
            </a:p>
          </p:txBody>
        </p:sp>
        <p:sp>
          <p:nvSpPr>
            <p:cNvPr id="9" name="Прямоугольник 8"/>
            <p:cNvSpPr/>
            <p:nvPr/>
          </p:nvSpPr>
          <p:spPr>
            <a:xfrm>
              <a:off x="2361672" y="5085184"/>
              <a:ext cx="4910120" cy="384830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>
                <a:defRPr/>
              </a:pPr>
              <a:endParaRPr lang="ru-RU" dirty="0">
                <a:solidFill>
                  <a:prstClr val="black"/>
                </a:solidFill>
              </a:endParaRPr>
            </a:p>
          </p:txBody>
        </p:sp>
      </p:grpSp>
      <p:sp>
        <p:nvSpPr>
          <p:cNvPr id="2" name="Прямоугольник 1"/>
          <p:cNvSpPr/>
          <p:nvPr/>
        </p:nvSpPr>
        <p:spPr>
          <a:xfrm>
            <a:off x="1214414" y="476672"/>
            <a:ext cx="7344816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altLang="ru-RU" sz="2000" dirty="0">
                <a:solidFill>
                  <a:prstClr val="black"/>
                </a:solidFill>
                <a:latin typeface="Tahoma" pitchFamily="34" charset="0"/>
                <a:ea typeface="+mj-ea"/>
                <a:cs typeface="Tahoma" pitchFamily="34" charset="0"/>
              </a:rPr>
              <a:t>Программа организации познавательно-исследовательской деятельности детей старшего дошкольного возраста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4336321" y="3692931"/>
            <a:ext cx="16834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b="1" dirty="0">
                <a:solidFill>
                  <a:srgbClr val="262626"/>
                </a:solidFill>
                <a:latin typeface="Tahoma" pitchFamily="34" charset="0"/>
                <a:cs typeface="Tahoma" pitchFamily="34" charset="0"/>
              </a:rPr>
              <a:t>Участники:</a:t>
            </a:r>
            <a:endParaRPr lang="ru-RU" altLang="ru-RU" sz="2000" b="1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145270" y="4093041"/>
            <a:ext cx="5541197" cy="16312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Авторский коллектив</a:t>
            </a:r>
            <a:r>
              <a:rPr lang="ru-RU" altLang="ru-RU" sz="2000" dirty="0" smtClean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i="1" dirty="0" smtClean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Пушкина Наталья Александровна, воспитатель,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i="1" dirty="0" smtClean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МДОУ «Детский сад № 185»;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i="1" dirty="0" err="1" smtClean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Головщикова</a:t>
            </a:r>
            <a:r>
              <a:rPr lang="ru-RU" altLang="ru-RU" sz="2000" i="1" dirty="0" smtClean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Елена Борисовна, воспитатель</a:t>
            </a:r>
            <a:r>
              <a:rPr lang="ru-RU" altLang="ru-RU" sz="2000" i="1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</a:p>
          <a:p>
            <a:pPr lvl="0" algn="just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i="1" dirty="0">
                <a:solidFill>
                  <a:srgbClr val="262626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МДОУ «Детский сад № 185»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998718" y="6071812"/>
            <a:ext cx="2401618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0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Ярославль, 201</a:t>
            </a:r>
            <a:r>
              <a:rPr lang="en-US" altLang="ru-RU" sz="20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7</a:t>
            </a:r>
            <a:r>
              <a:rPr lang="ru-RU" altLang="ru-RU" sz="20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г.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520927" y="778320"/>
            <a:ext cx="285046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altLang="ru-RU" sz="32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Актуальность </a:t>
            </a:r>
            <a:endParaRPr lang="ru-RU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339752" y="1988840"/>
            <a:ext cx="5616624" cy="3052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9580" algn="just">
              <a:lnSpc>
                <a:spcPct val="115000"/>
              </a:lnSpc>
              <a:spcAft>
                <a:spcPts val="1000"/>
              </a:spcAft>
            </a:pPr>
            <a:r>
              <a:rPr lang="en-US" sz="2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C </a:t>
            </a:r>
            <a:r>
              <a:rPr lang="ru-RU" sz="2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недавнего времени дети приносят в детский сад </a:t>
            </a:r>
            <a:r>
              <a:rPr lang="ru-RU" sz="2000" dirty="0" err="1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спиннеры</a:t>
            </a:r>
            <a:r>
              <a:rPr lang="ru-RU" sz="2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и 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 удовольствием крутят разноцветные </a:t>
            </a:r>
            <a:r>
              <a:rPr lang="ru-RU" sz="2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переливающиеся изобретения, но немногие знают как они устроены и для чего нужны. </a:t>
            </a:r>
          </a:p>
          <a:p>
            <a:pPr lvl="0" indent="449580" algn="just">
              <a:lnSpc>
                <a:spcPct val="115000"/>
              </a:lnSpc>
              <a:spcAft>
                <a:spcPts val="1000"/>
              </a:spcAft>
            </a:pPr>
            <a:r>
              <a:rPr lang="ru-RU" sz="2000" dirty="0" smtClean="0">
                <a:latin typeface="Times New Roman"/>
                <a:ea typeface="Calibri"/>
                <a:cs typeface="Times New Roman"/>
              </a:rPr>
              <a:t>Мы решили попробовать разобраться, что такое </a:t>
            </a:r>
            <a:r>
              <a:rPr lang="ru-RU" sz="2000" dirty="0" err="1" smtClean="0">
                <a:latin typeface="Times New Roman"/>
                <a:ea typeface="Calibri"/>
                <a:cs typeface="Times New Roman"/>
              </a:rPr>
              <a:t>спиннер</a:t>
            </a:r>
            <a:r>
              <a:rPr lang="ru-RU" sz="2000" dirty="0">
                <a:latin typeface="Times New Roman"/>
                <a:ea typeface="Calibri"/>
                <a:cs typeface="Times New Roman"/>
              </a:rPr>
              <a:t>,</a:t>
            </a:r>
            <a:r>
              <a:rPr lang="ru-RU" sz="2000" dirty="0" smtClean="0">
                <a:latin typeface="Times New Roman"/>
                <a:ea typeface="Calibri"/>
                <a:cs typeface="Times New Roman"/>
              </a:rPr>
              <a:t> есть ли от него польза и придумать ему интересное применение.</a:t>
            </a:r>
            <a:endParaRPr lang="ru-RU" sz="2000" dirty="0">
              <a:ea typeface="Calibri"/>
              <a:cs typeface="Times New Roman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63688" y="476672"/>
            <a:ext cx="619268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Ожидаемые результаты реализации Программы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07704" y="1988840"/>
            <a:ext cx="6246440" cy="295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marR="65405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Дети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имеют представления о назначении и основных свойствах </a:t>
            </a:r>
            <a:r>
              <a:rPr lang="ru-RU" dirty="0" err="1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спиннера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;</a:t>
            </a:r>
            <a:endParaRPr lang="ru-RU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  <a:p>
            <a:pPr marL="342900" marR="65405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Дети рассуждают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о ситуациях, явлениях, выделяют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положительные и отрицательные стороны («хорошо-плохо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»)</a:t>
            </a:r>
            <a:endParaRPr lang="en-US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  <a:p>
            <a:pPr marL="342900" marR="65405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Дети используют различные инструменты для измерения и фиксации параметров: время, вес. </a:t>
            </a:r>
          </a:p>
          <a:p>
            <a:pPr marL="342900" marR="65405" lvl="0" indent="-342900">
              <a:lnSpc>
                <a:spcPct val="115000"/>
              </a:lnSpc>
              <a:buFont typeface="Symbol"/>
              <a:buChar char=""/>
            </a:pP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Дети переносят результаты, выводы, исследования в другие виды деятельности (продуктивная, игровая);</a:t>
            </a:r>
          </a:p>
        </p:txBody>
      </p:sp>
    </p:spTree>
    <p:extLst>
      <p:ext uri="{BB962C8B-B14F-4D97-AF65-F5344CB8AC3E}">
        <p14:creationId xmlns:p14="http://schemas.microsoft.com/office/powerpoint/2010/main" val="30580549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482165" y="476672"/>
            <a:ext cx="719429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u="sng" dirty="0">
                <a:solidFill>
                  <a:prstClr val="black"/>
                </a:solidFill>
                <a:latin typeface="Tahoma" pitchFamily="34" charset="0"/>
                <a:ea typeface="+mj-ea"/>
                <a:cs typeface="Tahoma" pitchFamily="34" charset="0"/>
              </a:rPr>
              <a:t>Цель программы</a:t>
            </a: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ea typeface="+mj-ea"/>
                <a:cs typeface="Tahoma" pitchFamily="34" charset="0"/>
              </a:rPr>
              <a:t>:</a:t>
            </a:r>
            <a:br>
              <a:rPr lang="ru-RU" altLang="ru-RU" sz="2800" dirty="0">
                <a:solidFill>
                  <a:prstClr val="black"/>
                </a:solidFill>
                <a:latin typeface="Tahoma" pitchFamily="34" charset="0"/>
                <a:ea typeface="+mj-ea"/>
                <a:cs typeface="Tahoma" pitchFamily="34" charset="0"/>
              </a:rPr>
            </a:br>
            <a:r>
              <a:rPr lang="ru-RU" alt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Создание условий для формирования умений познавательно – исследовательской деятельности детей  (на примере изучения </a:t>
            </a:r>
            <a:r>
              <a:rPr lang="ru-RU" altLang="ru-RU" sz="2000" dirty="0" err="1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спиннера</a:t>
            </a:r>
            <a:r>
              <a:rPr lang="ru-RU" altLang="ru-RU" sz="20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).</a:t>
            </a:r>
            <a:r>
              <a:rPr lang="ru-RU" alt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/>
            </a:r>
            <a:br>
              <a:rPr lang="ru-RU" altLang="ru-RU" sz="20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482165" y="2008571"/>
            <a:ext cx="4572000" cy="800219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altLang="ru-RU" sz="2800" u="sng" dirty="0">
                <a:solidFill>
                  <a:prstClr val="black"/>
                </a:solidFill>
                <a:latin typeface="Tahoma" pitchFamily="34" charset="0"/>
                <a:ea typeface="+mj-ea"/>
                <a:cs typeface="Tahoma" pitchFamily="34" charset="0"/>
              </a:rPr>
              <a:t>Задачи программы:</a:t>
            </a:r>
            <a:br>
              <a:rPr lang="ru-RU" altLang="ru-RU" sz="2800" u="sng" dirty="0">
                <a:solidFill>
                  <a:prstClr val="black"/>
                </a:solidFill>
                <a:latin typeface="Tahoma" pitchFamily="34" charset="0"/>
                <a:ea typeface="+mj-ea"/>
                <a:cs typeface="Tahoma" pitchFamily="34" charset="0"/>
              </a:rPr>
            </a:br>
            <a:endParaRPr lang="ru-RU" u="sng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1406902" y="2789058"/>
            <a:ext cx="7344816" cy="31116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Ф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ормировать представления о свойствах и назначении </a:t>
            </a:r>
            <a:r>
              <a:rPr lang="ru-RU" dirty="0" err="1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спиннера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 на основе собственного исследовательских действий;</a:t>
            </a:r>
            <a:endParaRPr lang="ru-RU" dirty="0">
              <a:solidFill>
                <a:prstClr val="black"/>
              </a:solidFill>
              <a:latin typeface="Times New Roman"/>
              <a:ea typeface="Times New Roman"/>
              <a:cs typeface="Times New Roman"/>
            </a:endParaRPr>
          </a:p>
          <a:p>
            <a:pPr marL="342900" marR="65405" lvl="0" indent="-342900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Развивать умение 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рассуждать, анализировать  объекты, ситуации, </a:t>
            </a:r>
            <a:r>
              <a:rPr lang="ru-RU" dirty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выделяя положительные и отрицательные стороны («хорошо-плохо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»);</a:t>
            </a:r>
            <a:endParaRPr lang="ru-RU" alt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ru-RU" altLang="ru-RU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Показать способы использования различных измерительных приборами: весы, часы, секундомер;</a:t>
            </a:r>
          </a:p>
          <a:p>
            <a:pPr marL="342900" marR="65405" lvl="0" indent="-342900">
              <a:lnSpc>
                <a:spcPct val="115000"/>
              </a:lnSpc>
              <a:buFont typeface="Wingdings" panose="05000000000000000000" pitchFamily="2" charset="2"/>
              <a:buChar char="v"/>
            </a:pPr>
            <a:r>
              <a:rPr lang="ru-RU" dirty="0" smtClean="0">
                <a:solidFill>
                  <a:prstClr val="black"/>
                </a:solidFill>
                <a:latin typeface="Times New Roman"/>
                <a:ea typeface="Times New Roman"/>
                <a:cs typeface="Times New Roman"/>
              </a:rPr>
              <a:t>Стимулировать  самостоятельную творческую деятельность детей (продуктивную, игровую), используя выводы, полученные в ходе исследования;</a:t>
            </a:r>
          </a:p>
        </p:txBody>
      </p:sp>
    </p:spTree>
    <p:extLst>
      <p:ext uri="{BB962C8B-B14F-4D97-AF65-F5344CB8AC3E}">
        <p14:creationId xmlns:p14="http://schemas.microsoft.com/office/powerpoint/2010/main" val="1490380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2862476" y="358866"/>
            <a:ext cx="4078361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Период реализации: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057502" y="962213"/>
            <a:ext cx="131702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неделя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1259632" y="1672607"/>
            <a:ext cx="6912768" cy="16681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Формы организации познавательно-исследовательской </a:t>
            </a:r>
            <a:endParaRPr lang="ru-RU" altLang="ru-RU" sz="3200" dirty="0" smtClean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деятельности </a:t>
            </a:r>
            <a:r>
              <a:rPr lang="ru-RU" altLang="ru-RU" sz="32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детей: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2368837" y="3489553"/>
            <a:ext cx="4572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pPr>
              <a:buFont typeface="Calibri" pitchFamily="34" charset="0"/>
              <a:buAutoNum type="arabicPeriod"/>
            </a:pPr>
            <a:r>
              <a:rPr lang="ru-RU" altLang="ru-RU" sz="24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с различными источниками информации</a:t>
            </a:r>
            <a:endParaRPr lang="ru-RU" altLang="ru-RU" sz="2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buFont typeface="Calibri" pitchFamily="34" charset="0"/>
              <a:buAutoNum type="arabicPeriod"/>
            </a:pP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Исследование</a:t>
            </a:r>
          </a:p>
          <a:p>
            <a:pPr>
              <a:buFont typeface="Calibri" pitchFamily="34" charset="0"/>
              <a:buAutoNum type="arabicPeriod"/>
            </a:pP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Эксперимент</a:t>
            </a:r>
          </a:p>
          <a:p>
            <a:pPr>
              <a:buFont typeface="Calibri" pitchFamily="34" charset="0"/>
              <a:buAutoNum type="arabicPeriod"/>
            </a:pP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Наблюдение</a:t>
            </a:r>
          </a:p>
          <a:p>
            <a:pPr>
              <a:buFont typeface="Calibri" pitchFamily="34" charset="0"/>
              <a:buAutoNum type="arabicPeriod"/>
            </a:pPr>
            <a:r>
              <a:rPr lang="ru-RU" altLang="ru-RU" sz="24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Обобщение информации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641174" y="183983"/>
            <a:ext cx="6696744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Этапы реализации программы: подготовительный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601863" y="980728"/>
            <a:ext cx="7200800" cy="64992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fontAlgn="base">
              <a:spcBef>
                <a:spcPct val="20000"/>
              </a:spcBef>
              <a:spcAft>
                <a:spcPct val="0"/>
              </a:spcAft>
            </a:pPr>
            <a:endParaRPr lang="ru-RU" altLang="ru-RU" sz="2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Источником организации исследовательской деятельности стал </a:t>
            </a:r>
            <a:r>
              <a:rPr lang="ru-RU" alt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спиннер</a:t>
            </a:r>
            <a:r>
              <a:rPr lang="ru-RU" alt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принесенный ребенком в группу. Что это за штука, иногда взрослым людям в современном мире приходиться спрашивать у своих детей.</a:t>
            </a:r>
          </a:p>
          <a:p>
            <a:pPr lvl="0" algn="just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Воспитатель заинтересовывает детей этим предметом задавая наводящие вопросы:</a:t>
            </a: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Что такое </a:t>
            </a:r>
            <a:r>
              <a:rPr lang="ru-RU" altLang="ru-RU" sz="2000" dirty="0" err="1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спиннер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Откуда он к нам пришёл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чего он нужен?</a:t>
            </a: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работает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?...</a:t>
            </a:r>
          </a:p>
          <a:p>
            <a:pPr lvl="0" indent="449580">
              <a:lnSpc>
                <a:spcPct val="115000"/>
              </a:lnSpc>
              <a:spcAft>
                <a:spcPts val="1000"/>
              </a:spcAft>
            </a:pPr>
            <a:r>
              <a:rPr lang="ru-RU" altLang="ru-RU" sz="200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ru-RU" alt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Благодаря этому опросу у детей открылся интерес к познанию этой вещицы. </a:t>
            </a:r>
            <a:r>
              <a:rPr lang="ru-RU" sz="2000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На 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следующий день дети принесли свои </a:t>
            </a:r>
            <a:r>
              <a:rPr lang="ru-RU" sz="2000" dirty="0" err="1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спиннеры</a:t>
            </a:r>
            <a:r>
              <a:rPr lang="ru-RU" sz="2000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, чтобы   провести с ними исследования и эксперименты. </a:t>
            </a:r>
          </a:p>
          <a:p>
            <a:pPr lvl="1" algn="just" fontAlgn="base">
              <a:spcBef>
                <a:spcPct val="20000"/>
              </a:spcBef>
              <a:spcAft>
                <a:spcPct val="0"/>
              </a:spcAft>
            </a:pPr>
            <a:endParaRPr lang="ru-RU" altLang="ru-RU" sz="2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endParaRPr lang="ru-RU" altLang="ru-RU" sz="2000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2000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ru-RU" altLang="ru-RU" sz="2400" dirty="0">
              <a:solidFill>
                <a:srgbClr val="000000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4" name="Рисунок 3" descr="http://mirnov.ru/upload/users/2017/29/0e26f-clip-257kb.jp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6667" b="56244"/>
          <a:stretch/>
        </p:blipFill>
        <p:spPr bwMode="auto">
          <a:xfrm>
            <a:off x="1006833" y="722592"/>
            <a:ext cx="1512168" cy="1160777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23461" y="3483416"/>
            <a:ext cx="3608387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654446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65109" y="-99392"/>
            <a:ext cx="6840760" cy="20236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ts val="670"/>
              </a:spcBef>
            </a:pPr>
            <a:endParaRPr lang="ru-RU" sz="2800" b="1" dirty="0" smtClean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 fontAlgn="base">
              <a:spcBef>
                <a:spcPts val="670"/>
              </a:spcBef>
            </a:pP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Что такое </a:t>
            </a:r>
            <a:r>
              <a:rPr lang="ru-RU" sz="2800" b="1" dirty="0" err="1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спиннер</a:t>
            </a:r>
            <a:r>
              <a:rPr lang="ru-RU" sz="28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pPr lvl="0" algn="ctr" fontAlgn="base">
              <a:spcBef>
                <a:spcPts val="670"/>
              </a:spcBef>
            </a:pPr>
            <a:r>
              <a:rPr lang="ru-RU" altLang="ru-RU" sz="2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          (</a:t>
            </a:r>
            <a:r>
              <a:rPr lang="ru-RU" alt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предложение возможных вариантов ответов детьми)</a:t>
            </a:r>
          </a:p>
          <a:p>
            <a:pPr lvl="0" algn="ctr" fontAlgn="base">
              <a:spcBef>
                <a:spcPts val="670"/>
              </a:spcBef>
            </a:pPr>
            <a:endParaRPr lang="ru-RU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5320539"/>
              </p:ext>
            </p:extLst>
          </p:nvPr>
        </p:nvGraphicFramePr>
        <p:xfrm>
          <a:off x="1619672" y="3573016"/>
          <a:ext cx="6696744" cy="2428240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3384376"/>
                <a:gridCol w="3312368"/>
              </a:tblGrid>
              <a:tr h="0">
                <a:tc gridSpan="2">
                  <a:txBody>
                    <a:bodyPr/>
                    <a:lstStyle/>
                    <a:p>
                      <a:pPr marL="0" lvl="0" indent="0" algn="ctr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ru-RU" sz="1200" b="1" dirty="0" smtClean="0">
                        <a:effectLst/>
                      </a:endParaRPr>
                    </a:p>
                    <a:p>
                      <a:pPr marL="0" lvl="0" indent="0" algn="ctr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8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Откуда он</a:t>
                      </a:r>
                      <a:r>
                        <a:rPr lang="ru-RU" sz="2400" b="1" baseline="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 </a:t>
                      </a:r>
                      <a:r>
                        <a:rPr lang="ru-RU" sz="24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нам пришёл</a:t>
                      </a:r>
                      <a:r>
                        <a:rPr lang="ru-RU" sz="2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r>
                        <a:rPr kumimoji="0" lang="ru-RU" alt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          </a:t>
                      </a:r>
                    </a:p>
                    <a:p>
                      <a:pPr marL="0" lvl="0" indent="0" algn="ctr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kumimoji="0" lang="ru-RU" alt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kumimoji="0" lang="ru-RU" alt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предложение возможных вариантов ответов детьми)</a:t>
                      </a:r>
                      <a:endParaRPr kumimoji="0" lang="ru-RU" sz="2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342900" lvl="0" indent="-342900" algn="l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</a:rPr>
                        <a:t>Из </a:t>
                      </a:r>
                      <a:r>
                        <a:rPr lang="ru-RU" sz="2000" dirty="0" smtClean="0">
                          <a:effectLst/>
                        </a:rPr>
                        <a:t>древности</a:t>
                      </a:r>
                    </a:p>
                    <a:p>
                      <a:pPr marL="342900" marR="0" lvl="0" indent="-3429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  <a:buClrTx/>
                        <a:buSzTx/>
                        <a:buFont typeface="Symbol"/>
                        <a:buChar char=""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+mn-lt"/>
                          <a:ea typeface="+mn-ea"/>
                          <a:cs typeface="+mn-cs"/>
                        </a:rPr>
                        <a:t>Это новая модель</a:t>
                      </a:r>
                      <a:endParaRPr kumimoji="0" lang="ru-RU" sz="20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algn="ctr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b="1" dirty="0">
                          <a:effectLst/>
                        </a:rPr>
                        <a:t>Из магазина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0">
                <a:tc gridSpan="2">
                  <a:txBody>
                    <a:bodyPr/>
                    <a:lstStyle/>
                    <a:p>
                      <a:pPr marL="0" lvl="0" indent="0" algn="ctr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None/>
                      </a:pP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21865859"/>
              </p:ext>
            </p:extLst>
          </p:nvPr>
        </p:nvGraphicFramePr>
        <p:xfrm>
          <a:off x="2123728" y="332656"/>
          <a:ext cx="5964048" cy="2727960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2932358"/>
                <a:gridCol w="3031690"/>
              </a:tblGrid>
              <a:tr h="0">
                <a:tc gridSpan="2">
                  <a:txBody>
                    <a:bodyPr/>
                    <a:lstStyle/>
                    <a:p>
                      <a:pPr marL="457200" fontAlgn="base"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endParaRPr lang="ru-RU" sz="1800" b="0" dirty="0">
                        <a:effectLst/>
                      </a:endParaRPr>
                    </a:p>
                    <a:p>
                      <a:pPr marL="457200" fontAlgn="base"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endParaRPr lang="ru-RU" sz="1800" b="0" dirty="0" smtClean="0">
                        <a:effectLst/>
                      </a:endParaRPr>
                    </a:p>
                    <a:p>
                      <a:pPr marL="457200" fontAlgn="base"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1800" dirty="0" smtClean="0">
                          <a:effectLst/>
                        </a:rPr>
                        <a:t>  </a:t>
                      </a:r>
                    </a:p>
                    <a:p>
                      <a:pPr marL="457200" fontAlgn="base"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endParaRPr lang="ru-RU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effectLst/>
                        </a:rPr>
                        <a:t>предмет;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effectLst/>
                        </a:rPr>
                        <a:t>игрушка;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 err="1">
                          <a:effectLst/>
                        </a:rPr>
                        <a:t>крутилка</a:t>
                      </a:r>
                      <a:r>
                        <a:rPr lang="ru-RU" sz="1800" dirty="0">
                          <a:effectLst/>
                        </a:rPr>
                        <a:t>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dirty="0">
                          <a:effectLst/>
                        </a:rPr>
                        <a:t>моторчик;</a:t>
                      </a:r>
                      <a:endParaRPr lang="ru-RU" sz="1800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b="1" dirty="0">
                          <a:effectLst/>
                        </a:rPr>
                        <a:t>волшебная штучка;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b="1" dirty="0">
                          <a:effectLst/>
                        </a:rPr>
                        <a:t>изобретение;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1800" b="1" dirty="0">
                          <a:effectLst/>
                        </a:rPr>
                        <a:t>деталь…</a:t>
                      </a:r>
                      <a:endParaRPr lang="ru-RU" sz="1800" b="1" dirty="0">
                        <a:effectLst/>
                        <a:latin typeface="Calibri"/>
                        <a:ea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137563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2552"/>
              </p:ext>
            </p:extLst>
          </p:nvPr>
        </p:nvGraphicFramePr>
        <p:xfrm>
          <a:off x="1979712" y="476672"/>
          <a:ext cx="6077585" cy="2458720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3038475"/>
                <a:gridCol w="3039110"/>
              </a:tblGrid>
              <a:tr h="0">
                <a:tc gridSpan="2">
                  <a:txBody>
                    <a:bodyPr/>
                    <a:lstStyle/>
                    <a:p>
                      <a:pPr marL="0" lvl="0" indent="0" algn="ctr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800" baseline="0" dirty="0" smtClean="0">
                          <a:effectLst/>
                        </a:rPr>
                        <a:t> </a:t>
                      </a:r>
                      <a:r>
                        <a:rPr lang="ru-RU" sz="2800" dirty="0" smtClean="0">
                          <a:effectLst/>
                        </a:rPr>
                        <a:t>Для </a:t>
                      </a:r>
                      <a:r>
                        <a:rPr lang="ru-RU" sz="2800" dirty="0">
                          <a:effectLst/>
                        </a:rPr>
                        <a:t>чего нужен </a:t>
                      </a:r>
                      <a:r>
                        <a:rPr lang="ru-RU" sz="2800" dirty="0" err="1">
                          <a:effectLst/>
                        </a:rPr>
                        <a:t>спиннер</a:t>
                      </a:r>
                      <a:r>
                        <a:rPr lang="ru-RU" sz="2800" dirty="0" smtClean="0">
                          <a:effectLst/>
                        </a:rPr>
                        <a:t>?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kumimoji="0" 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kumimoji="0" lang="ru-RU" alt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(предложение возможных вариантов ответов детьми)</a:t>
                      </a:r>
                      <a:endParaRPr kumimoji="0" lang="ru-RU" sz="1800" b="1" i="0" u="none" strike="noStrike" kern="1200" cap="none" spc="0" normalizeH="0" baseline="0" noProof="0" dirty="0" smtClean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  <a:p>
                      <a:pPr marL="0" lvl="0" indent="0" algn="ctr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endParaRPr lang="ru-RU" sz="12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</a:rPr>
                        <a:t>Чтобы развивать свои пальчики.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</a:rPr>
                        <a:t>Показывать друзьям.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u="sng" dirty="0">
                          <a:effectLst/>
                        </a:rPr>
                        <a:t>Для чего не знаю.</a:t>
                      </a:r>
                      <a:endParaRPr lang="ru-RU" sz="2000" u="sng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b="1" dirty="0">
                          <a:effectLst/>
                        </a:rPr>
                        <a:t>Чтобы играть, крутить, развлекаться, когда нечем заняться.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b="1" dirty="0">
                          <a:effectLst/>
                        </a:rPr>
                        <a:t>Чтобы засекать время.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33732177"/>
              </p:ext>
            </p:extLst>
          </p:nvPr>
        </p:nvGraphicFramePr>
        <p:xfrm>
          <a:off x="1763688" y="3212976"/>
          <a:ext cx="6768752" cy="3088437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3290477"/>
                <a:gridCol w="3478275"/>
              </a:tblGrid>
              <a:tr h="385232">
                <a:tc gridSpan="2">
                  <a:txBody>
                    <a:bodyPr/>
                    <a:lstStyle/>
                    <a:p>
                      <a:pPr marL="0" lvl="0" indent="0" algn="ctr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ru-RU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Как </a:t>
                      </a:r>
                      <a:r>
                        <a:rPr lang="ru-RU" sz="28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работает </a:t>
                      </a:r>
                      <a:r>
                        <a:rPr lang="ru-RU" sz="28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спиннер</a:t>
                      </a:r>
                      <a:r>
                        <a:rPr lang="ru-RU" sz="28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</a:p>
                    <a:p>
                      <a:pPr marL="0" lvl="0" indent="0" algn="ctr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kumimoji="0" lang="ru-RU" altLang="ru-RU" sz="24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(</a:t>
                      </a:r>
                      <a:r>
                        <a:rPr kumimoji="0" lang="ru-RU" altLang="ru-RU" sz="18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предложение возможных вариантов ответов детьми)</a:t>
                      </a: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36593">
                <a:tc>
                  <a:txBody>
                    <a:bodyPr/>
                    <a:lstStyle/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батарейки;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есть моторчик; 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проводах;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371600" algn="l"/>
                        </a:tabLst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пружинке;	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от механизма;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внутри подшипник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85232">
                <a:tc gridSpan="2">
                  <a:txBody>
                    <a:bodyPr/>
                    <a:lstStyle/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  <a:tabLst>
                          <a:tab pos="1371600" algn="l"/>
                        </a:tabLst>
                      </a:pP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«Я смотрел во внутрь </a:t>
                      </a:r>
                      <a:r>
                        <a:rPr lang="ru-RU" sz="20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спиннера</a:t>
                      </a:r>
                      <a:r>
                        <a:rPr lang="ru-RU" sz="20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там нет проводов</a:t>
                      </a:r>
                      <a:r>
                        <a:rPr lang="ru-RU" sz="20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»…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85232">
                <a:tc gridSpan="2">
                  <a:txBody>
                    <a:bodyPr/>
                    <a:lstStyle/>
                    <a:p>
                      <a:pPr marL="342900" marR="0" lvl="0" indent="-34290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ts val="67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Char char="§"/>
                        <a:tabLst/>
                        <a:defRPr/>
                      </a:pPr>
                      <a:r>
                        <a:rPr kumimoji="0" lang="ru-RU" sz="20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Чтобы это узнать, надо его разобрать… </a:t>
                      </a:r>
                      <a:endParaRPr kumimoji="0" lang="ru-RU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106515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195736" y="57782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b="1" dirty="0">
              <a:solidFill>
                <a:prstClr val="black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424" y="2193651"/>
            <a:ext cx="1543050" cy="1597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896" y="1818292"/>
            <a:ext cx="4518248" cy="2641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907704" y="556408"/>
            <a:ext cx="6462464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Этапы реализации программы: </a:t>
            </a:r>
            <a:r>
              <a:rPr lang="ru-RU" altLang="ru-RU" sz="28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основной</a:t>
            </a:r>
            <a:endParaRPr lang="ru-RU" b="1" dirty="0">
              <a:solidFill>
                <a:prstClr val="black"/>
              </a:solidFill>
            </a:endParaRPr>
          </a:p>
          <a:p>
            <a:r>
              <a:rPr lang="ru-RU" sz="2000" b="1" dirty="0" smtClean="0">
                <a:solidFill>
                  <a:prstClr val="black"/>
                </a:solidFill>
              </a:rPr>
              <a:t>Обращение </a:t>
            </a:r>
            <a:r>
              <a:rPr lang="ru-RU" sz="2000" b="1" dirty="0">
                <a:solidFill>
                  <a:prstClr val="black"/>
                </a:solidFill>
              </a:rPr>
              <a:t>к информации ( интернет, энциклопедии)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1673424" y="4411568"/>
            <a:ext cx="6696744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Дети узнали: </a:t>
            </a: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ru-RU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спиннер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 это необычная современная игрушка, имеет привлекательный вид, удобную форму и прямое  назначение  которой – покрутить. </a:t>
            </a:r>
          </a:p>
          <a:p>
            <a:pPr marL="285750" lvl="0" indent="-285750">
              <a:buFont typeface="Wingdings" panose="05000000000000000000" pitchFamily="2" charset="2"/>
              <a:buChar char="§"/>
            </a:pPr>
            <a:r>
              <a:rPr lang="ru-RU" dirty="0" err="1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спинер</a:t>
            </a:r>
            <a:r>
              <a:rPr lang="ru-RU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нужен для развития мелкой моторики, тренировки пальцев рук и просто для развлечения</a:t>
            </a:r>
            <a:endParaRPr lang="ru-RU" dirty="0">
              <a:solidFill>
                <a:prstClr val="black"/>
              </a:solidFill>
            </a:endParaRPr>
          </a:p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endParaRPr lang="ru-RU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464227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1880" y="1164814"/>
            <a:ext cx="4508071" cy="299297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0772" y="1135168"/>
            <a:ext cx="1206500" cy="1841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2415908" y="4725144"/>
            <a:ext cx="550774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Дети пришли </a:t>
            </a:r>
            <a:r>
              <a:rPr lang="ru-RU" b="1" dirty="0">
                <a:latin typeface="Times New Roman" pitchFamily="18" charset="0"/>
                <a:cs typeface="Times New Roman" pitchFamily="18" charset="0"/>
              </a:rPr>
              <a:t>к выводу: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что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внутри 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спиннера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находиться подшипник обеспечивающий плавное вращение.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99339" y="3184565"/>
            <a:ext cx="19688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ts val="670"/>
              </a:spcBef>
            </a:pPr>
            <a:r>
              <a:rPr lang="ru-RU" sz="2000" b="1" dirty="0" smtClean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Посмотреть, что там внутри.</a:t>
            </a:r>
            <a:endParaRPr lang="ru-RU" sz="2000" b="1" dirty="0">
              <a:solidFill>
                <a:prstClr val="black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61415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1538297"/>
              </p:ext>
            </p:extLst>
          </p:nvPr>
        </p:nvGraphicFramePr>
        <p:xfrm>
          <a:off x="2123728" y="322073"/>
          <a:ext cx="6077585" cy="2522220"/>
        </p:xfrm>
        <a:graphic>
          <a:graphicData uri="http://schemas.openxmlformats.org/drawingml/2006/table">
            <a:tbl>
              <a:tblPr firstRow="1" firstCol="1" bandRow="1">
                <a:tableStyleId>{C083E6E3-FA7D-4D7B-A595-EF9225AFEA82}</a:tableStyleId>
              </a:tblPr>
              <a:tblGrid>
                <a:gridCol w="3038475"/>
                <a:gridCol w="3039110"/>
              </a:tblGrid>
              <a:tr h="0">
                <a:tc gridSpan="2">
                  <a:txBody>
                    <a:bodyPr/>
                    <a:lstStyle/>
                    <a:p>
                      <a:pPr marL="457200" fontAlgn="base">
                        <a:spcBef>
                          <a:spcPts val="670"/>
                        </a:spcBef>
                        <a:spcAft>
                          <a:spcPts val="0"/>
                        </a:spcAft>
                      </a:pPr>
                      <a:r>
                        <a:rPr lang="ru-RU" sz="2800" dirty="0">
                          <a:effectLst/>
                        </a:rPr>
                        <a:t>   </a:t>
                      </a:r>
                      <a:r>
                        <a:rPr lang="ru-RU" sz="2800" dirty="0" smtClean="0">
                          <a:effectLst/>
                        </a:rPr>
                        <a:t>  </a:t>
                      </a:r>
                      <a:r>
                        <a:rPr lang="ru-RU" sz="2800" dirty="0">
                          <a:effectLst/>
                        </a:rPr>
                        <a:t>+   </a:t>
                      </a:r>
                      <a:r>
                        <a:rPr lang="ru-RU" sz="2800" dirty="0" smtClean="0">
                          <a:effectLst/>
                        </a:rPr>
                        <a:t> Его </a:t>
                      </a:r>
                      <a:r>
                        <a:rPr lang="ru-RU" sz="2800" dirty="0">
                          <a:effectLst/>
                        </a:rPr>
                        <a:t>плюсы и минусы?    </a:t>
                      </a:r>
                      <a:r>
                        <a:rPr lang="ru-RU" sz="2800" dirty="0" smtClean="0">
                          <a:effectLst/>
                        </a:rPr>
                        <a:t> </a:t>
                      </a:r>
                      <a:r>
                        <a:rPr lang="ru-RU" sz="2800" b="0" dirty="0">
                          <a:effectLst/>
                        </a:rPr>
                        <a:t>-</a:t>
                      </a:r>
                      <a:endParaRPr lang="ru-RU" sz="2800" b="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0">
                <a:tc>
                  <a:txBody>
                    <a:bodyPr/>
                    <a:lstStyle/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</a:rPr>
                        <a:t>Успокаивает;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</a:rPr>
                        <a:t>Сосредотачивает внимание;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</a:rPr>
                        <a:t>Развивает пальчики;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dirty="0">
                          <a:effectLst/>
                        </a:rPr>
                        <a:t>Она красивая, крутая, прикольная.</a:t>
                      </a:r>
                      <a:endParaRPr lang="ru-RU" sz="2000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b="1" dirty="0">
                          <a:effectLst/>
                        </a:rPr>
                        <a:t>Память не развивает, ума не даёт;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b="1" dirty="0">
                          <a:effectLst/>
                        </a:rPr>
                        <a:t>Бесполезная;</a:t>
                      </a:r>
                    </a:p>
                    <a:p>
                      <a:pPr marL="342900" lvl="0" indent="-342900" fontAlgn="base">
                        <a:spcBef>
                          <a:spcPts val="670"/>
                        </a:spcBef>
                        <a:spcAft>
                          <a:spcPts val="0"/>
                        </a:spcAft>
                        <a:buFont typeface="Symbol"/>
                        <a:buChar char=""/>
                      </a:pPr>
                      <a:r>
                        <a:rPr lang="ru-RU" sz="2000" b="1" dirty="0">
                          <a:effectLst/>
                        </a:rPr>
                        <a:t>Если долго на неё смотреть, может закружиться голова.</a:t>
                      </a:r>
                      <a:endParaRPr lang="ru-RU" sz="2000" b="1" dirty="0">
                        <a:effectLst/>
                        <a:latin typeface="Times New Roman" panose="02020603050405020304" pitchFamily="18" charset="0"/>
                        <a:ea typeface="Times New Roman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4" name="Rectangle 1"/>
          <p:cNvSpPr>
            <a:spLocks noChangeArrowheads="1"/>
          </p:cNvSpPr>
          <p:nvPr/>
        </p:nvSpPr>
        <p:spPr bwMode="auto">
          <a:xfrm>
            <a:off x="957456" y="29718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358592"/>
            <a:ext cx="933450" cy="13967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D:\ПИД_ноябрь 2017\Фото ПИД\DSC_0187.JPG"/>
          <p:cNvPicPr/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191" y="4683709"/>
            <a:ext cx="2602590" cy="177894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Рисунок 6" descr="D:\ПИД_ноябрь 2017\Фото ПИД\DSC_0204.JPG"/>
          <p:cNvPicPr/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262" t="10149"/>
          <a:stretch/>
        </p:blipFill>
        <p:spPr bwMode="auto">
          <a:xfrm>
            <a:off x="4328999" y="2833659"/>
            <a:ext cx="4290928" cy="26347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8" name="Рисунок 7" descr="https://i.ytimg.com/vi/OqGDqsilL-E/hqdefault.jpg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292" b="12023"/>
          <a:stretch/>
        </p:blipFill>
        <p:spPr bwMode="auto">
          <a:xfrm>
            <a:off x="334307" y="1972829"/>
            <a:ext cx="1519470" cy="904121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://sk.uo-gub.ru/images/news/2017/06_2017/05072017_1/12-1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27784" y="3200399"/>
            <a:ext cx="1440159" cy="115653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Рисунок 9" descr="https://choiz.me/uploads/2017-10/2d248984fa7d191d94c514a6bca27a51.jpg"/>
          <p:cNvPicPr/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1057" y="3210022"/>
            <a:ext cx="1861429" cy="117433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62233" y="5573183"/>
            <a:ext cx="5078413" cy="1036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54502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866207" y="666274"/>
            <a:ext cx="561320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400" b="1" dirty="0" smtClean="0"/>
              <a:t>Что мы ещё можем узнать о </a:t>
            </a:r>
            <a:r>
              <a:rPr lang="ru-RU" sz="2400" b="1" dirty="0" err="1" smtClean="0"/>
              <a:t>спиннерах</a:t>
            </a:r>
            <a:r>
              <a:rPr lang="ru-RU" sz="2400" b="1" dirty="0" smtClean="0"/>
              <a:t>?</a:t>
            </a:r>
            <a:endParaRPr lang="ru-RU" sz="2400" b="1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2859615" y="1521423"/>
            <a:ext cx="5006690" cy="3374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  <a:tabLst>
                <a:tab pos="2600325" algn="l"/>
              </a:tabLst>
            </a:pPr>
            <a:r>
              <a:rPr lang="ru-RU" dirty="0">
                <a:latin typeface="Times New Roman"/>
                <a:ea typeface="Calibri"/>
                <a:cs typeface="Times New Roman"/>
              </a:rPr>
              <a:t>Они бывают разной формы;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  <a:tabLst>
                <a:tab pos="2600325" algn="l"/>
              </a:tabLst>
            </a:pPr>
            <a:r>
              <a:rPr lang="ru-RU" dirty="0">
                <a:latin typeface="Times New Roman"/>
                <a:ea typeface="Calibri"/>
                <a:cs typeface="Times New Roman"/>
              </a:rPr>
              <a:t>Сделаны из 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разных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материалов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;</a:t>
            </a:r>
          </a:p>
          <a:p>
            <a:pPr lvl="0"/>
            <a:r>
              <a:rPr lang="ru-RU" b="1" dirty="0" smtClean="0">
                <a:solidFill>
                  <a:prstClr val="black"/>
                </a:solidFill>
              </a:rPr>
              <a:t>              </a:t>
            </a:r>
          </a:p>
          <a:p>
            <a:pPr lvl="0"/>
            <a:r>
              <a:rPr lang="ru-RU" b="1" dirty="0" smtClean="0">
                <a:solidFill>
                  <a:prstClr val="black"/>
                </a:solidFill>
              </a:rPr>
              <a:t>Можно их сравнить, посмотреть другие модели, рассмотреть на картинках, обратиться к источникам информации…</a:t>
            </a:r>
          </a:p>
          <a:p>
            <a:pPr lvl="0"/>
            <a:endParaRPr lang="ru-RU" sz="1200" dirty="0" smtClean="0">
              <a:ea typeface="Calibri"/>
              <a:cs typeface="Times New Roman"/>
            </a:endParaRPr>
          </a:p>
          <a:p>
            <a:pPr lvl="0"/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  <a:tabLst>
                <a:tab pos="2600325" algn="l"/>
              </a:tabLs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Они имеют </a:t>
            </a:r>
            <a:r>
              <a:rPr lang="ru-RU" dirty="0">
                <a:latin typeface="Times New Roman"/>
                <a:ea typeface="Calibri"/>
                <a:cs typeface="Times New Roman"/>
              </a:rPr>
              <a:t>различный вес;</a:t>
            </a:r>
            <a:endParaRPr lang="ru-RU" sz="1200" dirty="0"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  <a:tabLst>
                <a:tab pos="2600325" algn="l"/>
              </a:tabLst>
            </a:pPr>
            <a:r>
              <a:rPr lang="ru-RU" dirty="0">
                <a:latin typeface="Times New Roman"/>
                <a:ea typeface="Calibri"/>
                <a:cs typeface="Times New Roman"/>
              </a:rPr>
              <a:t>В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ремя вращения  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спиннера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в руке, на столе ;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  <a:tabLst>
                <a:tab pos="2600325" algn="l"/>
              </a:tabLst>
            </a:pPr>
            <a:r>
              <a:rPr lang="ru-RU" dirty="0" smtClean="0">
                <a:latin typeface="Times New Roman"/>
                <a:ea typeface="Calibri"/>
                <a:cs typeface="Times New Roman"/>
              </a:rPr>
              <a:t>Вращается ли </a:t>
            </a:r>
            <a:r>
              <a:rPr lang="ru-RU" dirty="0" err="1" smtClean="0">
                <a:latin typeface="Times New Roman"/>
                <a:ea typeface="Calibri"/>
                <a:cs typeface="Times New Roman"/>
              </a:rPr>
              <a:t>спиннер</a:t>
            </a:r>
            <a:r>
              <a:rPr lang="ru-RU" dirty="0" smtClean="0">
                <a:latin typeface="Times New Roman"/>
                <a:ea typeface="Calibri"/>
                <a:cs typeface="Times New Roman"/>
              </a:rPr>
              <a:t> в воде…</a:t>
            </a: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Symbol"/>
              <a:buChar char=""/>
              <a:tabLst>
                <a:tab pos="2600325" algn="l"/>
              </a:tabLst>
            </a:pPr>
            <a:endParaRPr lang="ru-RU" sz="1200" dirty="0">
              <a:ea typeface="Calibri"/>
              <a:cs typeface="Times New Roman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2341" y="1340768"/>
            <a:ext cx="933450" cy="1474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7812" y="3348862"/>
            <a:ext cx="1152525" cy="171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86670" y="4653136"/>
            <a:ext cx="2305050" cy="16827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29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891989">
            <a:off x="6020788" y="883448"/>
            <a:ext cx="1285691" cy="13084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 descr="http://razukraska.ru/wp-content/gallery/spinner/spinner3.gif"/>
          <p:cNvPicPr/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5" b="3349"/>
          <a:stretch/>
        </p:blipFill>
        <p:spPr bwMode="auto">
          <a:xfrm>
            <a:off x="2863388" y="5083493"/>
            <a:ext cx="936049" cy="99678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://raskonyaga.ru/uploads/posts/2017-09/1504729712_12956.jpg"/>
          <p:cNvPicPr/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11335" t="9122" r="17632"/>
          <a:stretch/>
        </p:blipFill>
        <p:spPr bwMode="auto">
          <a:xfrm>
            <a:off x="8039808" y="1521423"/>
            <a:ext cx="584295" cy="653307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3" name="Рисунок 12" descr="https://cdn.pixabay.com/photo/2013/07/12/19/18/bolt-154532_1280.pn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2429" y="2024528"/>
            <a:ext cx="647700" cy="5753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4" name="Рисунок 13" descr="http://interesnyesaity.ru/wp-content/uploads/bottle-vector.jpg"/>
          <p:cNvPicPr/>
          <p:nvPr/>
        </p:nvPicPr>
        <p:blipFill rotWithShape="1"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2368" t="-1023" r="21052" b="13928"/>
          <a:stretch/>
        </p:blipFill>
        <p:spPr bwMode="auto">
          <a:xfrm>
            <a:off x="7450129" y="1607333"/>
            <a:ext cx="613410" cy="99250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5" name="Рисунок 14" descr="http://detskie-raskraski.ru/sites/default/files/raskraska_stol34.jpg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39952" y="5115299"/>
            <a:ext cx="1796415" cy="1006475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Рисунок 15" descr="http://mishurinka.ru/image/data/li/default/7c3ed546f6a551dc2befbc74efd23c.jpeg"/>
          <p:cNvPicPr/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6351" y="4896193"/>
            <a:ext cx="983615" cy="45339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85669392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851920" y="548680"/>
            <a:ext cx="33345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2400" b="1" dirty="0">
                <a:solidFill>
                  <a:prstClr val="black"/>
                </a:solidFill>
              </a:rPr>
              <a:t>Нужно провести опыты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2206835" y="1234520"/>
            <a:ext cx="5904656" cy="35122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>
              <a:lnSpc>
                <a:spcPct val="115000"/>
              </a:lnSpc>
              <a:tabLst>
                <a:tab pos="2600325" algn="l"/>
              </a:tabLst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С использованием различных:</a:t>
            </a:r>
            <a:endParaRPr lang="ru-RU" sz="1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v"/>
              <a:tabLst>
                <a:tab pos="2600325" algn="l"/>
              </a:tabLst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типов весов: (пружинные, рычажные, электронные) </a:t>
            </a:r>
            <a:endParaRPr lang="ru-RU" sz="1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457200" lvl="0">
              <a:lnSpc>
                <a:spcPct val="115000"/>
              </a:lnSpc>
              <a:tabLst>
                <a:tab pos="2600325" algn="l"/>
              </a:tabLst>
            </a:pP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                </a:t>
            </a:r>
            <a:endParaRPr lang="ru-RU" b="1" dirty="0" smtClean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457200" lvl="0">
              <a:lnSpc>
                <a:spcPct val="115000"/>
              </a:lnSpc>
              <a:tabLst>
                <a:tab pos="2600325" algn="l"/>
              </a:tabLst>
            </a:pP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Вывод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: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электронные весы самые точные</a:t>
            </a:r>
            <a:r>
              <a:rPr lang="ru-RU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.</a:t>
            </a:r>
          </a:p>
          <a:p>
            <a:pPr marL="457200" lvl="0">
              <a:lnSpc>
                <a:spcPct val="115000"/>
              </a:lnSpc>
              <a:tabLst>
                <a:tab pos="2600325" algn="l"/>
              </a:tabLst>
            </a:pPr>
            <a:endParaRPr lang="ru-RU" sz="1200" dirty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457200" lvl="0">
              <a:lnSpc>
                <a:spcPct val="115000"/>
              </a:lnSpc>
              <a:tabLst>
                <a:tab pos="2600325" algn="l"/>
              </a:tabLst>
            </a:pPr>
            <a:endParaRPr lang="ru-RU" sz="1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342900" lvl="0" indent="-342900">
              <a:lnSpc>
                <a:spcPct val="115000"/>
              </a:lnSpc>
              <a:buFont typeface="Wingdings" panose="05000000000000000000" pitchFamily="2" charset="2"/>
              <a:buChar char="v"/>
              <a:tabLst>
                <a:tab pos="2600325" algn="l"/>
              </a:tabLst>
            </a:pP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измерителей времени: (песочные часы, обычные часы, электронные часы…)</a:t>
            </a:r>
            <a:endParaRPr lang="ru-RU" sz="1200" dirty="0">
              <a:solidFill>
                <a:prstClr val="black"/>
              </a:solidFill>
              <a:ea typeface="Calibri"/>
              <a:cs typeface="Times New Roman"/>
            </a:endParaRPr>
          </a:p>
          <a:p>
            <a:pPr marL="457200" lvl="0">
              <a:lnSpc>
                <a:spcPct val="115000"/>
              </a:lnSpc>
              <a:spcAft>
                <a:spcPts val="1000"/>
              </a:spcAft>
              <a:tabLst>
                <a:tab pos="2600325" algn="l"/>
              </a:tabLst>
            </a:pP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                 </a:t>
            </a:r>
            <a:endParaRPr lang="ru-RU" b="1" dirty="0" smtClean="0">
              <a:solidFill>
                <a:prstClr val="black"/>
              </a:solidFill>
              <a:latin typeface="Times New Roman"/>
              <a:ea typeface="Calibri"/>
              <a:cs typeface="Times New Roman"/>
            </a:endParaRPr>
          </a:p>
          <a:p>
            <a:pPr marL="457200" lvl="0">
              <a:lnSpc>
                <a:spcPct val="115000"/>
              </a:lnSpc>
              <a:spcAft>
                <a:spcPts val="1000"/>
              </a:spcAft>
              <a:tabLst>
                <a:tab pos="2600325" algn="l"/>
              </a:tabLst>
            </a:pPr>
            <a:r>
              <a:rPr lang="ru-RU" b="1" dirty="0" smtClean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</a:t>
            </a:r>
            <a:r>
              <a:rPr lang="ru-RU" b="1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Вывод:</a:t>
            </a:r>
            <a:r>
              <a:rPr lang="ru-RU" dirty="0">
                <a:solidFill>
                  <a:prstClr val="black"/>
                </a:solidFill>
                <a:latin typeface="Times New Roman"/>
                <a:ea typeface="Calibri"/>
                <a:cs typeface="Times New Roman"/>
              </a:rPr>
              <a:t> электронные часы можно остановить в нужный момент.</a:t>
            </a:r>
            <a:endParaRPr lang="ru-RU" sz="12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7546" y="332656"/>
            <a:ext cx="1901825" cy="2401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Рисунок 5" descr="C:\Users\Наталья\Desktop\ПИД_ноябрь 2017\Фото ПИД\DSC_0226.JPG"/>
          <p:cNvPicPr/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271" r="31106"/>
          <a:stretch/>
        </p:blipFill>
        <p:spPr bwMode="auto">
          <a:xfrm>
            <a:off x="323528" y="3429000"/>
            <a:ext cx="2218055" cy="29718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7" name="Рисунок 6" descr="C:\Users\Наталья\Desktop\ПИД_ноябрь 2017\Фото ПИД\DSC_0235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52120" y="4437112"/>
            <a:ext cx="2785745" cy="1851660"/>
          </a:xfrm>
          <a:prstGeom prst="rect">
            <a:avLst/>
          </a:prstGeom>
          <a:noFill/>
          <a:ln>
            <a:noFill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15816" y="4665911"/>
            <a:ext cx="2371403" cy="1918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88599386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7657033"/>
              </p:ext>
            </p:extLst>
          </p:nvPr>
        </p:nvGraphicFramePr>
        <p:xfrm>
          <a:off x="1976057" y="1341953"/>
          <a:ext cx="6624736" cy="3645408"/>
        </p:xfrm>
        <a:graphic>
          <a:graphicData uri="http://schemas.openxmlformats.org/drawingml/2006/table">
            <a:tbl>
              <a:tblPr firstRow="1" firstCol="1" bandRow="1">
                <a:tableStyleId>{8799B23B-EC83-4686-B30A-512413B5E67A}</a:tableStyleId>
              </a:tblPr>
              <a:tblGrid>
                <a:gridCol w="649104"/>
                <a:gridCol w="1289667"/>
                <a:gridCol w="726541"/>
                <a:gridCol w="746470"/>
                <a:gridCol w="980706"/>
                <a:gridCol w="1224136"/>
                <a:gridCol w="1008112"/>
              </a:tblGrid>
              <a:tr h="25144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Имя </a:t>
                      </a:r>
                      <a:r>
                        <a:rPr lang="ru-RU" sz="16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исследователя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Вращение спиннера (секунды)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Вес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Спинне</a:t>
                      </a:r>
                      <a:endParaRPr lang="ru-RU" sz="1600" b="1" dirty="0" smtClean="0"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err="1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ра</a:t>
                      </a: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(граммы)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</a:tr>
              <a:tr h="75432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руке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столе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воде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 дне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 воде </a:t>
                      </a:r>
                      <a:r>
                        <a:rPr lang="ru-RU" sz="1400" b="1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вертикально</a:t>
                      </a: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 smtClean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51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Матвей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28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62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</a:tr>
              <a:tr h="251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Вероника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46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41</a:t>
                      </a:r>
                      <a:endParaRPr lang="ru-RU" sz="1600" b="1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</a:tr>
              <a:tr h="251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160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Тимофей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---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---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---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---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+mn-ea"/>
                          <a:cs typeface="Times New Roman" panose="02020603050405020304" pitchFamily="18" charset="0"/>
                        </a:rPr>
                        <a:t>---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</a:tr>
              <a:tr h="251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---------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</a:tr>
              <a:tr h="251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b="1" dirty="0" smtClean="0">
                          <a:effectLst/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---------</a:t>
                      </a: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</a:tr>
              <a:tr h="251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</a:tr>
              <a:tr h="25144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600" dirty="0" smtClean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…</a:t>
                      </a:r>
                      <a:endParaRPr lang="ru-RU" sz="1600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1600" b="1" dirty="0">
                        <a:effectLst/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1494" marR="61494" marT="0" marB="0"/>
                </a:tc>
              </a:tr>
            </a:tbl>
          </a:graphicData>
        </a:graphic>
      </p:graphicFrame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331315" y="630696"/>
            <a:ext cx="6624463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Опыты с фиксацией времени и веса</a:t>
            </a:r>
            <a:endParaRPr kumimoji="0" lang="ru-RU" altLang="ru-RU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Рисунок 4" descr="http://razukraska.ru/wp-content/gallery/spinner/spinner3.gif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875" b="3349"/>
          <a:stretch/>
        </p:blipFill>
        <p:spPr bwMode="auto">
          <a:xfrm>
            <a:off x="4049712" y="2114035"/>
            <a:ext cx="486166" cy="731902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6" name="Рисунок 5" descr="http://detskie-raskraski.ru/sites/default/files/raskraska_stol34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82412" y="2503713"/>
            <a:ext cx="720217" cy="365951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http://mishurinka.ru/image/data/li/default/7c3ed546f6a551dc2befbc74efd23c.jpe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6616" y="2366639"/>
            <a:ext cx="491807" cy="226695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 descr="http://cdn2.slus.name/ff/5d/ff5d04e4a08627232ad98d7dcf2707ed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19" b="12743"/>
          <a:stretch/>
        </p:blipFill>
        <p:spPr bwMode="auto">
          <a:xfrm>
            <a:off x="5473642" y="2481546"/>
            <a:ext cx="847789" cy="3933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9" name="Рисунок 8" descr="http://mishurinka.ru/image/data/li/default/7c3ed546f6a551dc2befbc74efd23c.jpeg"/>
          <p:cNvPicPr/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43547" y="2450356"/>
            <a:ext cx="507977" cy="366708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 descr="http://cdn2.slus.name/ff/5d/ff5d04e4a08627232ad98d7dcf2707ed.jpg"/>
          <p:cNvPicPr/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19" b="12743"/>
          <a:stretch/>
        </p:blipFill>
        <p:spPr bwMode="auto">
          <a:xfrm>
            <a:off x="6490671" y="2479986"/>
            <a:ext cx="835104" cy="353309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1" name="Рисунок 10" descr="http://razukraska.ru/wp-content/gallery/spinner/spinner12.gif"/>
          <p:cNvPicPr/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491" t="69362"/>
          <a:stretch/>
        </p:blipFill>
        <p:spPr bwMode="auto">
          <a:xfrm rot="19191374">
            <a:off x="6652019" y="2175500"/>
            <a:ext cx="643531" cy="656425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12" name="Рисунок 11" descr="https://www.beurer-mall.ru/i/product_i/3603_1_b.jpg"/>
          <p:cNvPicPr/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720005">
            <a:off x="7495737" y="2351334"/>
            <a:ext cx="1259833" cy="670710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700999"/>
            <a:ext cx="2143161" cy="18027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9438" y="4064068"/>
            <a:ext cx="4303985" cy="24015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340" name="Picture 4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869160"/>
            <a:ext cx="2808312" cy="17443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510779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123728" y="614612"/>
            <a:ext cx="5760640" cy="72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lnSpc>
                <a:spcPct val="115000"/>
              </a:lnSpc>
              <a:spcAft>
                <a:spcPts val="0"/>
              </a:spcAft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Записываем полученные данные в индивидуальный буклет исследования</a:t>
            </a:r>
            <a:endParaRPr lang="ru-RU" sz="1100" dirty="0">
              <a:ea typeface="Calibri"/>
              <a:cs typeface="Times New Roman"/>
            </a:endParaRPr>
          </a:p>
        </p:txBody>
      </p:sp>
      <p:pic>
        <p:nvPicPr>
          <p:cNvPr id="3" name="Рисунок 2" descr="C:\Users\Natalia\Pictures\IMG_20171222_0004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786226" y="770507"/>
            <a:ext cx="4435643" cy="6008211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641772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252654" y="620688"/>
            <a:ext cx="5454352" cy="410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lnSpc>
                <a:spcPct val="115000"/>
              </a:lnSpc>
            </a:pPr>
            <a:r>
              <a:rPr lang="ru-RU" b="1" dirty="0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Определяем по желанию альтернативу </a:t>
            </a:r>
            <a:r>
              <a:rPr lang="ru-RU" b="1" dirty="0" err="1" smtClean="0">
                <a:solidFill>
                  <a:srgbClr val="000000"/>
                </a:solidFill>
                <a:latin typeface="Times New Roman"/>
                <a:ea typeface="Calibri"/>
                <a:cs typeface="Times New Roman"/>
              </a:rPr>
              <a:t>спиннеру</a:t>
            </a:r>
            <a:endParaRPr lang="ru-RU" sz="1100" dirty="0">
              <a:solidFill>
                <a:prstClr val="black"/>
              </a:solidFill>
              <a:ea typeface="Calibri"/>
              <a:cs typeface="Times New Roman"/>
            </a:endParaRPr>
          </a:p>
        </p:txBody>
      </p:sp>
      <p:pic>
        <p:nvPicPr>
          <p:cNvPr id="3" name="Рисунок 2" descr="http://razukraska.ru/wp-content/gallery/spinner/spinner3.gif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349"/>
          <a:stretch/>
        </p:blipFill>
        <p:spPr bwMode="auto">
          <a:xfrm>
            <a:off x="1835696" y="1412776"/>
            <a:ext cx="3218180" cy="439737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4" name="Рисунок 3" descr="http://purmix.ru/images/uroki/karand/raznoe/kak_narisovat_kubik_rubika_karandashom-step-3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8" t="13726" r="27710" b="7353"/>
          <a:stretch/>
        </p:blipFill>
        <p:spPr bwMode="auto">
          <a:xfrm>
            <a:off x="5429200" y="1772816"/>
            <a:ext cx="2917190" cy="350520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107929183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763688" y="461683"/>
            <a:ext cx="532859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Находим полезное применение исследуемому предмету?</a:t>
            </a:r>
            <a:endParaRPr lang="ru-RU" sz="24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1035715"/>
            <a:ext cx="1981200" cy="3097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068371" y="1678250"/>
            <a:ext cx="2935868" cy="4901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429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2600325" algn="l"/>
              </a:tabLs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Наряжаем ёлку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31920" y="2448268"/>
            <a:ext cx="4272901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429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2600325" algn="l"/>
              </a:tabLs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Используем как трафарет</a:t>
            </a:r>
            <a:endParaRPr lang="ru-RU" sz="2400" dirty="0">
              <a:ea typeface="Calibri"/>
              <a:cs typeface="Times New Roman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43162" y="5445224"/>
            <a:ext cx="6321731" cy="5170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74295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2600325" algn="l"/>
              </a:tabLst>
            </a:pPr>
            <a:r>
              <a:rPr lang="ru-RU" sz="2400" dirty="0">
                <a:latin typeface="Times New Roman"/>
                <a:ea typeface="Calibri"/>
                <a:cs typeface="Times New Roman"/>
              </a:rPr>
              <a:t>Используем его как предмет </a:t>
            </a:r>
            <a:r>
              <a:rPr lang="ru-RU" sz="2400" dirty="0" smtClean="0">
                <a:latin typeface="Times New Roman"/>
                <a:ea typeface="Calibri"/>
                <a:cs typeface="Times New Roman"/>
              </a:rPr>
              <a:t>заместитель</a:t>
            </a:r>
            <a:endParaRPr lang="ru-RU" sz="2400" dirty="0">
              <a:ea typeface="Calibri"/>
              <a:cs typeface="Times New Roman"/>
            </a:endParaRPr>
          </a:p>
        </p:txBody>
      </p:sp>
      <p:pic>
        <p:nvPicPr>
          <p:cNvPr id="7" name="Рисунок 6" descr="C:\Users\Наталья\Desktop\ПИД_ноябрь 2017\Фото ПИД\DSC_002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868" y="2998693"/>
            <a:ext cx="3400425" cy="2260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49092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2339752" y="503094"/>
            <a:ext cx="554461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2800" b="1" dirty="0" smtClean="0">
                <a:solidFill>
                  <a:prstClr val="black"/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Проводим творческие эксперименты</a:t>
            </a:r>
            <a:endParaRPr lang="ru-RU" altLang="ru-RU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3" name="Рисунок 2" descr="https://t3.ftcdn.net/jpg/00/70/71/60/500_F_70716032_dyQgm1wmxsvRVskamTJmD9tqGrqCIi0l.jpg"/>
          <p:cNvPicPr/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861" t="14238" r="21192" b="15563"/>
          <a:stretch/>
        </p:blipFill>
        <p:spPr bwMode="auto">
          <a:xfrm>
            <a:off x="1403648" y="404664"/>
            <a:ext cx="1480820" cy="1938020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  <p:pic>
        <p:nvPicPr>
          <p:cNvPr id="5" name="Рисунок 4" descr="D:\ПИД_ноябрь 2017\Фото ПИД\DSC_0056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776" y="1628800"/>
            <a:ext cx="3517600" cy="2240848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Рисунок 5" descr="D:\ПИД_ноябрь 2017\Фото ПИД\DSC_006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38776" y="4192975"/>
            <a:ext cx="3423314" cy="218834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Рисунок 6" descr="D:\ПИД_ноябрь 2017\Фото ПИД\DSC_0038.JPG"/>
          <p:cNvPicPr/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897" r="18107"/>
          <a:stretch/>
        </p:blipFill>
        <p:spPr bwMode="auto">
          <a:xfrm>
            <a:off x="1331640" y="2446585"/>
            <a:ext cx="2807970" cy="2828925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6863336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13167" y="692696"/>
            <a:ext cx="6462464" cy="11757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Этапы реализации программы: </a:t>
            </a:r>
            <a:endParaRPr lang="ru-RU" altLang="ru-RU" sz="3200" dirty="0" smtClean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32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заключительный</a:t>
            </a:r>
            <a:endParaRPr lang="ru-RU" altLang="ru-RU" sz="32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682552" y="2492896"/>
            <a:ext cx="6993904" cy="250530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8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Оформление буклета исследования «</a:t>
            </a:r>
            <a:r>
              <a:rPr lang="ru-RU" altLang="ru-RU" sz="2800" dirty="0" err="1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Спиннер</a:t>
            </a:r>
            <a:r>
              <a:rPr lang="ru-RU" altLang="ru-RU" sz="28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»;</a:t>
            </a: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8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«</a:t>
            </a: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Круглый стол</a:t>
            </a:r>
            <a:r>
              <a:rPr lang="ru-RU" altLang="ru-RU" sz="28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» </a:t>
            </a:r>
            <a:r>
              <a:rPr lang="ru-RU" altLang="ru-RU" sz="24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(обсуждение, выводы);</a:t>
            </a:r>
            <a:endParaRPr lang="ru-RU" altLang="ru-RU" sz="24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«Выставка творческих работ</a:t>
            </a:r>
            <a:r>
              <a:rPr lang="ru-RU" altLang="ru-RU" sz="28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»;</a:t>
            </a:r>
            <a:endParaRPr lang="ru-RU" altLang="ru-RU" sz="28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  <a:p>
            <a:pPr marL="342900" lvl="0" indent="-342900" fontAlgn="base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</a:pPr>
            <a:r>
              <a:rPr lang="ru-RU" altLang="ru-RU" sz="28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«Мультимедийная фото-презентация».</a:t>
            </a:r>
            <a:endParaRPr lang="ru-RU" altLang="ru-RU" sz="2800" dirty="0">
              <a:solidFill>
                <a:prstClr val="black"/>
              </a:solidFill>
              <a:latin typeface="Tahoma" pitchFamily="34" charset="0"/>
              <a:cs typeface="Tahoma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27267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:\ПИД_ноябрь 2017\Фото ПИД\DSC_0250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484784"/>
            <a:ext cx="6264695" cy="4392488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Прямоугольник 2"/>
          <p:cNvSpPr/>
          <p:nvPr/>
        </p:nvSpPr>
        <p:spPr>
          <a:xfrm>
            <a:off x="2247136" y="663258"/>
            <a:ext cx="52977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>
                <a:latin typeface="Times New Roman"/>
                <a:ea typeface="Calibri"/>
              </a:rPr>
              <a:t>Буклет исследователя «</a:t>
            </a:r>
            <a:r>
              <a:rPr lang="ru-RU" sz="2800" dirty="0" err="1">
                <a:latin typeface="Times New Roman"/>
                <a:ea typeface="Calibri"/>
              </a:rPr>
              <a:t>Спиннер</a:t>
            </a:r>
            <a:r>
              <a:rPr lang="ru-RU" sz="2800" dirty="0">
                <a:latin typeface="Times New Roman"/>
                <a:ea typeface="Calibri"/>
              </a:rPr>
              <a:t>»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844513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979712" y="980728"/>
            <a:ext cx="612068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«Круглый стол» </a:t>
            </a:r>
            <a:r>
              <a:rPr lang="ru-RU" altLang="ru-RU" sz="24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(обсуждение, выводы)</a:t>
            </a:r>
            <a:endParaRPr lang="ru-RU" dirty="0"/>
          </a:p>
        </p:txBody>
      </p:sp>
      <p:pic>
        <p:nvPicPr>
          <p:cNvPr id="3" name="Рисунок 2" descr="D:\ПИД_ноябрь 2017\Фото ПИД\DSC_0269.JPG"/>
          <p:cNvPicPr/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7" t="10873"/>
          <a:stretch/>
        </p:blipFill>
        <p:spPr bwMode="auto">
          <a:xfrm>
            <a:off x="2195736" y="1844824"/>
            <a:ext cx="5544616" cy="3944868"/>
          </a:xfrm>
          <a:prstGeom prst="rect">
            <a:avLst/>
          </a:prstGeom>
          <a:noFill/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</a:extLst>
        </p:spPr>
      </p:pic>
    </p:spTree>
    <p:extLst>
      <p:ext uri="{BB962C8B-B14F-4D97-AF65-F5344CB8AC3E}">
        <p14:creationId xmlns:p14="http://schemas.microsoft.com/office/powerpoint/2010/main" val="29601229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3131840" y="921098"/>
            <a:ext cx="495029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28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Выставка </a:t>
            </a: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творческих работ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8363" y="2105783"/>
            <a:ext cx="5937250" cy="394493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  <a:extLst/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921097"/>
            <a:ext cx="1928796" cy="3470277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82963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99592" y="441906"/>
            <a:ext cx="799288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20000"/>
              </a:spcBef>
              <a:spcAft>
                <a:spcPct val="0"/>
              </a:spcAft>
            </a:pP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Организация предметно-пространственной среды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763688" y="1844824"/>
            <a:ext cx="6624736" cy="33670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fontAlgn="base">
              <a:spcBef>
                <a:spcPct val="20000"/>
              </a:spcBef>
              <a:spcAft>
                <a:spcPct val="0"/>
              </a:spcAft>
              <a:buFont typeface="Calibri" pitchFamily="34" charset="0"/>
              <a:buAutoNum type="arabicPeriod"/>
            </a:pP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2800" dirty="0" err="1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Спиннеры</a:t>
            </a:r>
            <a:r>
              <a:rPr lang="ru-RU" altLang="ru-RU" sz="28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для проведения опытов и </a:t>
            </a: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наблюдений.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Calibri" pitchFamily="34" charset="0"/>
              <a:buAutoNum type="arabicPeriod"/>
            </a:pP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</a:t>
            </a:r>
            <a:r>
              <a:rPr lang="ru-RU" altLang="ru-RU" sz="2800" dirty="0" smtClean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Приборы </a:t>
            </a: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для измерения времени и веса.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Calibri" pitchFamily="34" charset="0"/>
              <a:buAutoNum type="arabicPeriod"/>
            </a:pP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Ёмкости для воды. </a:t>
            </a:r>
          </a:p>
          <a:p>
            <a:pPr lvl="0" fontAlgn="base">
              <a:spcBef>
                <a:spcPct val="20000"/>
              </a:spcBef>
              <a:spcAft>
                <a:spcPct val="0"/>
              </a:spcAft>
              <a:buFont typeface="Calibri" pitchFamily="34" charset="0"/>
              <a:buAutoNum type="arabicPeriod"/>
            </a:pPr>
            <a:r>
              <a:rPr lang="ru-RU" altLang="ru-RU" sz="2800" dirty="0">
                <a:solidFill>
                  <a:prstClr val="black"/>
                </a:solidFill>
                <a:latin typeface="Tahoma" pitchFamily="34" charset="0"/>
                <a:cs typeface="Tahoma" pitchFamily="34" charset="0"/>
              </a:rPr>
              <a:t> ИЗО материалы для экспериментальной деятельности</a:t>
            </a:r>
          </a:p>
        </p:txBody>
      </p:sp>
    </p:spTree>
    <p:extLst>
      <p:ext uri="{BB962C8B-B14F-4D97-AF65-F5344CB8AC3E}">
        <p14:creationId xmlns:p14="http://schemas.microsoft.com/office/powerpoint/2010/main" val="16893202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http://os1.i.ua/3/1/6475979_2db04827.jpg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1268760"/>
            <a:ext cx="4752528" cy="35655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Прямоугольник 1"/>
          <p:cNvSpPr/>
          <p:nvPr/>
        </p:nvSpPr>
        <p:spPr>
          <a:xfrm>
            <a:off x="2741280" y="4005064"/>
            <a:ext cx="5742384" cy="147732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altLang="ru-RU" sz="45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Спасибо за </a:t>
            </a:r>
            <a:r>
              <a:rPr lang="ru-RU" altLang="ru-RU" sz="4500" b="1" i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внимание</a:t>
            </a:r>
            <a:r>
              <a:rPr lang="ru-RU" altLang="ru-RU" sz="4500" b="1" i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759670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1421</TotalTime>
  <Words>783</Words>
  <Application>Microsoft Office PowerPoint</Application>
  <PresentationFormat>Экран (4:3)</PresentationFormat>
  <Paragraphs>186</Paragraphs>
  <Slides>24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24</vt:i4>
      </vt:variant>
    </vt:vector>
  </HeadingPairs>
  <TitlesOfParts>
    <vt:vector size="25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User</dc:creator>
  <cp:lastModifiedBy>Natalia</cp:lastModifiedBy>
  <cp:revision>105</cp:revision>
  <dcterms:created xsi:type="dcterms:W3CDTF">2014-05-28T15:10:31Z</dcterms:created>
  <dcterms:modified xsi:type="dcterms:W3CDTF">2018-01-20T15:49:45Z</dcterms:modified>
</cp:coreProperties>
</file>