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9" r:id="rId1"/>
  </p:sldMasterIdLst>
  <p:notesMasterIdLst>
    <p:notesMasterId r:id="rId35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70" r:id="rId11"/>
    <p:sldId id="268" r:id="rId12"/>
    <p:sldId id="269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9" r:id="rId31"/>
    <p:sldId id="291" r:id="rId32"/>
    <p:sldId id="293" r:id="rId33"/>
    <p:sldId id="29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5F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2" autoAdjust="0"/>
    <p:restoredTop sz="94669" autoAdjust="0"/>
  </p:normalViewPr>
  <p:slideViewPr>
    <p:cSldViewPr>
      <p:cViewPr varScale="1">
        <p:scale>
          <a:sx n="105" d="100"/>
          <a:sy n="105" d="100"/>
        </p:scale>
        <p:origin x="-150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2009 - 2010г.</c:v>
                </c:pt>
                <c:pt idx="1">
                  <c:v>2010 - 2011г.</c:v>
                </c:pt>
                <c:pt idx="2">
                  <c:v>2011- 2012г.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32</c:v>
                </c:pt>
                <c:pt idx="1">
                  <c:v>47</c:v>
                </c:pt>
                <c:pt idx="2">
                  <c:v>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2009 - 2010г.</c:v>
                </c:pt>
                <c:pt idx="1">
                  <c:v>2010 - 2011г.</c:v>
                </c:pt>
                <c:pt idx="2">
                  <c:v>2011- 2012г.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54</c:v>
                </c:pt>
                <c:pt idx="1">
                  <c:v>49</c:v>
                </c:pt>
                <c:pt idx="2">
                  <c:v>47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2009 - 2010г.</c:v>
                </c:pt>
                <c:pt idx="1">
                  <c:v>2010 - 2011г.</c:v>
                </c:pt>
                <c:pt idx="2">
                  <c:v>2011- 2012г.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8</c:v>
                </c:pt>
                <c:pt idx="1">
                  <c:v>4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1858176"/>
        <c:axId val="21859712"/>
        <c:axId val="0"/>
      </c:bar3DChart>
      <c:catAx>
        <c:axId val="21858176"/>
        <c:scaling>
          <c:orientation val="minMax"/>
        </c:scaling>
        <c:delete val="0"/>
        <c:axPos val="b"/>
        <c:majorTickMark val="out"/>
        <c:minorTickMark val="none"/>
        <c:tickLblPos val="nextTo"/>
        <c:crossAx val="21859712"/>
        <c:crosses val="autoZero"/>
        <c:auto val="1"/>
        <c:lblAlgn val="ctr"/>
        <c:lblOffset val="100"/>
        <c:noMultiLvlLbl val="0"/>
      </c:catAx>
      <c:valAx>
        <c:axId val="21859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85817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26FBF6-A359-4F10-A4A7-D70589FC7CA0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D631D0-A118-432A-AE51-06AE933D4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300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631D0-A118-432A-AE51-06AE933D4D4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371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631D0-A118-432A-AE51-06AE933D4D4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143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631D0-A118-432A-AE51-06AE933D4D4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177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631D0-A118-432A-AE51-06AE933D4D4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642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631D0-A118-432A-AE51-06AE933D4D4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989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D631D0-A118-432A-AE51-06AE933D4D4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661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01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35" r:id="rId6"/>
    <p:sldLayoutId id="2147483836" r:id="rId7"/>
    <p:sldLayoutId id="2147483837" r:id="rId8"/>
    <p:sldLayoutId id="2147483838" r:id="rId9"/>
    <p:sldLayoutId id="2147483839" r:id="rId10"/>
    <p:sldLayoutId id="2147483840" r:id="rId11"/>
    <p:sldLayoutId id="2147483720" r:id="rId12"/>
  </p:sldLayoutIdLst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94350"/>
            <a:ext cx="4248472" cy="5598945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800" dirty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2800" dirty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</a:b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>Муниципальное </a:t>
            </a: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>бюджетное дошкольное </a:t>
            </a: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>образовательное учреждение     «Детский сад комбинированного вида  «Брусничка»        г. </a:t>
            </a:r>
            <a:r>
              <a:rPr lang="ru-RU" sz="2800" dirty="0" err="1" smtClean="0">
                <a:solidFill>
                  <a:schemeClr val="tx2">
                    <a:lumMod val="10000"/>
                  </a:schemeClr>
                </a:solidFill>
              </a:rPr>
              <a:t>Тарко</a:t>
            </a: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> – Сале </a:t>
            </a:r>
            <a:r>
              <a:rPr lang="ru-RU" sz="2800" dirty="0" err="1" smtClean="0">
                <a:solidFill>
                  <a:schemeClr val="tx2">
                    <a:lumMod val="10000"/>
                  </a:schemeClr>
                </a:solidFill>
              </a:rPr>
              <a:t>Пуровского</a:t>
            </a:r>
            <a:r>
              <a:rPr lang="ru-RU" sz="2800" dirty="0" smtClean="0">
                <a:solidFill>
                  <a:schemeClr val="tx2">
                    <a:lumMod val="10000"/>
                  </a:schemeClr>
                </a:solidFill>
              </a:rPr>
              <a:t> района </a:t>
            </a:r>
            <a:endParaRPr lang="ru-RU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9" t="11010" r="35626" b="32558"/>
          <a:stretch/>
        </p:blipFill>
        <p:spPr>
          <a:xfrm>
            <a:off x="4644008" y="2204865"/>
            <a:ext cx="3744416" cy="40324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627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7" y="1556792"/>
            <a:ext cx="8280920" cy="4569371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67545" y="692696"/>
            <a:ext cx="8208911" cy="55446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600" i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Простота детских игр обманчива,  </a:t>
            </a:r>
            <a:r>
              <a:rPr lang="ru-RU" sz="3600" i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это </a:t>
            </a:r>
            <a:r>
              <a:rPr lang="ru-RU" sz="3600" i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явление все знают , но не все понимают.</a:t>
            </a:r>
            <a:endParaRPr lang="ru-RU" sz="36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i="1" dirty="0">
                <a:latin typeface="Times New Roman"/>
                <a:ea typeface="Calibri"/>
                <a:cs typeface="Times New Roman"/>
              </a:rPr>
              <a:t>								</a:t>
            </a:r>
            <a:r>
              <a:rPr lang="ru-RU" sz="2800" i="1" dirty="0" smtClean="0">
                <a:latin typeface="Times New Roman"/>
                <a:ea typeface="Calibri"/>
                <a:cs typeface="Times New Roman"/>
              </a:rPr>
              <a:t>П.Ф</a:t>
            </a:r>
            <a:r>
              <a:rPr lang="ru-RU" sz="2800" i="1" dirty="0">
                <a:latin typeface="Times New Roman"/>
                <a:ea typeface="Calibri"/>
                <a:cs typeface="Times New Roman"/>
              </a:rPr>
              <a:t>. </a:t>
            </a:r>
            <a:r>
              <a:rPr lang="ru-RU" sz="2800" i="1" dirty="0" err="1">
                <a:latin typeface="Times New Roman"/>
                <a:ea typeface="Calibri"/>
                <a:cs typeface="Times New Roman"/>
              </a:rPr>
              <a:t>Каптерев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7107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67525" y="0"/>
            <a:ext cx="8229600" cy="1252728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тема</a:t>
            </a:r>
            <a:endParaRPr lang="ru-RU" sz="44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Блок-схема: перфолента 3"/>
          <p:cNvSpPr/>
          <p:nvPr/>
        </p:nvSpPr>
        <p:spPr>
          <a:xfrm rot="20559285">
            <a:off x="401477" y="461029"/>
            <a:ext cx="7920880" cy="5112568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  <a:buClr>
                <a:srgbClr val="31B6FD"/>
              </a:buClr>
              <a:buSzPct val="100000"/>
            </a:pPr>
            <a:r>
              <a:rPr lang="ru-RU" sz="36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«Развитие умственных способностей детей дошкольного  возраста посредством   логико - математических игр».</a:t>
            </a:r>
            <a:endParaRPr lang="ru-RU" sz="3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400" dirty="0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47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692696"/>
            <a:ext cx="8208912" cy="5904656"/>
          </a:xfrm>
        </p:spPr>
        <p:txBody>
          <a:bodyPr>
            <a:normAutofit lnSpcReduction="10000"/>
          </a:bodyPr>
          <a:lstStyle/>
          <a:p>
            <a:pPr marL="6858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Современные дети требуют внедрения новых подходов к образовательному процессу, которые способствовали бы развитию операционных структур: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логического мышления, 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развитию активного словаря,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памяти,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внимания,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воображения,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наблюдательности,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математических умений.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18288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 Всё это способствует повышению общего уровня развития  ребёнка, как в дошкольном детстве, так и в школе.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988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72067" y="764704"/>
            <a:ext cx="7408333" cy="536145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        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К. Д. Ушинский и Л.С. Выготский считали одним из центральных вопросов умственного воспитания – развитие логического мышления. Проблема интеллектуального развития ребенка – </a:t>
            </a:r>
            <a:r>
              <a:rPr lang="ru-RU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это  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система обучения, сложившаяся в детских дошкольных учреждениях, недостаточно ориентирована на развитие познавательных интересов и интеллектуальных умений детей в процессе изучения математики, что приводит к потере интереса, безразличному отношению  к учению уже в дошкольном возрасте и отрицательно влияет на весь ход развития личности. </a:t>
            </a:r>
            <a:endParaRPr lang="ru-RU" sz="20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951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124744"/>
            <a:ext cx="7408333" cy="4713387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Ф.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Фребель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утверждал, что для формирования логического мышления у дошкольников лучше всего использовать  « стихию ребёнка» - игру. Пусть дети думают, что они  только играют. Но незаметно для себя они: </a:t>
            </a:r>
            <a:endParaRPr lang="ru-RU" sz="2000" dirty="0" smtClean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абстрагируют </a:t>
            </a:r>
            <a:endParaRPr lang="ru-RU" sz="2000" dirty="0" smtClean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занимаются конструированием 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решают логические задачи	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овладевают некоторыми рациональными способами обследования внешних свойств   предметов. 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207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96752"/>
            <a:ext cx="6624735" cy="47525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1138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68052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0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Логико </a:t>
            </a:r>
            <a:r>
              <a:rPr lang="ru-RU" sz="3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– математические игры   развивают  у детей:  </a:t>
            </a:r>
            <a:endParaRPr lang="ru-RU" sz="3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600" dirty="0">
                <a:latin typeface="Times New Roman"/>
                <a:ea typeface="Calibri"/>
                <a:cs typeface="Times New Roman"/>
              </a:rPr>
              <a:t>самостоятельность,</a:t>
            </a:r>
            <a:endParaRPr lang="ru-RU" sz="2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600" dirty="0">
                <a:latin typeface="Times New Roman"/>
                <a:ea typeface="Calibri"/>
                <a:cs typeface="Times New Roman"/>
              </a:rPr>
              <a:t> способность автономно, независимо от взрослых решать доступные задачи в разных видах деятельности, </a:t>
            </a:r>
            <a:endParaRPr lang="ru-RU" sz="26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2600" dirty="0">
                <a:latin typeface="Times New Roman"/>
                <a:ea typeface="Calibri"/>
                <a:cs typeface="Times New Roman"/>
              </a:rPr>
              <a:t> способность к элементарной познавательной активности. </a:t>
            </a:r>
            <a:endParaRPr lang="ru-RU" sz="26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sp useBgFill="1">
        <p:nvSpPr>
          <p:cNvPr id="4" name="Блок-схема: знак завершения 3"/>
          <p:cNvSpPr/>
          <p:nvPr/>
        </p:nvSpPr>
        <p:spPr>
          <a:xfrm>
            <a:off x="395536" y="1484784"/>
            <a:ext cx="8424936" cy="13681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15000"/>
              </a:lnSpc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3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Логико – математические игры   развивают  у </a:t>
            </a:r>
            <a:r>
              <a:rPr lang="ru-RU" sz="3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                             детей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  </a:t>
            </a:r>
            <a:r>
              <a:rPr lang="ru-RU" sz="3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</a:t>
            </a:r>
            <a:endParaRPr lang="ru-RU" sz="3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4910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908720"/>
            <a:ext cx="8208912" cy="5616624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Логика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это совокупность наука о законах и формах мышления.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  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Математические игры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это игры, в которых смоделированы математические построения, отношения, закономерности.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 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Логико – математические игры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– это игры, в которых смоделированы математические отношения, закономерности, предполагающие выполнение логических операций 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действий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Таким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образом, проблема логико -  развивающей, математической игры, как средства познавательной активности ребёнка, является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актуальной.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Логико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– математические игры помогут педагогам решать многообразный комплекс развивающих и обучающих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задач</a:t>
            </a:r>
            <a:endParaRPr lang="ru-RU" b="1" dirty="0">
              <a:latin typeface="Times New Roman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800" b="1" dirty="0" smtClean="0">
              <a:latin typeface="Times New Roman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800" b="1" dirty="0">
              <a:latin typeface="Times New Roman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800" b="1" dirty="0" smtClean="0">
              <a:latin typeface="Times New Roman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800" b="1" dirty="0"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5467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896543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6858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b="1" dirty="0" smtClean="0">
              <a:latin typeface="Times New Roman"/>
              <a:ea typeface="Calibri"/>
              <a:cs typeface="Times New Roman"/>
            </a:endParaRPr>
          </a:p>
          <a:p>
            <a:pPr marL="6858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способствовать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развитию познавательной активности, логического мышления, стремления к самостоятельному познанию и размышлению, развитию умственных способностей через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логико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– математические игры.</a:t>
            </a: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825894" y="692696"/>
            <a:ext cx="7488832" cy="1152128"/>
          </a:xfrm>
          <a:prstGeom prst="wave">
            <a:avLst>
              <a:gd name="adj1" fmla="val 12500"/>
              <a:gd name="adj2" fmla="val -727"/>
            </a:avLst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15000"/>
              </a:lnSpc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8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Цель  поисково-исследовательской работы: </a:t>
            </a:r>
            <a:endParaRPr lang="ru-RU" sz="28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4342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633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052736"/>
            <a:ext cx="8208912" cy="5400600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600" b="1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       Было </a:t>
            </a:r>
            <a:r>
              <a:rPr lang="ru-RU" sz="2600" b="1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выдвинуто предположение о том, что если:</a:t>
            </a:r>
            <a:endParaRPr lang="ru-RU" sz="2600" b="1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разработать  план схему для работы</a:t>
            </a:r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с детьми с использованием логико – математических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игр;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создать соответствующую развивающую среду (создать «Игротеку», где будут расположены развивающие, дидактические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игры;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оформить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центр «Математики и конструирования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»);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систематизировать работу путем активизации игр и игровых приёмов, вызывающих интерес детей к непосредственно-образовательной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деятельности;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спланировать  непосредственно – образовательную деятельность с учётом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интеграции;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составить картотеку логико-математических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игр;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оформить буклеты с рекомендациями для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родителей.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367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633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196752"/>
            <a:ext cx="8064896" cy="5256584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То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buFont typeface="Wingdings" pitchFamily="2" charset="2"/>
              <a:buChar char="Ø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у детей появится стремление получить результат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:   соединить</a:t>
            </a: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 найти правильный выход,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обследовать, измерить;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повысится интеллектуально – познавательная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активность;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сформируется интерес к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логико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- математическим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играм, к процессу </a:t>
            </a: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обучения.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40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188640"/>
            <a:ext cx="8229600" cy="1496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052736"/>
            <a:ext cx="7408333" cy="5328592"/>
          </a:xfrm>
        </p:spPr>
        <p:txBody>
          <a:bodyPr>
            <a:normAutofit fontScale="85000" lnSpcReduction="20000"/>
          </a:bodyPr>
          <a:lstStyle/>
          <a:p>
            <a:pPr marL="533083" lvl="2" indent="0" algn="just">
              <a:lnSpc>
                <a:spcPct val="115000"/>
              </a:lnSpc>
              <a:buNone/>
            </a:pPr>
            <a:r>
              <a:rPr lang="ru-RU" sz="28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Анализ названных выше теоретических предпосылок позволил сформулировать ряд положений:</a:t>
            </a:r>
            <a:endParaRPr lang="ru-RU" sz="28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1.Изучить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научную и методическую литературу по проблеме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развития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логико – математического мышления детей дошкольного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возраста.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2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. Вооружить детей знаниями в изучаемой области, научить их исследованию, дедукции, индукции, анализу и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синтезу.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3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. Поддерживать интересы детей к игровой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деятельности.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4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. Реализовать интеллектуальные способности детей, развивать логику, мышление,  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память.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5.   Обогащать содержание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интеллекта,  т.е.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овладение ребенком новыми действиями и качественные  изменения этих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действий.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6.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Формировать стремление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к самостоятельному 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                      размышлению и умственным операциям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37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116632"/>
            <a:ext cx="8229600" cy="22169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836712"/>
            <a:ext cx="8208912" cy="561662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  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принципы организации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игр:</a:t>
            </a:r>
            <a:endParaRPr lang="ru-RU" sz="2000" dirty="0" smtClean="0">
              <a:latin typeface="Calibri"/>
              <a:ea typeface="Calibri"/>
              <a:cs typeface="Times New Roman"/>
            </a:endParaRPr>
          </a:p>
          <a:p>
            <a:pPr indent="-342900" algn="just">
              <a:lnSpc>
                <a:spcPct val="115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отсутствие  принуждения;</a:t>
            </a:r>
            <a:endParaRPr lang="ru-RU" sz="2000" dirty="0" smtClean="0">
              <a:latin typeface="Calibri"/>
              <a:ea typeface="Calibri"/>
              <a:cs typeface="Times New Roman"/>
            </a:endParaRPr>
          </a:p>
          <a:p>
            <a:pPr indent="-342900" algn="just">
              <a:lnSpc>
                <a:spcPct val="115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развитие игровой динамики (от малых успехов к большим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);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lvl="0" indent="-342900" algn="just">
              <a:lnSpc>
                <a:spcPct val="115000"/>
              </a:lnSpc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dirty="0">
                <a:latin typeface="Times New Roman"/>
                <a:ea typeface="Calibri"/>
                <a:cs typeface="Times New Roman"/>
              </a:rPr>
              <a:t> поддержка игровой атмосферы, реальные чувства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детей;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indent="-342900" algn="just">
              <a:lnSpc>
                <a:spcPct val="115000"/>
              </a:lnSpc>
              <a:buFont typeface="Wingdings" pitchFamily="2" charset="2"/>
              <a:buChar char="v"/>
            </a:pP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взаимосвязь в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игровой 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неигровой   деятельности;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indent="-342900" algn="just">
              <a:lnSpc>
                <a:spcPct val="115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dirty="0">
                <a:latin typeface="Times New Roman"/>
                <a:ea typeface="Calibri"/>
                <a:cs typeface="Times New Roman"/>
              </a:rPr>
              <a:t>переход от простейших форм и способов осуществления игровых действий к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сложным;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а также:</a:t>
            </a:r>
            <a:endParaRPr lang="ru-RU" sz="2000" b="1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buClr>
                <a:schemeClr val="bg2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dirty="0">
                <a:latin typeface="Times New Roman"/>
                <a:ea typeface="Calibri"/>
                <a:cs typeface="Times New Roman"/>
              </a:rPr>
              <a:t>доступность;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Clr>
                <a:schemeClr val="bg2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dirty="0">
                <a:latin typeface="Times New Roman"/>
                <a:ea typeface="Calibri"/>
                <a:cs typeface="Times New Roman"/>
              </a:rPr>
              <a:t>динамичность.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28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171400"/>
            <a:ext cx="8229600" cy="5097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764704"/>
            <a:ext cx="7408333" cy="5289451"/>
          </a:xfrm>
        </p:spPr>
        <p:txBody>
          <a:bodyPr>
            <a:normAutofit fontScale="92500"/>
          </a:bodyPr>
          <a:lstStyle/>
          <a:p>
            <a:pPr marL="6858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   </a:t>
            </a:r>
          </a:p>
          <a:p>
            <a:pPr marL="6858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                     </a:t>
            </a:r>
            <a:r>
              <a:rPr lang="ru-RU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При этом учитывала:</a:t>
            </a:r>
            <a:endParaRPr lang="ru-RU" sz="20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дифференцированный подход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marL="457200" lvl="0" indent="-457200" algn="just">
              <a:lnSpc>
                <a:spcPct val="115000"/>
              </a:lnSpc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§"/>
            </a:pPr>
            <a:r>
              <a:rPr lang="ru-RU" sz="3200" dirty="0">
                <a:latin typeface="Times New Roman"/>
                <a:ea typeface="Calibri"/>
                <a:cs typeface="Times New Roman"/>
              </a:rPr>
              <a:t>особенности возраста 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детей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/>
              <a:buChar char=""/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 участие 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родителей в работе по развитию 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умственных 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способностей детей 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  посредством  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логического мышления  (конкурсы, КВН, праздники</a:t>
            </a:r>
            <a:r>
              <a:rPr lang="ru-RU" sz="3200" dirty="0" smtClean="0">
                <a:latin typeface="Times New Roman"/>
                <a:ea typeface="Calibri"/>
                <a:cs typeface="Times New Roman"/>
              </a:rPr>
              <a:t>)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/>
              <a:buChar char=""/>
            </a:pPr>
            <a:r>
              <a:rPr lang="ru-RU" sz="3200" dirty="0">
                <a:latin typeface="Times New Roman"/>
                <a:ea typeface="Calibri"/>
                <a:cs typeface="Times New Roman"/>
              </a:rPr>
              <a:t>индивидуальные интересы детей.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127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Ромб 3"/>
          <p:cNvSpPr/>
          <p:nvPr/>
        </p:nvSpPr>
        <p:spPr>
          <a:xfrm>
            <a:off x="323528" y="548680"/>
            <a:ext cx="8352928" cy="5616624"/>
          </a:xfrm>
          <a:prstGeom prst="diamond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На основе изученной литературы мною была составлена схема плана работы с детьми с использованием логико – математических игр. 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455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-1107504"/>
            <a:ext cx="8229600" cy="1252728"/>
          </a:xfrm>
        </p:spPr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476672"/>
            <a:ext cx="8568951" cy="6513587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 </a:t>
            </a:r>
            <a:r>
              <a:rPr lang="ru-RU" sz="2000" i="1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На основе изученной литературы мною была составлена схема плана работы с детьми с использованием логико – математических игр. </a:t>
            </a:r>
            <a:endParaRPr lang="ru-RU" sz="2000" i="1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2000" i="1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                                      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                                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1600" dirty="0" smtClean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    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                                                              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                                                                                             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endParaRPr lang="ru-RU" sz="8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555776" y="2132857"/>
            <a:ext cx="306034" cy="3717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3951365" y="2504589"/>
            <a:ext cx="429763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2357311" y="1520072"/>
            <a:ext cx="1414019" cy="5760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Непосредственно образовательная деятельность</a:t>
            </a:r>
            <a:endParaRPr lang="ru-RU" sz="1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57728" y="1924466"/>
            <a:ext cx="1811632" cy="58012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Дифференцированный подход</a:t>
            </a:r>
            <a:endParaRPr lang="ru-RU" sz="1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24128" y="2945029"/>
            <a:ext cx="2232248" cy="6279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Интеграция образовательных областей</a:t>
            </a:r>
            <a:endParaRPr lang="ru-RU" sz="1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724128" y="3881170"/>
            <a:ext cx="2232248" cy="5559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Совместная деятельность</a:t>
            </a:r>
            <a:endParaRPr lang="ru-RU" sz="10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657728" y="4725145"/>
            <a:ext cx="1811632" cy="5760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Самостоятельная деятельность</a:t>
            </a:r>
            <a:endParaRPr lang="ru-RU" sz="10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048860" y="5484670"/>
            <a:ext cx="1728406" cy="6086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Организация режимных моментов</a:t>
            </a:r>
            <a:endParaRPr lang="ru-RU" sz="10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83568" y="5484670"/>
            <a:ext cx="1424745" cy="6086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Работа с родителями</a:t>
            </a:r>
            <a:endParaRPr lang="ru-RU" sz="1000" b="1" dirty="0"/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4489843" y="3140968"/>
            <a:ext cx="57484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067396" y="3717032"/>
            <a:ext cx="590332" cy="1641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331" y="4437112"/>
            <a:ext cx="781539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4" name="Прямая со стрелкой 23"/>
          <p:cNvCxnSpPr/>
          <p:nvPr/>
        </p:nvCxnSpPr>
        <p:spPr>
          <a:xfrm>
            <a:off x="3048860" y="4581128"/>
            <a:ext cx="371012" cy="4387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1619672" y="4361759"/>
            <a:ext cx="151595" cy="6581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Овал 24"/>
          <p:cNvSpPr/>
          <p:nvPr/>
        </p:nvSpPr>
        <p:spPr>
          <a:xfrm>
            <a:off x="1025164" y="2619328"/>
            <a:ext cx="2664296" cy="1498856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ЛОГИКО  -   МАТЕМАТИЧЕСКИЕ </a:t>
            </a:r>
          </a:p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ИГРЫ</a:t>
            </a:r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31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338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3" y="692696"/>
            <a:ext cx="8208913" cy="5433467"/>
          </a:xfrm>
        </p:spPr>
        <p:txBody>
          <a:bodyPr>
            <a:normAutofit fontScale="77500" lnSpcReduction="20000"/>
          </a:bodyPr>
          <a:lstStyle/>
          <a:p>
            <a:pPr lvl="2" indent="0" algn="just">
              <a:lnSpc>
                <a:spcPct val="115000"/>
              </a:lnSpc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Решала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следующие  задачи в рамках примерной основной общеобразовательной программы «Детство»: 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</a:pP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     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-активизировать освоенные детьми  математические знания и умения посредством игры;</a:t>
            </a:r>
            <a:endParaRPr lang="ru-RU" sz="2000" b="1" i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buClr>
                <a:schemeClr val="bg2">
                  <a:lumMod val="50000"/>
                </a:schemeClr>
              </a:buClr>
            </a:pP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    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-развивать интерес к познанию простейших зависимостей между объектами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0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buClr>
                <a:schemeClr val="bg2">
                  <a:lumMod val="50000"/>
                </a:schemeClr>
              </a:buClr>
            </a:pP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   -способствовать 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развитию образного мышления, умений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                  воспринимать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000" b="1" i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buClr>
                <a:schemeClr val="bg2">
                  <a:lumMod val="50000"/>
                </a:schemeClr>
              </a:buClr>
            </a:pP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- развивать умения свободно общаться с взрослыми по поводу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игр; </a:t>
            </a:r>
          </a:p>
          <a:p>
            <a:pPr algn="just">
              <a:lnSpc>
                <a:spcPct val="115000"/>
              </a:lnSpc>
              <a:buClr>
                <a:schemeClr val="bg2">
                  <a:lumMod val="50000"/>
                </a:schemeClr>
              </a:buClr>
            </a:pP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   -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способствовать проявлению  исследовательской активности детей в самостоятельных математических играх, стремлению к развитию игры и поиску  результата своеобразными, оригинальными </a:t>
            </a: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действиями;   </a:t>
            </a:r>
            <a:r>
              <a:rPr lang="ru-RU" sz="20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</a:p>
          <a:p>
            <a:pPr algn="just">
              <a:lnSpc>
                <a:spcPct val="115000"/>
              </a:lnSpc>
              <a:buClr>
                <a:schemeClr val="bg2">
                  <a:lumMod val="50000"/>
                </a:schemeClr>
              </a:buClr>
            </a:pP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   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/>
                <a:ea typeface="Calibri"/>
                <a:cs typeface="Times New Roman"/>
              </a:rPr>
              <a:t>-развивать пространственное представление, конструктивное мышление, комбинаторные              способности детей через логико – математические игры.</a:t>
            </a:r>
            <a:endParaRPr lang="ru-RU" sz="2000" b="1" i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115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313110" flipV="1">
            <a:off x="457200" y="188640"/>
            <a:ext cx="8229600" cy="14968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476672"/>
            <a:ext cx="8496944" cy="63813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ятно 2 3"/>
          <p:cNvSpPr/>
          <p:nvPr/>
        </p:nvSpPr>
        <p:spPr>
          <a:xfrm>
            <a:off x="683568" y="0"/>
            <a:ext cx="7560840" cy="6669360"/>
          </a:xfrm>
          <a:prstGeom prst="irregularSeal2">
            <a:avLst/>
          </a:prstGeom>
          <a:solidFill>
            <a:srgbClr val="945FCF">
              <a:alpha val="56078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</a:pPr>
            <a:r>
              <a:rPr lang="ru-RU" dirty="0">
                <a:latin typeface="Times New Roman"/>
                <a:ea typeface="Calibri"/>
                <a:cs typeface="Times New Roman"/>
              </a:rPr>
              <a:t>Работу по использованию логико – математических игр, как  образовательного средства, проводила в несколько этапов: 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9320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171400"/>
            <a:ext cx="8229600" cy="5097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052736"/>
            <a:ext cx="7408333" cy="5073427"/>
          </a:xfrm>
        </p:spPr>
        <p:txBody>
          <a:bodyPr>
            <a:normAutofit lnSpcReduction="10000"/>
          </a:bodyPr>
          <a:lstStyle/>
          <a:p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endParaRPr lang="ru-RU" dirty="0" smtClean="0">
              <a:latin typeface="Times New Roman"/>
              <a:ea typeface="Calibri"/>
            </a:endParaRPr>
          </a:p>
          <a:p>
            <a:pPr marL="0" indent="0">
              <a:buNone/>
            </a:pPr>
            <a:r>
              <a:rPr lang="ru-RU" dirty="0" smtClean="0">
                <a:latin typeface="Times New Roman"/>
                <a:ea typeface="Calibri"/>
              </a:rPr>
              <a:t>1 этап. </a:t>
            </a:r>
          </a:p>
          <a:p>
            <a:pPr marL="0" indent="0" algn="ctr">
              <a:buNone/>
            </a:pPr>
            <a:r>
              <a:rPr lang="ru-RU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ea typeface="Calibri"/>
              </a:rPr>
              <a:t>        Создала в группе  центр «Математики и                 конструирования», чтобы дети могли  беспрепятственно  играть, развивать свои способности, оформила  картотеку интеллектуальных  игр,  как методическое пособие для работы с детьми. </a:t>
            </a:r>
            <a:endParaRPr lang="ru-RU" sz="32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192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116632"/>
            <a:ext cx="8229600" cy="22169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4176464" cy="31323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996952"/>
            <a:ext cx="3816424" cy="30963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29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 rot="20783378">
            <a:off x="872067" y="2675467"/>
            <a:ext cx="7408333" cy="2769757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err="1" smtClean="0">
                <a:latin typeface="Times New Roman"/>
                <a:ea typeface="Calibri"/>
                <a:cs typeface="Times New Roman"/>
              </a:rPr>
              <a:t>сти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Двойная волна 3"/>
          <p:cNvSpPr/>
          <p:nvPr/>
        </p:nvSpPr>
        <p:spPr>
          <a:xfrm>
            <a:off x="251520" y="1268760"/>
            <a:ext cx="8640960" cy="4392488"/>
          </a:xfrm>
          <a:prstGeom prst="doubleWave">
            <a:avLst>
              <a:gd name="adj1" fmla="val 6250"/>
              <a:gd name="adj2" fmla="val 21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36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2  этап. Логико – математические игры с детьми дошкольного возраста я применяла:</a:t>
            </a:r>
            <a:endParaRPr lang="ru-RU" sz="3600" dirty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36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В организации непосредственно образовательной деятельности</a:t>
            </a:r>
            <a:endParaRPr lang="ru-RU" sz="3600" dirty="0">
              <a:solidFill>
                <a:srgbClr val="C0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7724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>
            <a:normAutofit fontScale="9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 самостоятельной деятельности</a:t>
            </a:r>
            <a:r>
              <a:rPr lang="ru-RU" sz="4000" dirty="0">
                <a:latin typeface="Calibri"/>
                <a:ea typeface="Calibri"/>
                <a:cs typeface="Times New Roman"/>
              </a:rPr>
              <a:t/>
            </a:r>
            <a:br>
              <a:rPr lang="ru-RU" sz="40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1598959"/>
            <a:ext cx="7128793" cy="478236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429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181142">
            <a:off x="395536" y="620688"/>
            <a:ext cx="8291264" cy="432048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2800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       </a:t>
            </a:r>
            <a:r>
              <a:rPr lang="ru-RU" sz="2800" dirty="0" smtClean="0">
                <a:latin typeface="Calibri"/>
                <a:ea typeface="Calibri"/>
                <a:cs typeface="Times New Roman"/>
              </a:rPr>
              <a:t>в совместной деятельности с  педагогом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2" y="1484313"/>
            <a:ext cx="6189133" cy="4641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796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327875">
            <a:off x="611560" y="620688"/>
            <a:ext cx="8075240" cy="648072"/>
          </a:xfrm>
        </p:spPr>
        <p:txBody>
          <a:bodyPr>
            <a:normAutofit fontScale="9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3E3D2D">
                    <a:lumMod val="75000"/>
                  </a:srgb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solidFill>
                  <a:srgbClr val="3E3D2D">
                    <a:lumMod val="75000"/>
                  </a:srgbClr>
                </a:solidFill>
                <a:latin typeface="Calibri"/>
                <a:ea typeface="Calibri"/>
                <a:cs typeface="Times New Roman"/>
              </a:rPr>
            </a:br>
            <a:r>
              <a:rPr lang="ru-RU" dirty="0" smtClean="0">
                <a:solidFill>
                  <a:srgbClr val="3E3D2D">
                    <a:lumMod val="75000"/>
                  </a:srgbClr>
                </a:solidFill>
                <a:latin typeface="Calibri"/>
                <a:ea typeface="Calibri"/>
                <a:cs typeface="Times New Roman"/>
              </a:rPr>
              <a:t>     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учитывая дифференцированный подход к детям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7272808" cy="489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886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688974">
            <a:off x="1043490" y="1027664"/>
            <a:ext cx="7024744" cy="1143000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 в 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организации режимных моментов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3200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</a:br>
            <a:endParaRPr lang="ru-RU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3590395" cy="27363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52973"/>
            <a:ext cx="3510390" cy="295232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192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252728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Calibri"/>
                <a:cs typeface="Times New Roman"/>
              </a:rPr>
              <a:t>в интеграции с другими разделами программы</a:t>
            </a:r>
            <a:r>
              <a:rPr lang="ru-RU" sz="2800" dirty="0"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latin typeface="Calibri"/>
                <a:ea typeface="Calibri"/>
                <a:cs typeface="Times New Roman"/>
              </a:rPr>
            </a:br>
            <a:endParaRPr lang="ru-RU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628800"/>
            <a:ext cx="7056785" cy="46805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69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rot="21398219">
            <a:off x="1020028" y="1029026"/>
            <a:ext cx="7024744" cy="737520"/>
          </a:xfrm>
        </p:spPr>
        <p:txBody>
          <a:bodyPr>
            <a:normAutofit fontScale="9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в работе с родителями по формированию у детей умственного развития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</a:b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056784" cy="41044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4349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980728"/>
            <a:ext cx="7024744" cy="1143000"/>
          </a:xfrm>
        </p:spPr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15616" y="764704"/>
            <a:ext cx="6777317" cy="35089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/>
                <a:ea typeface="Calibri"/>
              </a:rPr>
              <a:t>С  младшего дошкольного возраста знакомила детей  с логическими блоками Дьенеша, с целью ознакомления  детей с формой, цветом, размером, толщиной объекта, для развития пространственных представлений,  развития логического мышления, познавательных процессов восприятия памяти, внимания, воображения. </a:t>
            </a:r>
            <a:endParaRPr lang="ru-RU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92896"/>
            <a:ext cx="5511800" cy="395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166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338328"/>
          </a:xfrm>
        </p:spPr>
        <p:txBody>
          <a:bodyPr>
            <a:normAutofit fontScale="90000"/>
          </a:bodyPr>
          <a:lstStyle/>
          <a:p>
            <a:endParaRPr lang="ru-RU" b="1" i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548680"/>
            <a:ext cx="7408333" cy="514543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6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 средней группе поделилась своим опытом работы  с коллегами и провела открытый просмотр  непосредственно образовательной деятельности в  области «Познание» -   развитие математических способностей + образовательная область «Художественное творчество» - конструирование. Где учила детей конструировать из палочек Кюизенера по образцу; продолжала учить решать логические задачи на разбиение по свойствам, используя блоки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Дьенеша</a:t>
            </a:r>
            <a:r>
              <a:rPr lang="ru-RU" sz="16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924943"/>
            <a:ext cx="3672334" cy="288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347" y="2924943"/>
            <a:ext cx="3670300" cy="288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026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243408"/>
            <a:ext cx="8229600" cy="58173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10992" y="692696"/>
            <a:ext cx="7408333" cy="5760640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   </a:t>
            </a: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В  </a:t>
            </a:r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старшей группе проводила игры логико - математического содержания: «Чудо – соты», «Головоломка Пифагора», «Сфинкс», «Колумбово яйцо», «Крестики», «Соты </a:t>
            </a:r>
            <a:r>
              <a:rPr lang="ru-RU" sz="1800" dirty="0" err="1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Кайе</a:t>
            </a:r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», «</a:t>
            </a:r>
            <a:r>
              <a:rPr lang="ru-RU" sz="1800" dirty="0" err="1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Геоконт</a:t>
            </a:r>
            <a:r>
              <a:rPr lang="ru-RU" sz="18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», игры – лабиринты,   с целью развития пространственных представлений, воображения, конструктивного мышления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68580" indent="0">
              <a:buNone/>
            </a:pP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04120"/>
            <a:ext cx="3992563" cy="415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019" y="3140968"/>
            <a:ext cx="4054475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403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338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908720"/>
            <a:ext cx="7408333" cy="56166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 smtClean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</a:rPr>
              <a:t>         </a:t>
            </a:r>
            <a:r>
              <a:rPr lang="ru-RU" sz="1600" dirty="0">
                <a:solidFill>
                  <a:schemeClr val="bg2">
                    <a:lumMod val="50000"/>
                  </a:schemeClr>
                </a:solidFill>
                <a:latin typeface="Times New Roman"/>
                <a:ea typeface="Calibri"/>
              </a:rPr>
              <a:t>По данным диагностики, я отметила, что дети хорошо оперируют  математическими терминами,  развито образно мышление, умение воспринимать усвоили, лучше стали ориентироваться в пространстве, повысился интерес к   логико - математическим играм. Результаты отражены в диагностике.</a:t>
            </a:r>
            <a:endParaRPr lang="ru-RU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992295002"/>
              </p:ext>
            </p:extLst>
          </p:nvPr>
        </p:nvGraphicFramePr>
        <p:xfrm>
          <a:off x="1331640" y="2132856"/>
          <a:ext cx="6480720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3033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459432"/>
            <a:ext cx="8229600" cy="797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620688"/>
            <a:ext cx="7408333" cy="5505475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Изучение практики и результатов диагностики по теме: «Развитие умственных способностей детей дошкольного  возраста посредством   логико - математических игр» подтвердило эффективность проведенной работы, а именно: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b="1" dirty="0">
                <a:latin typeface="Calibri"/>
                <a:ea typeface="Calibri"/>
                <a:cs typeface="Times New Roman"/>
              </a:rPr>
              <a:t>активизируются освоенные   математические знания и умения посредством игры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b="1" dirty="0">
                <a:latin typeface="Calibri"/>
                <a:ea typeface="Calibri"/>
                <a:cs typeface="Times New Roman"/>
              </a:rPr>
              <a:t>лучше усваивается программный материал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b="1" dirty="0">
                <a:latin typeface="Calibri"/>
                <a:ea typeface="Calibri"/>
                <a:cs typeface="Times New Roman"/>
              </a:rPr>
              <a:t>правильно выполняются сложные задачи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b="1" dirty="0">
                <a:latin typeface="Calibri"/>
                <a:ea typeface="Calibri"/>
                <a:cs typeface="Times New Roman"/>
              </a:rPr>
              <a:t>формируются личностные качеств ребенка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b="1" dirty="0">
                <a:latin typeface="Calibri"/>
                <a:ea typeface="Calibri"/>
                <a:cs typeface="Times New Roman"/>
              </a:rPr>
              <a:t>развиваются умственные способности детей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b="1" dirty="0">
                <a:latin typeface="Calibri"/>
                <a:ea typeface="Calibri"/>
                <a:cs typeface="Times New Roman"/>
              </a:rPr>
              <a:t>появляется стремление получить лучший результат в игре 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ru-RU" b="1" dirty="0">
                <a:latin typeface="Calibri"/>
                <a:ea typeface="Calibri"/>
                <a:cs typeface="Times New Roman"/>
              </a:rPr>
              <a:t>дети больше добывают самостоятельно знания и применяют их в деятельности.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b="1" dirty="0">
                <a:latin typeface="Calibri"/>
                <a:ea typeface="Calibri"/>
                <a:cs typeface="Times New Roman"/>
              </a:rPr>
              <a:t>-развивать пространственное представление, конструктивное мышление, комбинаторные              способности детей через логико – математические игры.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558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409</TotalTime>
  <Words>1205</Words>
  <Application>Microsoft Office PowerPoint</Application>
  <PresentationFormat>Экран (4:3)</PresentationFormat>
  <Paragraphs>135</Paragraphs>
  <Slides>33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Остин</vt:lpstr>
      <vt:lpstr>      Муниципальное бюджетное дошкольное образовательное учреждение     «Детский сад комбинированного вида  «Брусничка»        г. Тарко – Сале Пуровского района </vt:lpstr>
      <vt:lpstr>Презентация PowerPoint</vt:lpstr>
      <vt:lpstr>тема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в самостоятельной деятельности </vt:lpstr>
      <vt:lpstr>            в совместной деятельности с  педагогом</vt:lpstr>
      <vt:lpstr>       учитывая дифференцированный подход к детям</vt:lpstr>
      <vt:lpstr>  в организации режимных моментов </vt:lpstr>
      <vt:lpstr>в интеграции с другими разделами программы </vt:lpstr>
      <vt:lpstr>в работе с родителями по формированию у детей умственного развития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дошкольное образовательное учреждение     «Детский сад комбинированного вида  «Брусничка»</dc:title>
  <dc:creator>Натаха</dc:creator>
  <cp:lastModifiedBy>Натаха</cp:lastModifiedBy>
  <cp:revision>40</cp:revision>
  <dcterms:created xsi:type="dcterms:W3CDTF">2012-03-02T13:09:27Z</dcterms:created>
  <dcterms:modified xsi:type="dcterms:W3CDTF">2013-10-20T11:21:27Z</dcterms:modified>
</cp:coreProperties>
</file>