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76" r:id="rId9"/>
    <p:sldId id="272" r:id="rId10"/>
    <p:sldId id="273" r:id="rId11"/>
    <p:sldId id="286" r:id="rId12"/>
    <p:sldId id="277" r:id="rId13"/>
    <p:sldId id="288" r:id="rId14"/>
    <p:sldId id="278" r:id="rId15"/>
    <p:sldId id="285" r:id="rId16"/>
    <p:sldId id="279" r:id="rId17"/>
    <p:sldId id="280" r:id="rId18"/>
    <p:sldId id="281" r:id="rId19"/>
    <p:sldId id="287" r:id="rId20"/>
    <p:sldId id="282" r:id="rId21"/>
    <p:sldId id="283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4338" name="Picture 2" descr="https://volna.org/wp-content/uploads/2016/09/02-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857224" y="1928802"/>
            <a:ext cx="7500990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«Включение родителей в образовательное пространство детского сада – новая стратегия сотрудничества педагогов и </a:t>
            </a:r>
            <a:r>
              <a:rPr lang="ru-RU" sz="2400" b="1" i="1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родителей </a:t>
            </a:r>
            <a:r>
              <a:rPr lang="ru-RU" sz="2400" b="1" i="1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endParaRPr lang="ru-RU" sz="2400" b="1" i="1" dirty="0" smtClean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i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МБДОУ г. Иркутска детский сад № 70</a:t>
            </a:r>
          </a:p>
          <a:p>
            <a:pPr algn="ctr"/>
            <a:r>
              <a:rPr lang="ru-RU" b="1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Подготовила воспитатель</a:t>
            </a:r>
          </a:p>
          <a:p>
            <a:pPr algn="ctr"/>
            <a:r>
              <a:rPr lang="ru-RU" b="1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Колупаева Елена Валерьевна</a:t>
            </a:r>
            <a:endParaRPr lang="ru-RU" b="1" i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https://volna.org/wp-content/uploads/2016/09/02-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142976" y="1785926"/>
            <a:ext cx="685804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ФГОС ориентирует нас на то ,что родители –это непосредственные участники образовательного процесса (П3.2.5 5) вовлеченные в образовательный процесс посредством образовательных проектов совместно с семьей на  основе выявления потребностей и поддержки образовательных инициатив семей. </a:t>
            </a:r>
            <a:endParaRPr lang="ru-RU" sz="2400" b="1" dirty="0">
              <a:solidFill>
                <a:schemeClr val="accent2">
                  <a:lumMod val="7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https://volna.org/wp-content/uploads/2016/09/02-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85786" y="1857364"/>
            <a:ext cx="771530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детского сада по ФГОС «повернуться» лицом к семье, оказать ей педагогическую помощь, привлечь семью на свою сторону в плане единых подходов в воспитании ребёнка</a:t>
            </a:r>
            <a:endParaRPr lang="ru-RU" sz="3600" b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https://volna.org/wp-content/uploads/2016/09/02-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5463" y="-2"/>
            <a:ext cx="9144000" cy="6858001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357290" y="2071678"/>
            <a:ext cx="564360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Цели</a:t>
            </a:r>
            <a:r>
              <a:rPr lang="ru-RU" sz="2800" b="1" dirty="0" smtClean="0">
                <a:solidFill>
                  <a:srgbClr val="FF0000"/>
                </a:solidFill>
              </a:rPr>
              <a:t> работы  ДОУ с семьёй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28596" y="3105834"/>
            <a:ext cx="242889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условий для благоприятного климата взаимодействия с родителями</a:t>
            </a:r>
            <a:endParaRPr lang="ru-RU" sz="24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500430" y="3071810"/>
            <a:ext cx="242889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условий для благоприятного климата взаимодействия с родителями</a:t>
            </a:r>
            <a:endParaRPr lang="ru-RU" sz="24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143636" y="3105834"/>
            <a:ext cx="271464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Вовлечение семьи в единое образовательное  пространство</a:t>
            </a:r>
            <a:endParaRPr lang="ru-RU" sz="24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0" name="Прямая со стрелкой 9"/>
          <p:cNvCxnSpPr/>
          <p:nvPr/>
        </p:nvCxnSpPr>
        <p:spPr>
          <a:xfrm>
            <a:off x="6429388" y="2643182"/>
            <a:ext cx="714380" cy="571504"/>
          </a:xfrm>
          <a:prstGeom prst="straightConnector1">
            <a:avLst/>
          </a:prstGeom>
          <a:ln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rot="5400000">
            <a:off x="4358480" y="2857496"/>
            <a:ext cx="570710" cy="794"/>
          </a:xfrm>
          <a:prstGeom prst="straightConnector1">
            <a:avLst/>
          </a:prstGeom>
          <a:ln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 rot="10800000" flipV="1">
            <a:off x="1643042" y="2571744"/>
            <a:ext cx="500078" cy="462654"/>
          </a:xfrm>
          <a:prstGeom prst="straightConnector1">
            <a:avLst/>
          </a:prstGeom>
          <a:ln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https://volna.org/wp-content/uploads/2016/09/02-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2309714" y="1643050"/>
            <a:ext cx="45245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cs typeface="Aharoni" pitchFamily="2" charset="-79"/>
              </a:rPr>
              <a:t>Задачи </a:t>
            </a:r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взаимодействия</a:t>
            </a:r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cs typeface="Aharoni" pitchFamily="2" charset="-79"/>
              </a:rPr>
              <a:t> ДОУ с родителями</a:t>
            </a:r>
            <a:endParaRPr lang="ru-RU" sz="2400" dirty="0">
              <a:solidFill>
                <a:schemeClr val="accent6">
                  <a:lumMod val="75000"/>
                </a:schemeClr>
              </a:solidFill>
              <a:cs typeface="Aharoni" pitchFamily="2" charset="-79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071538" y="2571744"/>
            <a:ext cx="70009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rgbClr val="7030A0"/>
                </a:solidFill>
                <a:cs typeface="Aharoni" pitchFamily="2" charset="-79"/>
              </a:rPr>
              <a:t>- Работать в тесном контакте с семьями воспитанников.</a:t>
            </a:r>
            <a:endParaRPr lang="ru-RU" sz="2000" dirty="0">
              <a:solidFill>
                <a:srgbClr val="7030A0"/>
              </a:solidFill>
              <a:cs typeface="Aharoni" pitchFamily="2" charset="-79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000100" y="2928934"/>
            <a:ext cx="7643866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r>
              <a:rPr lang="ru-RU" sz="20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Воспитание уважения к детству.</a:t>
            </a:r>
          </a:p>
          <a:p>
            <a:r>
              <a:rPr lang="ru-RU" sz="20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-Взаимодействие с родителями для изучения их семейной микросреды.</a:t>
            </a:r>
          </a:p>
          <a:p>
            <a:r>
              <a:rPr lang="ru-RU" sz="20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Повышение и содействие общей культуры семьи и психолого-педагогической компетентности родителей.</a:t>
            </a:r>
          </a:p>
          <a:p>
            <a:r>
              <a:rPr lang="ru-RU" sz="20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Оказание практической и теоретической помощи родителям воспитанников через трансляцию основ теоретических знаний и формирование умений и навыков практической работы с детьми.</a:t>
            </a:r>
          </a:p>
          <a:p>
            <a:r>
              <a:rPr lang="ru-RU" sz="20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Использование с родителями различных форм сотрудничества и совместного творчества, исходя из индивидуально-дифференцированного подхода к семьям.</a:t>
            </a:r>
            <a:endParaRPr lang="ru-RU" sz="20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https://volna.org/wp-content/uploads/2016/09/02-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0893" y="-71439"/>
            <a:ext cx="9144000" cy="6858001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2143108" y="2214555"/>
            <a:ext cx="52864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Формы взаимодействия родителей </a:t>
            </a:r>
          </a:p>
          <a:p>
            <a:pPr algn="ctr">
              <a:defRPr/>
            </a:pP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детского сада </a:t>
            </a:r>
            <a:endParaRPr lang="ru-RU" sz="24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214414" y="3429000"/>
            <a:ext cx="307183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Традиционные</a:t>
            </a:r>
            <a:endParaRPr lang="ru-RU" sz="320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214942" y="3357562"/>
            <a:ext cx="350046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solidFill>
                  <a:srgbClr val="00B050"/>
                </a:solidFill>
              </a:rPr>
              <a:t>Н</a:t>
            </a:r>
            <a:r>
              <a:rPr lang="ru-RU" sz="3200" dirty="0" smtClean="0">
                <a:solidFill>
                  <a:srgbClr val="00B050"/>
                </a:solidFill>
              </a:rPr>
              <a:t>етрадиционные</a:t>
            </a:r>
            <a:endParaRPr lang="ru-RU" sz="3200" dirty="0">
              <a:solidFill>
                <a:srgbClr val="00B050"/>
              </a:solidFill>
            </a:endParaRPr>
          </a:p>
        </p:txBody>
      </p:sp>
      <p:cxnSp>
        <p:nvCxnSpPr>
          <p:cNvPr id="17" name="Прямая со стрелкой 16"/>
          <p:cNvCxnSpPr/>
          <p:nvPr/>
        </p:nvCxnSpPr>
        <p:spPr>
          <a:xfrm>
            <a:off x="5857884" y="3000372"/>
            <a:ext cx="571504" cy="500066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 rot="10800000" flipV="1">
            <a:off x="3071802" y="3000372"/>
            <a:ext cx="571504" cy="500066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https://volna.org/wp-content/uploads/2016/09/02-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4377"/>
            <a:ext cx="9144000" cy="6858001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835696" y="1857364"/>
            <a:ext cx="537951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радиционны</a:t>
            </a:r>
            <a:r>
              <a:rPr 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форм</a:t>
            </a:r>
            <a:r>
              <a:rPr 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</a:t>
            </a:r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работы</a:t>
            </a:r>
            <a:endParaRPr lang="ru-RU" sz="2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57158" y="3105834"/>
            <a:ext cx="392681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Педагогическое</a:t>
            </a:r>
            <a:r>
              <a:rPr lang="ru-RU" sz="16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просвещение родителей: индивидуальные беседы, консультации</a:t>
            </a:r>
            <a:r>
              <a:rPr lang="ru-RU" sz="16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.</a:t>
            </a:r>
            <a:endParaRPr lang="ru-RU" sz="1600" i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436096" y="3212976"/>
            <a:ext cx="299355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общие и групповые собрания</a:t>
            </a:r>
            <a:endParaRPr lang="ru-RU" sz="1600" i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411760" y="4149080"/>
            <a:ext cx="417646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16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наглядная пропаганда: родительские уголки, стенды, ширмы, фото-выставки.</a:t>
            </a:r>
            <a:endParaRPr lang="ru-RU" sz="1600" i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https://volna.org/wp-content/uploads/2016/09/02-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6" name="Рисунок 5" descr="C:\Users\home\Desktop\Новая папка (2)\DSC_003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00364" y="2428868"/>
            <a:ext cx="3429024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home\Desktop\Новая папка (2)\DSC_0029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00760" y="3929066"/>
            <a:ext cx="2857520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home\Desktop\Новая папка (2)\DSC_0027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596" y="1428736"/>
            <a:ext cx="2857520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https://volna.org/wp-content/uploads/2016/09/02-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857356" y="1571612"/>
            <a:ext cx="564360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</a:t>
            </a:r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традиционны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форм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</a:t>
            </a:r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работы</a:t>
            </a:r>
            <a:endParaRPr lang="ru-RU" sz="28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95536" y="2428868"/>
            <a:ext cx="39604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buFont typeface="Wingdings" panose="05000000000000000000" pitchFamily="2" charset="2"/>
              <a:buChar char="v"/>
              <a:defRPr/>
            </a:pPr>
            <a:r>
              <a:rPr lang="en-US" sz="24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досуговые формы  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 </a:t>
            </a:r>
            <a:endParaRPr lang="ru-RU" sz="2400" dirty="0">
              <a:cs typeface="Aharoni" pitchFamily="2" charset="-79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547664" y="2996952"/>
            <a:ext cx="388843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buFont typeface="Wingdings" panose="05000000000000000000" pitchFamily="2" charset="2"/>
              <a:buChar char="v"/>
              <a:defRPr/>
            </a:pP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аглядно - </a:t>
            </a:r>
          </a:p>
          <a:p>
            <a:pPr algn="ctr">
              <a:defRPr/>
            </a:pP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нформационные </a:t>
            </a:r>
            <a:r>
              <a:rPr lang="en-US" sz="24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формы </a:t>
            </a:r>
            <a:endParaRPr lang="ru-RU" sz="24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491880" y="4071942"/>
            <a:ext cx="352839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buFont typeface="Wingdings" panose="05000000000000000000" pitchFamily="2" charset="2"/>
              <a:buChar char="v"/>
              <a:defRPr/>
            </a:pPr>
            <a:r>
              <a:rPr lang="en-US" sz="24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познавательные </a:t>
            </a: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формы   </a:t>
            </a:r>
            <a:endParaRPr lang="ru-RU" sz="24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691680" y="5085185"/>
            <a:ext cx="54726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buFont typeface="Wingdings" panose="05000000000000000000" pitchFamily="2" charset="2"/>
              <a:buChar char="v"/>
              <a:defRPr/>
            </a:pPr>
            <a:r>
              <a:rPr lang="en-US" sz="2400" b="1" dirty="0" smtClean="0">
                <a:solidFill>
                  <a:srgbClr val="7030A0"/>
                </a:solidFill>
                <a:latin typeface="Aharoni" pitchFamily="2" charset="-79"/>
                <a:cs typeface="Aharoni" pitchFamily="2" charset="-79"/>
              </a:rPr>
              <a:t>информационно – аналитические формы </a:t>
            </a:r>
            <a:endParaRPr lang="ru-RU" sz="2400" dirty="0">
              <a:solidFill>
                <a:srgbClr val="7030A0"/>
              </a:solidFill>
              <a:cs typeface="Aharoni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https://volna.org/wp-content/uploads/2016/09/02-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1779" y="-15559"/>
            <a:ext cx="9144000" cy="6858001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123728" y="1714488"/>
            <a:ext cx="58772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</a:t>
            </a:r>
            <a:r>
              <a:rPr lang="en-US" sz="24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традиционны</a:t>
            </a:r>
            <a:r>
              <a:rPr lang="ru-RU" sz="24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4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форм</a:t>
            </a:r>
            <a:r>
              <a:rPr lang="ru-RU" sz="24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</a:t>
            </a:r>
            <a:r>
              <a:rPr lang="en-US" sz="24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работы</a:t>
            </a:r>
            <a:endParaRPr lang="ru-RU" sz="2400" i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286000" y="2214555"/>
            <a:ext cx="457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аглядно</a:t>
            </a:r>
          </a:p>
          <a:p>
            <a:pPr algn="ctr">
              <a:defRPr/>
            </a:pPr>
            <a:r>
              <a:rPr lang="ru-RU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нформационные </a:t>
            </a:r>
            <a:r>
              <a:rPr lang="en-US" b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формы</a:t>
            </a:r>
            <a:r>
              <a:rPr lang="ru-RU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699792" y="3071810"/>
            <a:ext cx="3600400" cy="341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00100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компьютерная презентация </a:t>
            </a:r>
            <a:endParaRPr lang="ru-RU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699792" y="3500438"/>
            <a:ext cx="3600400" cy="341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00100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сайты детского сада и группы</a:t>
            </a:r>
            <a:endParaRPr lang="ru-RU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987824" y="4071942"/>
            <a:ext cx="2952328" cy="341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00100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дни открытых дверей</a:t>
            </a:r>
            <a:endParaRPr lang="ru-RU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835696" y="4714884"/>
            <a:ext cx="5472608" cy="341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00100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совместные выставки рисунков и фотографий</a:t>
            </a:r>
            <a:endParaRPr lang="ru-RU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126429" y="5286388"/>
            <a:ext cx="1088513" cy="341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00100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стенды</a:t>
            </a:r>
            <a:endParaRPr lang="ru-RU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403648" y="5715016"/>
            <a:ext cx="6696744" cy="687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00100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выпуск газеты</a:t>
            </a:r>
          </a:p>
          <a:p>
            <a:pPr algn="ctr" defTabSz="800100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буклетов</a:t>
            </a:r>
            <a:endParaRPr lang="ru-RU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https://volna.org/wp-content/uploads/2016/09/02-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8" name="Рисунок 7" descr="C:\Users\home\Desktop\Новая папка (2)\DSC_001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1500174"/>
            <a:ext cx="3429024" cy="321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Users\home\Desktop\Новая папка (2)\DSC_0019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00364" y="2285992"/>
            <a:ext cx="3857652" cy="350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Users\home\Desktop\Новая папка (2)\DSC_0030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43570" y="3786190"/>
            <a:ext cx="3286148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https://volna.org/wp-content/uploads/2016/09/02-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500166" y="1857364"/>
            <a:ext cx="62865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</a:t>
            </a:r>
            <a:r>
              <a:rPr lang="en-US" sz="28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традиционны</a:t>
            </a:r>
            <a:r>
              <a:rPr lang="ru-RU" sz="28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8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форм</a:t>
            </a:r>
            <a:r>
              <a:rPr lang="ru-RU" sz="28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</a:t>
            </a:r>
            <a:r>
              <a:rPr lang="en-US" sz="28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работы</a:t>
            </a:r>
            <a:endParaRPr lang="ru-RU" sz="2800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857488" y="3244334"/>
            <a:ext cx="34290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800" b="1" dirty="0" smtClean="0">
                <a:solidFill>
                  <a:srgbClr val="0070C0"/>
                </a:solidFill>
                <a:latin typeface="Algerian" pitchFamily="82" charset="0"/>
              </a:rPr>
              <a:t>досуговые</a:t>
            </a:r>
            <a:r>
              <a:rPr lang="en-US" sz="2800" b="1" dirty="0" smtClean="0">
                <a:latin typeface="Algerian" pitchFamily="82" charset="0"/>
              </a:rPr>
              <a:t> </a:t>
            </a:r>
            <a:r>
              <a:rPr lang="en-US" sz="2800" b="1" dirty="0" smtClean="0">
                <a:solidFill>
                  <a:srgbClr val="0070C0"/>
                </a:solidFill>
                <a:latin typeface="Algerian" pitchFamily="82" charset="0"/>
              </a:rPr>
              <a:t>формы</a:t>
            </a:r>
            <a:r>
              <a:rPr lang="en-US" b="1" dirty="0" smtClean="0">
                <a:solidFill>
                  <a:srgbClr val="0070C0"/>
                </a:solidFill>
              </a:rPr>
              <a:t> </a:t>
            </a:r>
            <a:r>
              <a:rPr lang="en-US" sz="1200" b="1" dirty="0" smtClean="0"/>
              <a:t>  </a:t>
            </a:r>
            <a:endParaRPr lang="ru-RU" sz="12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14283" y="3071810"/>
            <a:ext cx="31432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развлечения</a:t>
            </a:r>
            <a:endParaRPr lang="ru-RU" sz="24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571868" y="4357694"/>
            <a:ext cx="168818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выставки</a:t>
            </a:r>
            <a:endParaRPr lang="ru-RU" sz="24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 flipH="1">
            <a:off x="6143636" y="3071810"/>
            <a:ext cx="192882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праздники</a:t>
            </a:r>
            <a:endParaRPr lang="ru-RU" sz="24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1" name="Прямая со стрелкой 10"/>
          <p:cNvCxnSpPr/>
          <p:nvPr/>
        </p:nvCxnSpPr>
        <p:spPr>
          <a:xfrm flipV="1">
            <a:off x="6072198" y="3357562"/>
            <a:ext cx="214314" cy="71438"/>
          </a:xfrm>
          <a:prstGeom prst="straightConnector1">
            <a:avLst/>
          </a:prstGeom>
          <a:ln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>
            <a:endCxn id="8" idx="0"/>
          </p:cNvCxnSpPr>
          <p:nvPr/>
        </p:nvCxnSpPr>
        <p:spPr>
          <a:xfrm rot="5400000">
            <a:off x="4243949" y="4172519"/>
            <a:ext cx="357190" cy="13161"/>
          </a:xfrm>
          <a:prstGeom prst="straightConnector1">
            <a:avLst/>
          </a:prstGeom>
          <a:ln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rot="10800000">
            <a:off x="2786050" y="3357562"/>
            <a:ext cx="214314" cy="142876"/>
          </a:xfrm>
          <a:prstGeom prst="straightConnector1">
            <a:avLst/>
          </a:prstGeom>
          <a:ln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https://volna.org/wp-content/uploads/2016/09/02-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2050" name="Picture 2" descr="C:\Users\home\Desktop\Новая папка\Новая папка (2)\157907124446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1857364"/>
            <a:ext cx="4500594" cy="3357586"/>
          </a:xfrm>
          <a:prstGeom prst="rect">
            <a:avLst/>
          </a:prstGeom>
          <a:noFill/>
        </p:spPr>
      </p:pic>
      <p:pic>
        <p:nvPicPr>
          <p:cNvPr id="7" name="Рисунок 6" descr="C:\Users\home\Desktop\Новая папка\Новая папка (2)\1577340580326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43372" y="3214686"/>
            <a:ext cx="4214842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https://volna.org/wp-content/uploads/2016/09/02-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1001" y="-71442"/>
            <a:ext cx="9144000" cy="6858001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143108" y="1643050"/>
            <a:ext cx="51435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800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познавательные формы   </a:t>
            </a:r>
            <a:endParaRPr lang="ru-RU" sz="2800" dirty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178028" y="2357430"/>
            <a:ext cx="2787943" cy="341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00100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роведение</a:t>
            </a:r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 мастер-класс</a:t>
            </a:r>
            <a:endParaRPr lang="ru-RU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71802" y="2857496"/>
            <a:ext cx="3037831" cy="341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00100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родительские гостиные</a:t>
            </a:r>
            <a:endParaRPr lang="ru-RU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571736" y="3357562"/>
            <a:ext cx="40746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роведение тренинга и деловой игры</a:t>
            </a:r>
            <a:endParaRPr lang="ru-RU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929058" y="3714752"/>
            <a:ext cx="1003883" cy="341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00100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КВН</a:t>
            </a:r>
            <a:endParaRPr lang="ru-RU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857488" y="4071942"/>
            <a:ext cx="3219868" cy="341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00100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едагогическое</a:t>
            </a:r>
            <a:r>
              <a:rPr lang="ru-RU" b="1" dirty="0" smtClean="0"/>
              <a:t> </a:t>
            </a:r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поле чудес</a:t>
            </a:r>
            <a:endParaRPr lang="ru-RU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214678" y="4572008"/>
            <a:ext cx="2624577" cy="341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00100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b="1" dirty="0">
                <a:solidFill>
                  <a:schemeClr val="accent5">
                    <a:lumMod val="75000"/>
                  </a:schemeClr>
                </a:solidFill>
              </a:rPr>
              <a:t>т</a:t>
            </a:r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еатральная пятница</a:t>
            </a:r>
            <a:endParaRPr lang="ru-RU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734591" y="5000636"/>
            <a:ext cx="1674817" cy="341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00100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очта доверия</a:t>
            </a:r>
            <a:endParaRPr lang="ru-RU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563888" y="5357826"/>
            <a:ext cx="1969449" cy="341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00100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руглый стол</a:t>
            </a:r>
            <a:endParaRPr lang="ru-RU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061347" y="5715016"/>
            <a:ext cx="1021305" cy="341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00100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b="1" dirty="0" smtClean="0"/>
              <a:t> </a:t>
            </a:r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https://volna.org/wp-content/uploads/2016/09/02-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6" name="Рисунок 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5" y="1857364"/>
            <a:ext cx="3857652" cy="4000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Рисунок 6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57752" y="1857364"/>
            <a:ext cx="4000528" cy="4000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https://volna.org/wp-content/uploads/2016/09/02-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714481" y="3244334"/>
            <a:ext cx="607223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800" b="1" i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информационно – аналитические формы </a:t>
            </a:r>
            <a:endParaRPr lang="ru-RU" sz="2800" i="1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 flipH="1">
            <a:off x="1142976" y="2643182"/>
            <a:ext cx="150019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опрос</a:t>
            </a:r>
            <a:endParaRPr lang="ru-RU" sz="2800" b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428728" y="4398496"/>
            <a:ext cx="642942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нкетирование</a:t>
            </a:r>
            <a:endParaRPr lang="ru-RU" sz="2800" b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740765" y="2714620"/>
            <a:ext cx="11396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тесты</a:t>
            </a:r>
            <a:endParaRPr lang="ru-RU" sz="2800" b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0" name="Прямая со стрелкой 9"/>
          <p:cNvCxnSpPr/>
          <p:nvPr/>
        </p:nvCxnSpPr>
        <p:spPr>
          <a:xfrm rot="5400000">
            <a:off x="4536281" y="4393413"/>
            <a:ext cx="357190" cy="1588"/>
          </a:xfrm>
          <a:prstGeom prst="straightConnector1">
            <a:avLst/>
          </a:prstGeom>
          <a:ln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flipV="1">
            <a:off x="6572264" y="3143248"/>
            <a:ext cx="428628" cy="214314"/>
          </a:xfrm>
          <a:prstGeom prst="straightConnector1">
            <a:avLst/>
          </a:prstGeom>
          <a:ln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rot="10800000">
            <a:off x="2071670" y="3071810"/>
            <a:ext cx="428628" cy="285752"/>
          </a:xfrm>
          <a:prstGeom prst="straightConnector1">
            <a:avLst/>
          </a:prstGeom>
          <a:ln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https://volna.org/wp-content/uploads/2016/09/02-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14348" y="2285992"/>
            <a:ext cx="692948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8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Взаимодействие  с родителями </a:t>
            </a:r>
            <a:endParaRPr lang="ru-RU" sz="28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57158" y="3105835"/>
            <a:ext cx="58579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en-US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едагогическое просвещение </a:t>
            </a:r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родителей</a:t>
            </a:r>
            <a:r>
              <a:rPr lang="en-US" sz="2400" b="1" dirty="0" smtClean="0">
                <a:latin typeface="Britannic Bold" pitchFamily="34" charset="0"/>
                <a:cs typeface="Aharoni" pitchFamily="2" charset="-79"/>
              </a:rPr>
              <a:t>      </a:t>
            </a:r>
            <a:r>
              <a:rPr lang="en-US" sz="2400" b="1" dirty="0" smtClean="0">
                <a:latin typeface="Britannic Bold" pitchFamily="34" charset="0"/>
              </a:rPr>
              <a:t>  </a:t>
            </a:r>
            <a:endParaRPr lang="ru-RU" sz="2400" dirty="0">
              <a:latin typeface="Arial Black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571868" y="4000504"/>
            <a:ext cx="535785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i="1" dirty="0">
                <a:solidFill>
                  <a:srgbClr val="FF0000"/>
                </a:solidFill>
              </a:rPr>
              <a:t>в</a:t>
            </a:r>
            <a:r>
              <a:rPr lang="ru-RU" sz="2400" b="1" i="1" dirty="0" smtClean="0">
                <a:solidFill>
                  <a:srgbClr val="FF0000"/>
                </a:solidFill>
              </a:rPr>
              <a:t>ключение родителей в деятельность ДОУ</a:t>
            </a:r>
            <a:r>
              <a:rPr lang="en-US" sz="2400" b="1" i="1" dirty="0" smtClean="0">
                <a:solidFill>
                  <a:srgbClr val="FF0000"/>
                </a:solidFill>
                <a:latin typeface="Britannic Bold" pitchFamily="34" charset="0"/>
              </a:rPr>
              <a:t> </a:t>
            </a:r>
            <a:endParaRPr lang="ru-RU" sz="2400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https://volna.org/wp-content/uploads/2016/09/02-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256" y="-1"/>
            <a:ext cx="9144000" cy="6858001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285984" y="3143248"/>
            <a:ext cx="44291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Педагогическое просвещение 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родителей</a:t>
            </a:r>
            <a:r>
              <a:rPr lang="en-US" sz="2400" b="1" dirty="0" smtClean="0"/>
              <a:t>        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14282" y="3071810"/>
            <a:ext cx="17145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семинары</a:t>
            </a:r>
            <a:endParaRPr lang="ru-RU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857357" y="2357430"/>
            <a:ext cx="114300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lang="en-US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екции</a:t>
            </a:r>
            <a:endParaRPr lang="ru-RU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85786" y="3643314"/>
            <a:ext cx="264320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семинары-практикумы</a:t>
            </a:r>
            <a:endParaRPr lang="ru-RU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500167" y="4286256"/>
            <a:ext cx="221457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открытые занятия</a:t>
            </a:r>
            <a:endParaRPr lang="ru-RU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643306" y="2428868"/>
            <a:ext cx="170259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консультации</a:t>
            </a:r>
            <a:endParaRPr lang="ru-RU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260961" y="2500306"/>
            <a:ext cx="16366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web-страница</a:t>
            </a:r>
            <a:endParaRPr lang="ru-RU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 flipH="1">
            <a:off x="6500824" y="3244334"/>
            <a:ext cx="246366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b="1" dirty="0" smtClean="0"/>
              <a:t>   </a:t>
            </a:r>
            <a:r>
              <a:rPr lang="en-US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наглядная агитация</a:t>
            </a:r>
            <a:endParaRPr lang="ru-RU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 flipH="1">
            <a:off x="5862706" y="3857628"/>
            <a:ext cx="281375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родительские собрания</a:t>
            </a:r>
            <a:endParaRPr lang="ru-RU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000496" y="4286256"/>
            <a:ext cx="42862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творческих групп по интересам</a:t>
            </a:r>
            <a:endParaRPr lang="ru-RU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7" name="Прямая со стрелкой 16"/>
          <p:cNvCxnSpPr/>
          <p:nvPr/>
        </p:nvCxnSpPr>
        <p:spPr>
          <a:xfrm flipV="1">
            <a:off x="6143636" y="2928934"/>
            <a:ext cx="357190" cy="2857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rot="5400000" flipH="1" flipV="1">
            <a:off x="4340673" y="3017385"/>
            <a:ext cx="31977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 rot="16200000" flipV="1">
            <a:off x="2571736" y="2786058"/>
            <a:ext cx="285752" cy="2857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rot="10800000">
            <a:off x="1857356" y="3357562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rot="10800000" flipV="1">
            <a:off x="2857488" y="3643314"/>
            <a:ext cx="214314" cy="714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 rot="10800000" flipV="1">
            <a:off x="3286116" y="4000504"/>
            <a:ext cx="357190" cy="2857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rot="16200000" flipH="1">
            <a:off x="4714876" y="4071942"/>
            <a:ext cx="357190" cy="714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>
            <a:off x="5429256" y="3857628"/>
            <a:ext cx="357190" cy="14287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>
            <a:off x="6572264" y="3429000"/>
            <a:ext cx="14287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volna.org/wp-content/uploads/2016/09/02-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4" name="Picture 2" descr="C:\Users\home\Desktop\Новая папка\Новая папка (2)\157709634799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1571612"/>
            <a:ext cx="4071966" cy="2743200"/>
          </a:xfrm>
          <a:prstGeom prst="rect">
            <a:avLst/>
          </a:prstGeom>
          <a:noFill/>
        </p:spPr>
      </p:pic>
      <p:pic>
        <p:nvPicPr>
          <p:cNvPr id="1027" name="Picture 3" descr="C:\Users\home\Desktop\Новая папка\Новая папка (2)\157709634723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71934" y="3500438"/>
            <a:ext cx="4876800" cy="2743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volna.org/wp-content/uploads/2016/09/02-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0993"/>
            <a:ext cx="9144000" cy="6858001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115616" y="2071678"/>
            <a:ext cx="73140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Включение родителей в деятельность ДОУ</a:t>
            </a:r>
            <a:r>
              <a:rPr lang="en-US" sz="2800" b="1" dirty="0" smtClean="0">
                <a:latin typeface="Algerian" pitchFamily="82" charset="0"/>
              </a:rPr>
              <a:t> </a:t>
            </a:r>
            <a:endParaRPr lang="ru-RU" sz="2800" dirty="0"/>
          </a:p>
        </p:txBody>
      </p:sp>
      <p:sp>
        <p:nvSpPr>
          <p:cNvPr id="6" name="Прямоугольник 5"/>
          <p:cNvSpPr/>
          <p:nvPr/>
        </p:nvSpPr>
        <p:spPr>
          <a:xfrm flipH="1">
            <a:off x="4214810" y="3429000"/>
            <a:ext cx="278608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4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соревнования</a:t>
            </a:r>
            <a:endParaRPr lang="ru-RU" sz="240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11560" y="3143248"/>
            <a:ext cx="146011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4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кружки</a:t>
            </a:r>
            <a:endParaRPr lang="ru-RU" sz="240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275856" y="5214950"/>
            <a:ext cx="24482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4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выпуск газеты</a:t>
            </a:r>
            <a:endParaRPr lang="ru-RU" sz="240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714612" y="2928934"/>
            <a:ext cx="24334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4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конкурсы</a:t>
            </a:r>
            <a:endParaRPr lang="ru-RU" sz="240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 flipH="1">
            <a:off x="4572000" y="4286256"/>
            <a:ext cx="38576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4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совместные мероприятия</a:t>
            </a:r>
            <a:endParaRPr lang="ru-RU" sz="240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857357" y="4143380"/>
            <a:ext cx="17859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4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викторины</a:t>
            </a:r>
            <a:endParaRPr lang="ru-RU" sz="240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volna.org/wp-content/uploads/2016/09/02-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928926" y="1643050"/>
            <a:ext cx="298740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b="1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Заключение</a:t>
            </a:r>
            <a:endParaRPr lang="ru-RU" sz="3200" i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42976" y="2285992"/>
            <a:ext cx="700092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Воспитательные функции семьи и ДОУ различны, но для всестороннего развития личности ребёнка необходимо их взаимодействие.</a:t>
            </a:r>
          </a:p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Важным условием преемственности является установление доверительного делового контакта между семьей и детским садом</a:t>
            </a:r>
          </a:p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 разнообразных форм работы помогает родителям  из «зрителей» и «наблюдателей»  становятся  активными  участниками  образовательного и воспитательного процесса их детей</a:t>
            </a:r>
            <a:endParaRPr lang="ru-RU" sz="24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резентация  Организация работы с родителями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Презентация  Организация работы с родителями</Template>
  <TotalTime>368</TotalTime>
  <Words>414</Words>
  <Application>Microsoft Office PowerPoint</Application>
  <PresentationFormat>Экран (4:3)</PresentationFormat>
  <Paragraphs>85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Презентация  Организация работы с родителями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home</dc:creator>
  <cp:lastModifiedBy>home</cp:lastModifiedBy>
  <cp:revision>35</cp:revision>
  <dcterms:created xsi:type="dcterms:W3CDTF">2020-10-18T09:06:53Z</dcterms:created>
  <dcterms:modified xsi:type="dcterms:W3CDTF">2020-10-28T12:55:54Z</dcterms:modified>
</cp:coreProperties>
</file>