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5" r:id="rId17"/>
    <p:sldId id="272" r:id="rId18"/>
    <p:sldId id="274" r:id="rId19"/>
    <p:sldId id="273" r:id="rId20"/>
    <p:sldId id="276" r:id="rId21"/>
    <p:sldId id="277" r:id="rId22"/>
    <p:sldId id="278" r:id="rId23"/>
    <p:sldId id="279" r:id="rId24"/>
    <p:sldId id="280" r:id="rId25"/>
    <p:sldId id="283" r:id="rId26"/>
    <p:sldId id="281" r:id="rId27"/>
    <p:sldId id="284" r:id="rId28"/>
    <p:sldId id="286" r:id="rId29"/>
    <p:sldId id="285" r:id="rId30"/>
    <p:sldId id="282" r:id="rId31"/>
    <p:sldId id="287" r:id="rId32"/>
    <p:sldId id="290" r:id="rId33"/>
    <p:sldId id="289" r:id="rId34"/>
    <p:sldId id="292" r:id="rId35"/>
    <p:sldId id="293" r:id="rId36"/>
    <p:sldId id="294" r:id="rId37"/>
    <p:sldId id="268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26114235720534934"/>
          <c:y val="3.4853302861090063E-2"/>
          <c:w val="0.47631682403335984"/>
          <c:h val="0.7510823357676043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100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60</c:v>
                </c:pt>
                <c:pt idx="1">
                  <c:v>40</c:v>
                </c:pt>
                <c:pt idx="2">
                  <c:v>0</c:v>
                </c:pt>
              </c:numCache>
            </c:numRef>
          </c:val>
        </c:ser>
        <c:shape val="cylinder"/>
        <c:axId val="89852928"/>
        <c:axId val="89867008"/>
        <c:axId val="84470400"/>
      </c:bar3DChart>
      <c:catAx>
        <c:axId val="89852928"/>
        <c:scaling>
          <c:orientation val="minMax"/>
        </c:scaling>
        <c:axPos val="b"/>
        <c:tickLblPos val="nextTo"/>
        <c:crossAx val="89867008"/>
        <c:crosses val="autoZero"/>
        <c:auto val="1"/>
        <c:lblAlgn val="ctr"/>
        <c:lblOffset val="100"/>
      </c:catAx>
      <c:valAx>
        <c:axId val="89867008"/>
        <c:scaling>
          <c:orientation val="minMax"/>
        </c:scaling>
        <c:axPos val="l"/>
        <c:majorGridlines/>
        <c:numFmt formatCode="General" sourceLinked="1"/>
        <c:tickLblPos val="nextTo"/>
        <c:crossAx val="89852928"/>
        <c:crosses val="autoZero"/>
        <c:crossBetween val="between"/>
      </c:valAx>
      <c:serAx>
        <c:axId val="84470400"/>
        <c:scaling>
          <c:orientation val="minMax"/>
        </c:scaling>
        <c:delete val="1"/>
        <c:axPos val="b"/>
        <c:tickLblPos val="none"/>
        <c:crossAx val="89867008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>
          <a:solidFill>
            <a:srgbClr val="002060"/>
          </a:solidFill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 formatCode="General">
                  <c:v>0</c:v>
                </c:pt>
                <c:pt idx="1">
                  <c:v>0.70000000000000062</c:v>
                </c:pt>
                <c:pt idx="2">
                  <c:v>0.30000000000000032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конецгода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3"/>
                <c:pt idx="0">
                  <c:v>высокий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0.70000000000000062</c:v>
                </c:pt>
                <c:pt idx="1">
                  <c:v>0.30000000000000032</c:v>
                </c:pt>
                <c:pt idx="2" formatCode="General">
                  <c:v>0</c:v>
                </c:pt>
              </c:numCache>
            </c:numRef>
          </c:val>
        </c:ser>
        <c:shape val="cylinder"/>
        <c:axId val="91409792"/>
        <c:axId val="91411584"/>
        <c:axId val="91175552"/>
      </c:bar3DChart>
      <c:catAx>
        <c:axId val="91409792"/>
        <c:scaling>
          <c:orientation val="minMax"/>
        </c:scaling>
        <c:axPos val="b"/>
        <c:tickLblPos val="nextTo"/>
        <c:crossAx val="91411584"/>
        <c:crosses val="autoZero"/>
        <c:auto val="1"/>
        <c:lblAlgn val="ctr"/>
        <c:lblOffset val="100"/>
      </c:catAx>
      <c:valAx>
        <c:axId val="91411584"/>
        <c:scaling>
          <c:orientation val="minMax"/>
        </c:scaling>
        <c:axPos val="l"/>
        <c:majorGridlines/>
        <c:numFmt formatCode="General" sourceLinked="1"/>
        <c:tickLblPos val="nextTo"/>
        <c:crossAx val="91409792"/>
        <c:crosses val="autoZero"/>
        <c:crossBetween val="between"/>
      </c:valAx>
      <c:serAx>
        <c:axId val="91175552"/>
        <c:scaling>
          <c:orientation val="minMax"/>
        </c:scaling>
        <c:delete val="1"/>
        <c:axPos val="b"/>
        <c:tickLblPos val="none"/>
        <c:crossAx val="91411584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>
          <a:solidFill>
            <a:srgbClr val="002060"/>
          </a:solidFill>
        </a:defRPr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7ACAB-08B2-4231-B99D-4847FF41D6B8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7F166-5806-4796-98D6-A09695E69CE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7F166-5806-4796-98D6-A09695E69CEE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7F166-5806-4796-98D6-A09695E69CEE}" type="slidenum">
              <a:rPr lang="ru-RU" smtClean="0"/>
              <a:pPr/>
              <a:t>15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1643049"/>
            <a:ext cx="5429288" cy="2500331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02060"/>
                </a:solidFill>
              </a:rPr>
              <a:t>ОПЫТ   РАБОТЫ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на тему: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«Организация работы 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учителя-логопеда 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с  детьми старшего дошкольного возраста 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при  подготовке к обучению грамоте»</a:t>
            </a:r>
            <a:r>
              <a:rPr lang="ru-RU" sz="2700" dirty="0" smtClean="0">
                <a:solidFill>
                  <a:srgbClr val="002060"/>
                </a:solidFill>
              </a:rPr>
              <a:t/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sz="2700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4612" y="4929198"/>
            <a:ext cx="5057788" cy="100013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ru-RU" sz="1900" b="1" dirty="0" smtClean="0">
                <a:solidFill>
                  <a:srgbClr val="0070C0"/>
                </a:solidFill>
              </a:rPr>
              <a:t>Учитель-логопед   МДОУ «Детский  сад №17 </a:t>
            </a:r>
            <a:endParaRPr lang="ru-RU" sz="1900" dirty="0" smtClean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1900" b="1" dirty="0" smtClean="0">
                <a:solidFill>
                  <a:srgbClr val="0070C0"/>
                </a:solidFill>
              </a:rPr>
              <a:t>«Аленький цветочек»</a:t>
            </a:r>
            <a:endParaRPr lang="ru-RU" sz="1900" dirty="0" smtClean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1900" b="1" dirty="0" smtClean="0">
                <a:solidFill>
                  <a:srgbClr val="0070C0"/>
                </a:solidFill>
              </a:rPr>
              <a:t>Зимирева   Ирина Северьяновна</a:t>
            </a:r>
            <a:endParaRPr lang="ru-RU" sz="1900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1000108"/>
            <a:ext cx="625794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uk-UA" sz="2200" i="1" dirty="0" smtClean="0">
                <a:solidFill>
                  <a:srgbClr val="002060"/>
                </a:solidFill>
              </a:rPr>
              <a:t>Быть готовым к школе – </a:t>
            </a: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uk-UA" sz="2200" i="1" dirty="0" smtClean="0">
                <a:solidFill>
                  <a:srgbClr val="002060"/>
                </a:solidFill>
              </a:rPr>
              <a:t>не значит уметь читать, считать, много знать, </a:t>
            </a: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uk-UA" sz="2200" i="1" dirty="0" smtClean="0">
                <a:solidFill>
                  <a:srgbClr val="002060"/>
                </a:solidFill>
              </a:rPr>
              <a:t>а значит быть готовым всему этому научиться. </a:t>
            </a: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uk-UA" sz="2200" i="1" dirty="0" smtClean="0">
                <a:solidFill>
                  <a:srgbClr val="002060"/>
                </a:solidFill>
              </a:rPr>
              <a:t>Л. А. Венгер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2500306"/>
            <a:ext cx="6400816" cy="3625857"/>
          </a:xfrm>
        </p:spPr>
        <p:txBody>
          <a:bodyPr/>
          <a:lstStyle/>
          <a:p>
            <a:pPr algn="just"/>
            <a:r>
              <a:rPr lang="ru-RU" sz="2400" b="1" dirty="0" smtClean="0">
                <a:solidFill>
                  <a:srgbClr val="00B0F0"/>
                </a:solidFill>
              </a:rPr>
              <a:t>Грамота</a:t>
            </a:r>
            <a:r>
              <a:rPr lang="ru-RU" sz="2400" dirty="0" smtClean="0">
                <a:solidFill>
                  <a:srgbClr val="00B0F0"/>
                </a:solidFill>
              </a:rPr>
              <a:t> – это овладение умением читать и писать тексты, излагать свои мысли в письменной форме, понимать при чтении не только значение отдельных слов и предложений, но и смысл текста, то есть овладение письменной речью.</a:t>
            </a:r>
          </a:p>
          <a:p>
            <a:pPr indent="17463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58204" cy="1500198"/>
          </a:xfrm>
        </p:spPr>
        <p:txBody>
          <a:bodyPr>
            <a:normAutofit fontScale="90000"/>
          </a:bodyPr>
          <a:lstStyle/>
          <a:p>
            <a:pPr indent="269875" algn="l"/>
            <a:r>
              <a:rPr lang="ru-RU" sz="2700" b="1" dirty="0" smtClean="0">
                <a:solidFill>
                  <a:srgbClr val="002060"/>
                </a:solidFill>
              </a:rPr>
              <a:t/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Цель работы</a:t>
            </a:r>
            <a:r>
              <a:rPr lang="ru-RU" sz="2700" dirty="0" smtClean="0">
                <a:solidFill>
                  <a:srgbClr val="002060"/>
                </a:solidFill>
              </a:rPr>
              <a:t>: организация работы учителя-логопеда с детьми старшего дошкольного возраста при подготовке к обучению грамоте.</a:t>
            </a:r>
            <a:br>
              <a:rPr lang="ru-RU" sz="2700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857364"/>
            <a:ext cx="5786478" cy="4197361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Задачи</a:t>
            </a:r>
            <a:r>
              <a:rPr lang="ru-RU" dirty="0" smtClean="0">
                <a:solidFill>
                  <a:srgbClr val="0070C0"/>
                </a:solidFill>
              </a:rPr>
              <a:t>: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Изучить психолого-педагогическую литературу по проблеме подготовки детей 5-7 лет к обучению грамоте.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Выявить и проанализировать уровень готовности детей к обучению грамоте.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Раскрыть содержание работы учителя-логопеда с участниками образовательных отношений по подготовке к обучению грамоте детей старшего дошкольного возраста.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Разработать тематическое планирование НОД «Подготовка к обучению грамоте» для детей 5-6 и 6-7 лет и изготовить демонстрационный и раздаточный  материал.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Повысить педагогическую компетентность педагогов и родителей  в вопросах обучения дошкольников грамоте.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857232"/>
            <a:ext cx="6286544" cy="5072098"/>
          </a:xfrm>
        </p:spPr>
        <p:txBody>
          <a:bodyPr>
            <a:normAutofit lnSpcReduction="10000"/>
          </a:bodyPr>
          <a:lstStyle/>
          <a:p>
            <a:r>
              <a:rPr lang="ru-RU" sz="3000" b="1" dirty="0" smtClean="0">
                <a:solidFill>
                  <a:srgbClr val="002060"/>
                </a:solidFill>
              </a:rPr>
              <a:t>Гипотеза   исследования</a:t>
            </a:r>
            <a:r>
              <a:rPr lang="ru-RU" sz="3000" dirty="0" smtClean="0">
                <a:solidFill>
                  <a:srgbClr val="002060"/>
                </a:solidFill>
              </a:rPr>
              <a:t>: </a:t>
            </a:r>
          </a:p>
          <a:p>
            <a:pPr>
              <a:buNone/>
            </a:pPr>
            <a:endParaRPr lang="ru-RU" sz="11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3000" dirty="0" smtClean="0">
                <a:solidFill>
                  <a:srgbClr val="002060"/>
                </a:solidFill>
              </a:rPr>
              <a:t>    можно предположить, что активное взаимодействие учителя-логопеда со всеми участниками образовательных отношений будет способствовать значительному повышению уровня подготовки к обучению грамоте детей 5-7 лет, что обеспечит успешную готовность воспитанников к обучению в школе.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</a:rPr>
              <a:t>Исследования ученых (Д.Б. Эльконин, Л.С. Выготский, Е.Е. Шулешко, Е.А. Бугрименко, Л.Е. Журова, Г.Ф. Марцинкевич и др.) позволили установить оптимальные (сенситивные) сроки для начала обучения грамоте. 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DNS\Pictures\23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643182"/>
            <a:ext cx="1620090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27" name="Picture 3" descr="C:\Users\DNS\Pictures\LSVygotsk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2643182"/>
            <a:ext cx="2190750" cy="22955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28" name="Picture 4" descr="C:\Users\DNS\Pictures\4663_html_m37cc2bd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2643182"/>
            <a:ext cx="1799776" cy="228600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98" y="274638"/>
            <a:ext cx="6186502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Предпосылками обучения грамоте  является развитие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57422" y="1600200"/>
            <a:ext cx="6329378" cy="4525963"/>
          </a:xfrm>
        </p:spPr>
        <p:txBody>
          <a:bodyPr>
            <a:normAutofit fontScale="92500"/>
          </a:bodyPr>
          <a:lstStyle/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фонематического восприятия,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звуко-произносительных навыков и артикуляционной моторики,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мелкой моторики рук и глаз,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графомоторных навыков,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функций анализа и синтеза,</a:t>
            </a:r>
          </a:p>
          <a:p>
            <a:pPr lvl="0" algn="just"/>
            <a:r>
              <a:rPr lang="ru-RU" dirty="0" smtClean="0">
                <a:solidFill>
                  <a:srgbClr val="0070C0"/>
                </a:solidFill>
              </a:rPr>
              <a:t>внимания, памяти, навыков самоконтроля и др.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6357982" cy="6286544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   </a:t>
            </a:r>
            <a:r>
              <a:rPr lang="ru-RU" sz="4500" b="1" dirty="0" smtClean="0">
                <a:solidFill>
                  <a:srgbClr val="002060"/>
                </a:solidFill>
              </a:rPr>
              <a:t>Направления работы</a:t>
            </a:r>
            <a:r>
              <a:rPr lang="ru-RU" sz="4500" dirty="0" smtClean="0">
                <a:solidFill>
                  <a:srgbClr val="002060"/>
                </a:solidFill>
              </a:rPr>
              <a:t>:</a:t>
            </a:r>
          </a:p>
          <a:p>
            <a:pPr algn="just"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– комплексное развитие всех компонентов устной речи: лексико-грамматической стороны, звуковой культуры речи, связной речи;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– ознакомление детей со словом – вычленение слова как самостоятельной смысловой единицы из потока речи;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– ознакомление с предложением – выделение его как смысловой единицы из речи;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– ознакомление со словесным составом предложения – деление предложения на слова и составление из слов (2–4) предложений;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– ознакомление со звуковым строением слов, формирование навыков звукового анализа слов: определение количества, последовательности звуков (фонем) и составление слов с определенными звуками.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860" y="500042"/>
            <a:ext cx="6400816" cy="2357454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Поощрение-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фактор повышения положительной мотивации к обучению.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DNS\Pictures\146352388069802b2f2cd2df8936690e3a8e3619c2e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714620"/>
            <a:ext cx="5715000" cy="381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46158"/>
          </a:xfrm>
        </p:spPr>
        <p:txBody>
          <a:bodyPr>
            <a:normAutofit fontScale="90000"/>
          </a:bodyPr>
          <a:lstStyle/>
          <a:p>
            <a:pPr lvl="2" algn="ctr" rtl="0">
              <a:spcBef>
                <a:spcPct val="0"/>
              </a:spcBef>
            </a:pPr>
            <a:r>
              <a:rPr lang="ru-RU" sz="3200" b="1" dirty="0">
                <a:solidFill>
                  <a:srgbClr val="002060"/>
                </a:solidFill>
              </a:rPr>
              <a:t>Взаимодействие  с детьми</a:t>
            </a:r>
            <a:r>
              <a:rPr lang="ru-RU" sz="3200" dirty="0">
                <a:solidFill>
                  <a:srgbClr val="002060"/>
                </a:solidFill>
              </a:rPr>
              <a:t/>
            </a:r>
            <a:br>
              <a:rPr lang="ru-RU" sz="3200" dirty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571612"/>
          <a:ext cx="6357984" cy="33790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9496"/>
                <a:gridCol w="1589496"/>
                <a:gridCol w="1589496"/>
                <a:gridCol w="1589496"/>
              </a:tblGrid>
              <a:tr h="821537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Группа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Продолжительность занятия/мин.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занятий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2153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В неделю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За год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215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Старшая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25 минут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215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Подготови-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тельная 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30 минут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74638"/>
            <a:ext cx="6400816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Схема занятия</a:t>
            </a:r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4546" y="1000108"/>
            <a:ext cx="6472254" cy="5126055"/>
          </a:xfrm>
        </p:spPr>
        <p:txBody>
          <a:bodyPr>
            <a:noAutofit/>
          </a:bodyPr>
          <a:lstStyle/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Оргмомент с элементами релаксации, психогимнастики и психофизическими упражнениями.</a:t>
            </a:r>
          </a:p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Мимические, дыхательные, голосовые и физические упражнения.</a:t>
            </a:r>
          </a:p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Упражнения на развитие фонематического слуха.</a:t>
            </a:r>
          </a:p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Усвоение лексико-грамматического строя речи.</a:t>
            </a:r>
          </a:p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Физминутки.</a:t>
            </a:r>
          </a:p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Задания на словотворчество детей.</a:t>
            </a:r>
          </a:p>
          <a:p>
            <a:pPr lvl="0" algn="just"/>
            <a:r>
              <a:rPr lang="ru-RU" sz="2400" dirty="0" smtClean="0">
                <a:solidFill>
                  <a:srgbClr val="0070C0"/>
                </a:solidFill>
              </a:rPr>
              <a:t>Задания на коррекцию психических функций.</a:t>
            </a:r>
          </a:p>
          <a:p>
            <a:pPr algn="just"/>
            <a:endParaRPr lang="ru-RU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Формы работы с родителями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6429420" cy="528641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Родительские собрания.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Ведение тетрадей для домашних заданий.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Дни открытых дверей.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Тестирование и анкетирование.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Домашние игротеки. 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Праздники и развлечения. 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Выпуск газет для родителей.  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Организация выставок 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Сочинения родителей на различные  темы.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Выпуск журнала для родителей . 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Родительские пятиминутки.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Семинары - практикумы.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Вспомогательные наглядные средства.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74638"/>
            <a:ext cx="6257940" cy="1143000"/>
          </a:xfrm>
        </p:spPr>
        <p:txBody>
          <a:bodyPr>
            <a:normAutofit/>
          </a:bodyPr>
          <a:lstStyle/>
          <a:p>
            <a:pPr lvl="2" algn="ctr" rtl="0">
              <a:spcBef>
                <a:spcPct val="0"/>
              </a:spcBef>
            </a:pPr>
            <a:r>
              <a:rPr lang="ru-RU" sz="2800" b="1" dirty="0">
                <a:solidFill>
                  <a:srgbClr val="002060"/>
                </a:solidFill>
              </a:rPr>
              <a:t>Взаимодействие с педагогами</a:t>
            </a:r>
            <a:r>
              <a:rPr lang="ru-RU" sz="2800" dirty="0">
                <a:solidFill>
                  <a:srgbClr val="002060"/>
                </a:solidFill>
              </a:rPr>
              <a:t/>
            </a:r>
            <a:br>
              <a:rPr lang="ru-RU" sz="2800" dirty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0298" y="1600200"/>
            <a:ext cx="6186502" cy="45259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>
                <a:solidFill>
                  <a:srgbClr val="0070C0"/>
                </a:solidFill>
              </a:rPr>
              <a:t>Заседания педагогического совета 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Консультации для педагогов 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Семинары – практикумы 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Работа в  творческих группах 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Планирование воспитательно-образовательного процесса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Ведение “Тетрадей взаимодействия  со специалистами ”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I </a:t>
            </a:r>
            <a:r>
              <a:rPr lang="ru-RU" b="1" dirty="0" smtClean="0">
                <a:solidFill>
                  <a:srgbClr val="002060"/>
                </a:solidFill>
              </a:rPr>
              <a:t>- диагностический  этап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C:\Users\DNS\Desktop\об.гр\Готов ли ты к школе Об.гр\5.jpg"/>
          <p:cNvPicPr>
            <a:picLocks noGrp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1285860"/>
            <a:ext cx="605573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274638"/>
            <a:ext cx="590075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Первичная диагностика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1736" y="1785926"/>
            <a:ext cx="6115064" cy="4340237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rgbClr val="0070C0"/>
                </a:solidFill>
              </a:rPr>
              <a:t>дети 5-6 лет -  100% низкий уровень готовности к обучению в школе; </a:t>
            </a:r>
          </a:p>
          <a:p>
            <a:pPr algn="just"/>
            <a:r>
              <a:rPr lang="ru-RU" dirty="0" smtClean="0">
                <a:solidFill>
                  <a:srgbClr val="0070C0"/>
                </a:solidFill>
              </a:rPr>
              <a:t>дети 6-7 лет - 70%  средний уровень и 30 % - низкий уровень готовности к обучению грамоте.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II </a:t>
            </a:r>
            <a:r>
              <a:rPr lang="ru-RU" b="1" dirty="0" smtClean="0">
                <a:solidFill>
                  <a:srgbClr val="002060"/>
                </a:solidFill>
              </a:rPr>
              <a:t> - Формирующий  этап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329378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i="1" dirty="0" smtClean="0">
                <a:solidFill>
                  <a:srgbClr val="0070C0"/>
                </a:solidFill>
              </a:rPr>
              <a:t>Работа с воспитанниками</a:t>
            </a:r>
          </a:p>
          <a:p>
            <a:pPr marL="514350" indent="-514350" algn="just">
              <a:buNone/>
            </a:pPr>
            <a:r>
              <a:rPr lang="ru-RU" sz="2400" i="1" dirty="0" smtClean="0">
                <a:solidFill>
                  <a:srgbClr val="0070C0"/>
                </a:solidFill>
              </a:rPr>
              <a:t>на </a:t>
            </a:r>
            <a:r>
              <a:rPr lang="ru-RU" sz="2400" dirty="0" smtClean="0">
                <a:solidFill>
                  <a:srgbClr val="0070C0"/>
                </a:solidFill>
              </a:rPr>
              <a:t>бинарных занятиях НОД «Коммуникация» «Подготовка к обучению грамоте»</a:t>
            </a:r>
            <a:endParaRPr lang="ru-RU" sz="2400" i="1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endParaRPr lang="ru-RU" i="1" dirty="0" smtClean="0">
              <a:solidFill>
                <a:srgbClr val="0070C0"/>
              </a:solidFill>
            </a:endParaRPr>
          </a:p>
          <a:p>
            <a:pPr marL="514350" indent="-514350">
              <a:buNone/>
            </a:pPr>
            <a:endParaRPr lang="ru-RU" i="1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C:\Users\DNS\Desktop\приложение фото пособия\IMG_20170901_213810.jpg"/>
          <p:cNvPicPr/>
          <p:nvPr/>
        </p:nvPicPr>
        <p:blipFill>
          <a:blip r:embed="rId4" cstate="print"/>
          <a:srcRect l="7633" r="7056" b="4702"/>
          <a:stretch>
            <a:fillRect/>
          </a:stretch>
        </p:blipFill>
        <p:spPr bwMode="auto">
          <a:xfrm rot="10800000">
            <a:off x="428596" y="3214686"/>
            <a:ext cx="3000396" cy="278608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100252922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3214686"/>
            <a:ext cx="2214578" cy="278608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428604"/>
            <a:ext cx="6329378" cy="1143000"/>
          </a:xfrm>
        </p:spPr>
        <p:txBody>
          <a:bodyPr>
            <a:noAutofit/>
          </a:bodyPr>
          <a:lstStyle/>
          <a:p>
            <a:pPr lvl="0"/>
            <a:r>
              <a:rPr lang="ru-RU" sz="3200" b="1" dirty="0" smtClean="0">
                <a:solidFill>
                  <a:srgbClr val="002060"/>
                </a:solidFill>
              </a:rPr>
              <a:t>Демонстрационный  и раздаточный  материал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C:\Users\DNS\Desktop\приложение фото пособия\IMG_20170901_123042.jpg"/>
          <p:cNvPicPr>
            <a:picLocks noGrp="1"/>
          </p:cNvPicPr>
          <p:nvPr>
            <p:ph idx="1"/>
          </p:nvPr>
        </p:nvPicPr>
        <p:blipFill>
          <a:blip r:embed="rId3" cstate="print"/>
          <a:srcRect t="7855" b="8078"/>
          <a:stretch>
            <a:fillRect/>
          </a:stretch>
        </p:blipFill>
        <p:spPr bwMode="auto">
          <a:xfrm>
            <a:off x="3214678" y="3786190"/>
            <a:ext cx="4333021" cy="274382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123718.jpg"/>
          <p:cNvPicPr/>
          <p:nvPr/>
        </p:nvPicPr>
        <p:blipFill>
          <a:blip r:embed="rId4" cstate="print"/>
          <a:srcRect t="5740" b="7472"/>
          <a:stretch>
            <a:fillRect/>
          </a:stretch>
        </p:blipFill>
        <p:spPr bwMode="auto">
          <a:xfrm>
            <a:off x="2285985" y="1643050"/>
            <a:ext cx="2928957" cy="19288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6" name="Рисунок 5" descr="C:\Users\DNS\Desktop\приложение фото пособия\IMG_20170901_124410.jpg"/>
          <p:cNvPicPr/>
          <p:nvPr/>
        </p:nvPicPr>
        <p:blipFill>
          <a:blip r:embed="rId5" cstate="print"/>
          <a:srcRect l="11630" r="9552"/>
          <a:stretch>
            <a:fillRect/>
          </a:stretch>
        </p:blipFill>
        <p:spPr bwMode="auto">
          <a:xfrm rot="16200000">
            <a:off x="6047429" y="1024877"/>
            <a:ext cx="1935480" cy="31718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DNS\Desktop\приложение фото пособия\IMG_20170901_122304.jpg"/>
          <p:cNvPicPr>
            <a:picLocks noGrp="1"/>
          </p:cNvPicPr>
          <p:nvPr>
            <p:ph idx="1"/>
          </p:nvPr>
        </p:nvPicPr>
        <p:blipFill>
          <a:blip r:embed="rId3" cstate="print"/>
          <a:srcRect t="6042" b="8379"/>
          <a:stretch>
            <a:fillRect/>
          </a:stretch>
        </p:blipFill>
        <p:spPr bwMode="auto">
          <a:xfrm>
            <a:off x="1643042" y="500042"/>
            <a:ext cx="3857652" cy="255147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122515.jpg"/>
          <p:cNvPicPr/>
          <p:nvPr/>
        </p:nvPicPr>
        <p:blipFill>
          <a:blip r:embed="rId4" cstate="print"/>
          <a:srcRect t="16012" b="11719"/>
          <a:stretch>
            <a:fillRect/>
          </a:stretch>
        </p:blipFill>
        <p:spPr bwMode="auto">
          <a:xfrm>
            <a:off x="642910" y="3357562"/>
            <a:ext cx="5948680" cy="322770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DNS\Desktop\приложение фото пособия\IMG_20170901_122814.jpg"/>
          <p:cNvPicPr>
            <a:picLocks noGrp="1"/>
          </p:cNvPicPr>
          <p:nvPr>
            <p:ph idx="1"/>
          </p:nvPr>
        </p:nvPicPr>
        <p:blipFill>
          <a:blip r:embed="rId3" cstate="print"/>
          <a:srcRect t="10574" b="17754"/>
          <a:stretch>
            <a:fillRect/>
          </a:stretch>
        </p:blipFill>
        <p:spPr bwMode="auto">
          <a:xfrm>
            <a:off x="2643174" y="357166"/>
            <a:ext cx="5929354" cy="30003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122638.jpg"/>
          <p:cNvPicPr/>
          <p:nvPr/>
        </p:nvPicPr>
        <p:blipFill>
          <a:blip r:embed="rId4" cstate="print"/>
          <a:srcRect t="18429" b="14432"/>
          <a:stretch>
            <a:fillRect/>
          </a:stretch>
        </p:blipFill>
        <p:spPr bwMode="auto">
          <a:xfrm>
            <a:off x="2643174" y="3571876"/>
            <a:ext cx="5929630" cy="29819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500570"/>
            <a:ext cx="3871882" cy="71438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02060"/>
                </a:solidFill>
              </a:rPr>
              <a:t>ПОДБОР 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КАРТИНОК</a:t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> НА КАЖДЫЙ ЗВУК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Users\DNS\Desktop\приложение фото пособия\IMG_20170901_215452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00034" y="785794"/>
            <a:ext cx="3357586" cy="257176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21162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785794"/>
            <a:ext cx="3357586" cy="257176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786314" y="3929066"/>
            <a:ext cx="350043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КАРТОТЕКА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КАРТИНОК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НА КАЖДЫЙ ЗВУК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74638"/>
            <a:ext cx="625794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ГРАФИЧЕСКИЙ ОБРАЗ БУКВЫ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C:\Users\DNS\Desktop\приложение фото пособия\IMG_20170901_131506.jpg"/>
          <p:cNvPicPr/>
          <p:nvPr/>
        </p:nvPicPr>
        <p:blipFill>
          <a:blip r:embed="rId3" cstate="print"/>
          <a:srcRect l="2245" t="5294" r="4426"/>
          <a:stretch>
            <a:fillRect/>
          </a:stretch>
        </p:blipFill>
        <p:spPr bwMode="auto">
          <a:xfrm rot="16200000">
            <a:off x="3528990" y="1042987"/>
            <a:ext cx="4214840" cy="498633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КАРТОТЕКА РЕКОМЕНДАЦИЙ ПЕДАГОГАМ И РОДИТЕЛЯМ </a:t>
            </a: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ДЛЯ ЗАКРЕПЛЕНИЯ ИЗУЧЕННОЙ БУКВЫ</a:t>
            </a: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DNS\Desktop\приложение фото пособия\IMG_20170901_12331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571612"/>
            <a:ext cx="4929222" cy="403288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98" y="274638"/>
            <a:ext cx="6186502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ЛЕНТА БУКВ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C:\Users\DNS\Desktop\приложение фото пособия\IMG_20170901_130122.jpg"/>
          <p:cNvPicPr/>
          <p:nvPr/>
        </p:nvPicPr>
        <p:blipFill>
          <a:blip r:embed="rId3" cstate="print"/>
          <a:srcRect t="5556" b="6524"/>
          <a:stretch>
            <a:fillRect/>
          </a:stretch>
        </p:blipFill>
        <p:spPr bwMode="auto">
          <a:xfrm>
            <a:off x="2857488" y="1000108"/>
            <a:ext cx="3690942" cy="253111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124200.jpg"/>
          <p:cNvPicPr/>
          <p:nvPr/>
        </p:nvPicPr>
        <p:blipFill>
          <a:blip r:embed="rId4" cstate="print"/>
          <a:srcRect t="7266" b="5115"/>
          <a:stretch>
            <a:fillRect/>
          </a:stretch>
        </p:blipFill>
        <p:spPr bwMode="auto">
          <a:xfrm>
            <a:off x="4572000" y="3714752"/>
            <a:ext cx="4071966" cy="254919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ЗВУКОВОЙ    АНАЛИЗ    СЛОВА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DNS\Desktop\приложение фото пособия\IMG_20170901_124835.jpg"/>
          <p:cNvPicPr/>
          <p:nvPr/>
        </p:nvPicPr>
        <p:blipFill>
          <a:blip r:embed="rId3" cstate="print"/>
          <a:srcRect b="5970"/>
          <a:stretch>
            <a:fillRect/>
          </a:stretch>
        </p:blipFill>
        <p:spPr bwMode="auto">
          <a:xfrm>
            <a:off x="642910" y="1071546"/>
            <a:ext cx="3214710" cy="22860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125316.jpg"/>
          <p:cNvPicPr/>
          <p:nvPr/>
        </p:nvPicPr>
        <p:blipFill>
          <a:blip r:embed="rId4" cstate="print"/>
          <a:srcRect b="7679"/>
          <a:stretch>
            <a:fillRect/>
          </a:stretch>
        </p:blipFill>
        <p:spPr bwMode="auto">
          <a:xfrm>
            <a:off x="2500298" y="3571876"/>
            <a:ext cx="3368996" cy="21977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357166"/>
            <a:ext cx="6329378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ИГРЫ   НА   ОПРЕДЕЛЕНИЕ   МЕСТА ЗАДАННОГО   ЗВУКА   В   СЛОВЕ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DNS\Desktop\приложение фото пособия\IMG_20170901_2137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928802"/>
            <a:ext cx="2679389" cy="383350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C:\Users\DNS\Desktop\приложение фото пособия\IMG_20170901_213602.jpg"/>
          <p:cNvPicPr/>
          <p:nvPr/>
        </p:nvPicPr>
        <p:blipFill>
          <a:blip r:embed="rId4" cstate="print"/>
          <a:srcRect t="10341" r="3809" b="8763"/>
          <a:stretch>
            <a:fillRect/>
          </a:stretch>
        </p:blipFill>
        <p:spPr bwMode="auto">
          <a:xfrm rot="5400000">
            <a:off x="5008888" y="2492047"/>
            <a:ext cx="4500572" cy="294545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42910" y="357166"/>
            <a:ext cx="63579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ДЕЛЕНИЕ СЛОВ НА СЛОГИ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</p:txBody>
      </p:sp>
      <p:pic>
        <p:nvPicPr>
          <p:cNvPr id="6" name="Рисунок 5" descr="C:\Users\DNS\Desktop\приложение фото пособия\IMG_20170901_213346.jpg"/>
          <p:cNvPicPr/>
          <p:nvPr/>
        </p:nvPicPr>
        <p:blipFill>
          <a:blip r:embed="rId3" cstate="print"/>
          <a:srcRect t="5556" r="10199" b="8107"/>
          <a:stretch>
            <a:fillRect/>
          </a:stretch>
        </p:blipFill>
        <p:spPr bwMode="auto">
          <a:xfrm>
            <a:off x="857224" y="1785926"/>
            <a:ext cx="5340350" cy="385254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329378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СЛОГОВЫЕ   ЛИНЕЙКИ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DNS\Desktop\приложение фото пособия\IMG_20170901_13082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928670"/>
            <a:ext cx="4518356" cy="237363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571736" y="3500438"/>
            <a:ext cx="57864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СЛОГОВЫЕ ТАБЛИЦЫ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</p:txBody>
      </p:sp>
      <p:pic>
        <p:nvPicPr>
          <p:cNvPr id="6" name="Рисунок 5" descr="C:\Users\DNS\Desktop\приложение фото пособия\IMG_20170901_123840.jpg"/>
          <p:cNvPicPr/>
          <p:nvPr/>
        </p:nvPicPr>
        <p:blipFill>
          <a:blip r:embed="rId4" cstate="print"/>
          <a:srcRect t="9829" b="9402"/>
          <a:stretch>
            <a:fillRect/>
          </a:stretch>
        </p:blipFill>
        <p:spPr bwMode="auto">
          <a:xfrm>
            <a:off x="3143240" y="4143380"/>
            <a:ext cx="4500594" cy="242889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1025" name="Рисунок 23" descr="IMG_20170901_125812"/>
          <p:cNvPicPr>
            <a:picLocks noChangeAspect="1" noChangeArrowheads="1"/>
          </p:cNvPicPr>
          <p:nvPr/>
        </p:nvPicPr>
        <p:blipFill>
          <a:blip r:embed="rId3" cstate="print"/>
          <a:srcRect t="16241" b="8534"/>
          <a:stretch>
            <a:fillRect/>
          </a:stretch>
        </p:blipFill>
        <p:spPr bwMode="auto">
          <a:xfrm>
            <a:off x="500034" y="1857364"/>
            <a:ext cx="5521325" cy="3116263"/>
          </a:xfrm>
          <a:prstGeom prst="rect">
            <a:avLst/>
          </a:prstGeom>
          <a:noFill/>
          <a:ln w="9525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071538" y="571480"/>
            <a:ext cx="43118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СХЕМА ПРЕДЛОЖЕНИЯ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74638"/>
            <a:ext cx="625794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КАРТОТЕКА ИГР И УПРАЖНЕНИЙ 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ПО ПОДГОТОВКЕ К ОБУЧЕНИЮ ГРАМОТЕ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DNS\Desktop\приложение фото пособия\IMG_20170901_1317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785926"/>
            <a:ext cx="5946140" cy="44615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714348" y="428604"/>
            <a:ext cx="566757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Использование ИКТ на занятиях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по подготовке к обучению грамоте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 l="4131" t="11392" b="19742"/>
          <a:stretch>
            <a:fillRect/>
          </a:stretch>
        </p:blipFill>
        <p:spPr bwMode="auto">
          <a:xfrm>
            <a:off x="357158" y="1571612"/>
            <a:ext cx="4643469" cy="3000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4" cstate="print"/>
          <a:srcRect l="18782" t="11421" r="1412" b="11699"/>
          <a:stretch>
            <a:fillRect/>
          </a:stretch>
        </p:blipFill>
        <p:spPr bwMode="auto">
          <a:xfrm>
            <a:off x="4286248" y="3214686"/>
            <a:ext cx="457203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329378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НОД «Коммуникация» «Подготовка к обучению грамоте»</a:t>
            </a:r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b="1" i="1" dirty="0" smtClean="0">
                <a:solidFill>
                  <a:srgbClr val="002060"/>
                </a:solidFill>
              </a:rPr>
              <a:t>Занятие в подготовительной группе </a:t>
            </a:r>
            <a:br>
              <a:rPr lang="ru-RU" sz="2000" b="1" i="1" dirty="0" smtClean="0">
                <a:solidFill>
                  <a:srgbClr val="002060"/>
                </a:solidFill>
              </a:rPr>
            </a:br>
            <a:r>
              <a:rPr lang="ru-RU" sz="2000" b="1" i="1" dirty="0" smtClean="0">
                <a:solidFill>
                  <a:srgbClr val="002060"/>
                </a:solidFill>
              </a:rPr>
              <a:t>«В гостях у Буратино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G:\обобщение опыта 2017\ПРИЛОЖЕНИЕ\IMG_5746.JPG"/>
          <p:cNvPicPr/>
          <p:nvPr/>
        </p:nvPicPr>
        <p:blipFill>
          <a:blip r:embed="rId3" cstate="print"/>
          <a:srcRect l="5773" t="13248" r="4105" b="17521"/>
          <a:stretch>
            <a:fillRect/>
          </a:stretch>
        </p:blipFill>
        <p:spPr bwMode="auto">
          <a:xfrm>
            <a:off x="2214546" y="1428737"/>
            <a:ext cx="4000528" cy="264320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G:\обобщение опыта 2017\ПРИЛОЖЕНИЕ\IMG_5780.JPG"/>
          <p:cNvPicPr/>
          <p:nvPr/>
        </p:nvPicPr>
        <p:blipFill>
          <a:blip r:embed="rId4" cstate="print"/>
          <a:srcRect t="24077" r="17147" b="12180"/>
          <a:stretch>
            <a:fillRect/>
          </a:stretch>
        </p:blipFill>
        <p:spPr bwMode="auto">
          <a:xfrm>
            <a:off x="3714744" y="3571876"/>
            <a:ext cx="4948095" cy="286060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 l="4394" t="25390" r="4052" b="16992"/>
          <a:stretch>
            <a:fillRect/>
          </a:stretch>
        </p:blipFill>
        <p:spPr bwMode="auto">
          <a:xfrm>
            <a:off x="428596" y="1928802"/>
            <a:ext cx="8172991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785918" y="500042"/>
            <a:ext cx="3962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Работа с родителями</a:t>
            </a:r>
            <a:endParaRPr lang="ru-RU" sz="32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571472" y="285728"/>
            <a:ext cx="69285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НОД «Коммуникация» «Подготовка к обучению грамоте»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Открытое занятия для родителей с воспитанниками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старшей группы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</a:endParaRPr>
          </a:p>
        </p:txBody>
      </p:sp>
      <p:pic>
        <p:nvPicPr>
          <p:cNvPr id="4" name="Рисунок 3" descr="G:\WP_20160310_17_22_55_Pro.jpg"/>
          <p:cNvPicPr/>
          <p:nvPr/>
        </p:nvPicPr>
        <p:blipFill>
          <a:blip r:embed="rId3" cstate="print"/>
          <a:srcRect t="21622"/>
          <a:stretch>
            <a:fillRect/>
          </a:stretch>
        </p:blipFill>
        <p:spPr bwMode="auto">
          <a:xfrm>
            <a:off x="285720" y="1428736"/>
            <a:ext cx="4286280" cy="250033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 descr="G:\WP_20160310_17_42_59_Pro.jpg"/>
          <p:cNvPicPr/>
          <p:nvPr/>
        </p:nvPicPr>
        <p:blipFill>
          <a:blip r:embed="rId4" cstate="print"/>
          <a:srcRect t="12841" r="16328"/>
          <a:stretch>
            <a:fillRect/>
          </a:stretch>
        </p:blipFill>
        <p:spPr bwMode="auto">
          <a:xfrm>
            <a:off x="3929058" y="3714752"/>
            <a:ext cx="4970477" cy="290942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6329378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НОД «Коммуникация» «Подготовка к обучению грамоте»</a:t>
            </a:r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Занятие «Скоро в школу!» с родителями и воспитанниками подготовительной группы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D:\апрель 2017\Логопед 28.02.2017\фото с занятия\DSCN8096.JPG"/>
          <p:cNvPicPr/>
          <p:nvPr/>
        </p:nvPicPr>
        <p:blipFill>
          <a:blip r:embed="rId3" cstate="print"/>
          <a:srcRect l="11603" t="15487" r="8625"/>
          <a:stretch>
            <a:fillRect/>
          </a:stretch>
        </p:blipFill>
        <p:spPr bwMode="auto">
          <a:xfrm>
            <a:off x="2428860" y="1428736"/>
            <a:ext cx="4041764" cy="31915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" name="Рисунок 3" descr="D:\апрель 2017\Логопед 28.02.2017\фото с занятия\DSCN8136.JPG"/>
          <p:cNvPicPr/>
          <p:nvPr/>
        </p:nvPicPr>
        <p:blipFill>
          <a:blip r:embed="rId4" cstate="print"/>
          <a:srcRect l="15897" t="27060" r="26450" b="20326"/>
          <a:stretch>
            <a:fillRect/>
          </a:stretch>
        </p:blipFill>
        <p:spPr bwMode="auto">
          <a:xfrm>
            <a:off x="4786314" y="3857628"/>
            <a:ext cx="4052310" cy="27456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3042" y="571480"/>
            <a:ext cx="5357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</a:rPr>
              <a:t>I I I </a:t>
            </a:r>
            <a:r>
              <a:rPr lang="ru-RU" sz="4000" b="1" dirty="0" smtClean="0">
                <a:solidFill>
                  <a:srgbClr val="002060"/>
                </a:solidFill>
              </a:rPr>
              <a:t>- Итоговый  этап</a:t>
            </a:r>
            <a:endParaRPr lang="ru-RU" sz="4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8" y="1785924"/>
          <a:ext cx="6310314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438"/>
                <a:gridCol w="2103438"/>
                <a:gridCol w="2103438"/>
              </a:tblGrid>
              <a:tr h="495857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5-6</a:t>
                      </a:r>
                      <a:r>
                        <a:rPr lang="ru-RU" sz="2800" baseline="0" dirty="0" smtClean="0">
                          <a:solidFill>
                            <a:srgbClr val="002060"/>
                          </a:solidFill>
                        </a:rPr>
                        <a:t> лет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6-7 лет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49585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Высокий  уровень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0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70%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49585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Средний уровень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30%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495857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Низкий уровень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60%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002060"/>
                          </a:solidFill>
                        </a:rPr>
                        <a:t>0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74638"/>
            <a:ext cx="625794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Сравнительный анализ первичной и итоговой диагностик</a:t>
            </a:r>
            <a:endParaRPr lang="ru-RU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3500430" y="1714488"/>
          <a:ext cx="4400550" cy="2223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285984" y="1285860"/>
            <a:ext cx="66436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 CYR" charset="-52"/>
                <a:ea typeface="Times New Roman" pitchFamily="18" charset="0"/>
                <a:cs typeface="Times New Roman" pitchFamily="18" charset="0"/>
              </a:rPr>
              <a:t>Уровень практической готовности детей 5-6 лет к обучению грамоте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357422" y="3857628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 CYR" charset="-52"/>
                <a:ea typeface="Times New Roman" pitchFamily="18" charset="0"/>
                <a:cs typeface="Times New Roman" pitchFamily="18" charset="0"/>
              </a:rPr>
              <a:t>Уровень практической готовности детей 6-7 лет к обучению грамоте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3428992" y="4286256"/>
          <a:ext cx="4562475" cy="2324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571480"/>
            <a:ext cx="78581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Результаты  «Экспресс-диагностики</a:t>
            </a:r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»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Н.Н. Павловой и Л.Г. Руденко 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1538" y="2428868"/>
            <a:ext cx="52149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70C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100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%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диагностируемых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готовы  к обучению в школе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+mj-lt"/>
              <a:ea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488" y="2143116"/>
            <a:ext cx="5357818" cy="1143000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В   добрый  путь, будущие  первоклассники!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724</Words>
  <Application>Microsoft Office PowerPoint</Application>
  <PresentationFormat>Экран (4:3)</PresentationFormat>
  <Paragraphs>137</Paragraphs>
  <Slides>37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ОПЫТ   РАБОТЫ на тему: «Организация работы  учителя-логопеда  с  детьми старшего дошкольного возраста  при  подготовке к обучению грамоте»   </vt:lpstr>
      <vt:lpstr>Быть готовым к школе –  не значит уметь читать, считать, много знать,  а значит быть готовым всему этому научиться.  Л. А. Венгер </vt:lpstr>
      <vt:lpstr> Цель работы: организация работы учителя-логопеда с детьми старшего дошкольного возраста при подготовке к обучению грамоте.  </vt:lpstr>
      <vt:lpstr>Слайд 4</vt:lpstr>
      <vt:lpstr>Исследования ученых (Д.Б. Эльконин, Л.С. Выготский, Е.Е. Шулешко, Е.А. Бугрименко, Л.Е. Журова, Г.Ф. Марцинкевич и др.) позволили установить оптимальные (сенситивные) сроки для начала обучения грамоте. </vt:lpstr>
      <vt:lpstr>Предпосылками обучения грамоте  является развитие</vt:lpstr>
      <vt:lpstr>Слайд 7</vt:lpstr>
      <vt:lpstr>Слайд 8</vt:lpstr>
      <vt:lpstr>Взаимодействие  с детьми </vt:lpstr>
      <vt:lpstr>Схема занятия </vt:lpstr>
      <vt:lpstr>Формы работы с родителями</vt:lpstr>
      <vt:lpstr>Взаимодействие с педагогами </vt:lpstr>
      <vt:lpstr>I - диагностический  этап</vt:lpstr>
      <vt:lpstr>Первичная диагностика</vt:lpstr>
      <vt:lpstr>II  - Формирующий  этап</vt:lpstr>
      <vt:lpstr>Демонстрационный  и раздаточный  материал </vt:lpstr>
      <vt:lpstr>Слайд 17</vt:lpstr>
      <vt:lpstr>Слайд 18</vt:lpstr>
      <vt:lpstr>ПОДБОР  КАРТИНОК  НА КАЖДЫЙ ЗВУК </vt:lpstr>
      <vt:lpstr>ГРАФИЧЕСКИЙ ОБРАЗ БУКВЫ</vt:lpstr>
      <vt:lpstr>КАРТОТЕКА РЕКОМЕНДАЦИЙ ПЕДАГОГАМ И РОДИТЕЛЯМ  ДЛЯ ЗАКРЕПЛЕНИЯ ИЗУЧЕННОЙ БУКВЫ </vt:lpstr>
      <vt:lpstr>ЛЕНТА БУКВ </vt:lpstr>
      <vt:lpstr>ЗВУКОВОЙ    АНАЛИЗ    СЛОВА </vt:lpstr>
      <vt:lpstr>ИГРЫ   НА   ОПРЕДЕЛЕНИЕ   МЕСТА ЗАДАННОГО   ЗВУКА   В   СЛОВЕ </vt:lpstr>
      <vt:lpstr> </vt:lpstr>
      <vt:lpstr>СЛОГОВЫЕ   ЛИНЕЙКИ </vt:lpstr>
      <vt:lpstr> </vt:lpstr>
      <vt:lpstr>КАРТОТЕКА ИГР И УПРАЖНЕНИЙ  ПО ПОДГОТОВКЕ К ОБУЧЕНИЮ ГРАМОТЕ</vt:lpstr>
      <vt:lpstr> </vt:lpstr>
      <vt:lpstr>НОД «Коммуникация» «Подготовка к обучению грамоте» Занятие в подготовительной группе  «В гостях у Буратино</vt:lpstr>
      <vt:lpstr> </vt:lpstr>
      <vt:lpstr> </vt:lpstr>
      <vt:lpstr>НОД «Коммуникация» «Подготовка к обучению грамоте» Занятие «Скоро в школу!» с родителями и воспитанниками подготовительной группы</vt:lpstr>
      <vt:lpstr> </vt:lpstr>
      <vt:lpstr>Сравнительный анализ первичной и итоговой диагностик</vt:lpstr>
      <vt:lpstr> </vt:lpstr>
      <vt:lpstr>В   добрый  путь, будущие  первоклассники!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DNS</dc:creator>
  <cp:lastModifiedBy>Admin</cp:lastModifiedBy>
  <cp:revision>30</cp:revision>
  <dcterms:created xsi:type="dcterms:W3CDTF">2017-09-09T18:03:27Z</dcterms:created>
  <dcterms:modified xsi:type="dcterms:W3CDTF">2017-09-21T12:09:10Z</dcterms:modified>
</cp:coreProperties>
</file>