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56" r:id="rId4"/>
    <p:sldId id="258" r:id="rId5"/>
    <p:sldId id="265" r:id="rId6"/>
    <p:sldId id="261" r:id="rId7"/>
    <p:sldId id="262" r:id="rId8"/>
    <p:sldId id="264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2D00"/>
    <a:srgbClr val="FDF1F7"/>
    <a:srgbClr val="F3A7CD"/>
    <a:srgbClr val="E7A1D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2" d="100"/>
          <a:sy n="92" d="100"/>
        </p:scale>
        <p:origin x="-1548" y="-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 userDrawn="1"/>
        </p:nvSpPr>
        <p:spPr>
          <a:xfrm>
            <a:off x="503962" y="522684"/>
            <a:ext cx="8382000" cy="5780617"/>
          </a:xfrm>
          <a:prstGeom prst="round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Picture 6" descr="http://www.playcast.ru/uploads/2015/10/02/15288790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prstClr val="black"/>
              <a:srgbClr val="BC2D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7265348" y="4929024"/>
            <a:ext cx="1613703" cy="197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077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503962" y="522684"/>
            <a:ext cx="8382000" cy="5780617"/>
          </a:xfrm>
          <a:prstGeom prst="round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http://www.playcast.ru/uploads/2015/10/02/15288790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duotone>
              <a:prstClr val="black"/>
              <a:srgbClr val="BC2D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8" b="21800"/>
          <a:stretch/>
        </p:blipFill>
        <p:spPr bwMode="auto">
          <a:xfrm rot="3297159">
            <a:off x="7123320" y="-167055"/>
            <a:ext cx="1817169" cy="179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808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Скругленный прямоугольник 6"/>
          <p:cNvSpPr/>
          <p:nvPr userDrawn="1"/>
        </p:nvSpPr>
        <p:spPr>
          <a:xfrm>
            <a:off x="503962" y="522684"/>
            <a:ext cx="8382000" cy="5780617"/>
          </a:xfrm>
          <a:prstGeom prst="round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2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817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608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040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80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308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773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288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403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8B11F-4029-4AC4-8B4D-79EF68AF7270}" type="datetimeFigureOut">
              <a:rPr lang="ru-RU" smtClean="0"/>
              <a:t>04.12.2017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C8064-8DCE-4935-ABCD-0176FC871D19}" type="slidenum">
              <a:rPr lang="ru-RU" smtClean="0"/>
              <a:t>‹#›</a:t>
            </a:fld>
            <a:endParaRPr lang="ru-RU"/>
          </a:p>
        </p:txBody>
      </p:sp>
      <p:grpSp>
        <p:nvGrpSpPr>
          <p:cNvPr id="9" name="Группа 8"/>
          <p:cNvGrpSpPr/>
          <p:nvPr userDrawn="1"/>
        </p:nvGrpSpPr>
        <p:grpSpPr>
          <a:xfrm>
            <a:off x="0" y="-17966"/>
            <a:ext cx="9144000" cy="339582"/>
            <a:chOff x="0" y="-17966"/>
            <a:chExt cx="9144000" cy="407407"/>
          </a:xfrm>
        </p:grpSpPr>
        <p:pic>
          <p:nvPicPr>
            <p:cNvPr id="7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0" y="-17966"/>
              <a:ext cx="4926437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4257675" y="-17966"/>
              <a:ext cx="4886325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Группа 9"/>
          <p:cNvGrpSpPr/>
          <p:nvPr userDrawn="1"/>
        </p:nvGrpSpPr>
        <p:grpSpPr>
          <a:xfrm>
            <a:off x="0" y="6462450"/>
            <a:ext cx="9144000" cy="413543"/>
            <a:chOff x="0" y="-17966"/>
            <a:chExt cx="9144000" cy="407407"/>
          </a:xfrm>
        </p:grpSpPr>
        <p:pic>
          <p:nvPicPr>
            <p:cNvPr id="11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0" y="-17966"/>
              <a:ext cx="4926437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4257675" y="-17966"/>
              <a:ext cx="4886325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986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jpeg"/><Relationship Id="rId5" Type="http://schemas.openxmlformats.org/officeDocument/2006/relationships/image" Target="../media/image36.jp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965" y="3145774"/>
            <a:ext cx="2798763" cy="1981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727" y="1460557"/>
            <a:ext cx="3034146" cy="1945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3"/>
          <p:cNvSpPr txBox="1">
            <a:spLocks/>
          </p:cNvSpPr>
          <p:nvPr/>
        </p:nvSpPr>
        <p:spPr>
          <a:xfrm>
            <a:off x="2015836" y="638834"/>
            <a:ext cx="6296892" cy="9464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base">
              <a:spcAft>
                <a:spcPct val="0"/>
              </a:spcAft>
              <a:defRPr/>
            </a:pPr>
            <a:r>
              <a:rPr lang="ru-RU" sz="60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BC2D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Заготовки на зиму</a:t>
            </a:r>
            <a:r>
              <a:rPr lang="ru-RU" sz="60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BC2D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.</a:t>
            </a:r>
            <a:endParaRPr lang="ru-RU" sz="2000" b="1" dirty="0">
              <a:ln w="19050">
                <a:solidFill>
                  <a:prstClr val="white"/>
                </a:solidFill>
                <a:prstDash val="solid"/>
              </a:ln>
              <a:solidFill>
                <a:srgbClr val="BC2D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  <a:cs typeface="Arial" charset="0"/>
            </a:endParaRPr>
          </a:p>
        </p:txBody>
      </p:sp>
      <p:sp>
        <p:nvSpPr>
          <p:cNvPr id="7" name="Объект 4"/>
          <p:cNvSpPr txBox="1">
            <a:spLocks/>
          </p:cNvSpPr>
          <p:nvPr/>
        </p:nvSpPr>
        <p:spPr>
          <a:xfrm>
            <a:off x="4707083" y="5327810"/>
            <a:ext cx="4339580" cy="108952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ru-RU" sz="1800" dirty="0" smtClean="0">
                <a:solidFill>
                  <a:srgbClr val="BC2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ru-RU" sz="1800" dirty="0" smtClean="0">
                <a:solidFill>
                  <a:srgbClr val="BC2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ru-RU" sz="1800" dirty="0" smtClean="0">
                <a:solidFill>
                  <a:srgbClr val="BC2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BC2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Горшкова Екатерина Вячеславовна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ru-RU" sz="1800" dirty="0" smtClean="0">
                <a:solidFill>
                  <a:srgbClr val="BC2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№47 «Лесная сказка»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ru-RU" sz="1800" dirty="0" smtClean="0">
                <a:solidFill>
                  <a:srgbClr val="BC2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  </a:t>
            </a:r>
            <a:r>
              <a:rPr lang="ru-RU" sz="1800" dirty="0" smtClean="0">
                <a:solidFill>
                  <a:srgbClr val="BC2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Егорьевск  2017</a:t>
            </a:r>
            <a:endParaRPr lang="ru-RU" sz="1800" dirty="0">
              <a:solidFill>
                <a:srgbClr val="BC2D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0265" y="1585247"/>
            <a:ext cx="2732808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Aft>
                <a:spcPct val="0"/>
              </a:spcAft>
              <a:defRPr/>
            </a:pP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Совместная </a:t>
            </a:r>
            <a:endParaRPr lang="ru-RU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  <a:cs typeface="Arial" charset="0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организованная 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образовательная деятельность   детей и родителей </a:t>
            </a:r>
          </a:p>
          <a:p>
            <a:pPr algn="ctr" fontAlgn="base">
              <a:spcAft>
                <a:spcPct val="0"/>
              </a:spcAft>
              <a:defRPr/>
            </a:pP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в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торой группы раннего возраста </a:t>
            </a:r>
          </a:p>
          <a:p>
            <a:pPr algn="ctr" fontAlgn="base">
              <a:spcAft>
                <a:spcPct val="0"/>
              </a:spcAft>
              <a:defRPr/>
            </a:pP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общеразвивающей направленности</a:t>
            </a:r>
          </a:p>
          <a:p>
            <a:pPr algn="ctr" fontAlgn="base">
              <a:spcAft>
                <a:spcPct val="0"/>
              </a:spcAft>
              <a:defRPr/>
            </a:pPr>
            <a:r>
              <a:rPr lang="ru-RU" sz="28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 </a:t>
            </a:r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rPr>
              <a:t>№5»Ромашка»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294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2609" y="633846"/>
            <a:ext cx="749184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               Для </a:t>
            </a:r>
            <a:r>
              <a:rPr lang="ru-RU" dirty="0">
                <a:solidFill>
                  <a:srgbClr val="0070C0"/>
                </a:solidFill>
              </a:rPr>
              <a:t>детей </a:t>
            </a:r>
            <a:r>
              <a:rPr lang="ru-RU" dirty="0" smtClean="0">
                <a:solidFill>
                  <a:srgbClr val="0070C0"/>
                </a:solidFill>
              </a:rPr>
              <a:t>двух </a:t>
            </a:r>
            <a:r>
              <a:rPr lang="ru-RU" dirty="0">
                <a:solidFill>
                  <a:srgbClr val="0070C0"/>
                </a:solidFill>
              </a:rPr>
              <a:t>-</a:t>
            </a:r>
            <a:r>
              <a:rPr lang="ru-RU" dirty="0" smtClean="0">
                <a:solidFill>
                  <a:srgbClr val="0070C0"/>
                </a:solidFill>
              </a:rPr>
              <a:t>трехлетнего </a:t>
            </a:r>
            <a:r>
              <a:rPr lang="ru-RU" dirty="0">
                <a:solidFill>
                  <a:srgbClr val="0070C0"/>
                </a:solidFill>
              </a:rPr>
              <a:t>возраста свойственна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высокая </a:t>
            </a:r>
            <a:r>
              <a:rPr lang="ru-RU" dirty="0">
                <a:solidFill>
                  <a:srgbClr val="0070C0"/>
                </a:solidFill>
              </a:rPr>
              <a:t>эмоциональная восприимчивость ко всему,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что </a:t>
            </a:r>
            <a:r>
              <a:rPr lang="ru-RU" dirty="0">
                <a:solidFill>
                  <a:srgbClr val="0070C0"/>
                </a:solidFill>
              </a:rPr>
              <a:t>их окружает. Чем больше органов чувств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задействовано </a:t>
            </a:r>
            <a:r>
              <a:rPr lang="ru-RU" dirty="0">
                <a:solidFill>
                  <a:srgbClr val="0070C0"/>
                </a:solidFill>
              </a:rPr>
              <a:t>в процессе воспитания и развития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ребенка</a:t>
            </a:r>
            <a:r>
              <a:rPr lang="ru-RU" dirty="0">
                <a:solidFill>
                  <a:srgbClr val="0070C0"/>
                </a:solidFill>
              </a:rPr>
              <a:t>, тем полнее раскрывается перед ним картина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мира</a:t>
            </a:r>
            <a:r>
              <a:rPr lang="ru-RU" dirty="0">
                <a:solidFill>
                  <a:srgbClr val="0070C0"/>
                </a:solidFill>
              </a:rPr>
              <a:t>. Все новое ребенок активно воспринимает и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осваивает </a:t>
            </a:r>
            <a:r>
              <a:rPr lang="ru-RU" dirty="0">
                <a:solidFill>
                  <a:srgbClr val="0070C0"/>
                </a:solidFill>
              </a:rPr>
              <a:t>через </a:t>
            </a:r>
            <a:r>
              <a:rPr lang="ru-RU" dirty="0" smtClean="0">
                <a:solidFill>
                  <a:srgbClr val="0070C0"/>
                </a:solidFill>
              </a:rPr>
              <a:t>осязание, движение</a:t>
            </a:r>
            <a:r>
              <a:rPr lang="ru-RU" dirty="0">
                <a:solidFill>
                  <a:srgbClr val="0070C0"/>
                </a:solidFill>
              </a:rPr>
              <a:t>, ведь </a:t>
            </a:r>
            <a:r>
              <a:rPr lang="ru-RU" dirty="0" smtClean="0">
                <a:solidFill>
                  <a:srgbClr val="0070C0"/>
                </a:solidFill>
              </a:rPr>
              <a:t>это 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для </a:t>
            </a:r>
            <a:r>
              <a:rPr lang="ru-RU" dirty="0">
                <a:solidFill>
                  <a:srgbClr val="0070C0"/>
                </a:solidFill>
              </a:rPr>
              <a:t>него - способ познания. Дети познают </a:t>
            </a:r>
            <a:r>
              <a:rPr lang="ru-RU" dirty="0" smtClean="0">
                <a:solidFill>
                  <a:srgbClr val="0070C0"/>
                </a:solidFill>
              </a:rPr>
              <a:t>мир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>
                <a:solidFill>
                  <a:srgbClr val="0070C0"/>
                </a:solidFill>
              </a:rPr>
              <a:t>руками, что доказывается многими исследователями,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которые </a:t>
            </a:r>
            <a:r>
              <a:rPr lang="ru-RU" dirty="0">
                <a:solidFill>
                  <a:srgbClr val="0070C0"/>
                </a:solidFill>
              </a:rPr>
              <a:t>отмечают роль 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>
                <a:solidFill>
                  <a:srgbClr val="0070C0"/>
                </a:solidFill>
              </a:rPr>
              <a:t>движений кисти </a:t>
            </a:r>
            <a:r>
              <a:rPr lang="ru-RU" dirty="0" smtClean="0">
                <a:solidFill>
                  <a:srgbClr val="0070C0"/>
                </a:solidFill>
              </a:rPr>
              <a:t>или движение рук во время лепки </a:t>
            </a:r>
            <a:r>
              <a:rPr lang="ru-RU" dirty="0">
                <a:solidFill>
                  <a:srgbClr val="0070C0"/>
                </a:solidFill>
              </a:rPr>
              <a:t>устанавливают связь между развитием тонкой моторики и речью. Современные дети, к сожалению, испытывают нехватку </a:t>
            </a:r>
            <a:r>
              <a:rPr lang="ru-RU" dirty="0" smtClean="0">
                <a:solidFill>
                  <a:srgbClr val="0070C0"/>
                </a:solidFill>
              </a:rPr>
              <a:t>движений </a:t>
            </a:r>
            <a:r>
              <a:rPr lang="ru-RU" dirty="0">
                <a:solidFill>
                  <a:srgbClr val="0070C0"/>
                </a:solidFill>
              </a:rPr>
              <a:t>и сенсорных ощущений…Родители проводят с детьми </a:t>
            </a:r>
            <a:r>
              <a:rPr lang="ru-RU" dirty="0" smtClean="0">
                <a:solidFill>
                  <a:srgbClr val="0070C0"/>
                </a:solidFill>
              </a:rPr>
              <a:t>                                          недостаточно </a:t>
            </a:r>
            <a:r>
              <a:rPr lang="ru-RU" dirty="0">
                <a:solidFill>
                  <a:srgbClr val="0070C0"/>
                </a:solidFill>
              </a:rPr>
              <a:t>времени, их постоянная занятость сказывается на настроении детей, отражается на их здоровье. Дети очень скучают по родителям, находясь в детском саду, </a:t>
            </a:r>
            <a:r>
              <a:rPr lang="ru-RU" dirty="0" smtClean="0">
                <a:solidFill>
                  <a:srgbClr val="0070C0"/>
                </a:solidFill>
              </a:rPr>
              <a:t>совместная деятельность с родителями </a:t>
            </a:r>
            <a:r>
              <a:rPr lang="ru-RU" dirty="0">
                <a:solidFill>
                  <a:srgbClr val="0070C0"/>
                </a:solidFill>
              </a:rPr>
              <a:t>поможет </a:t>
            </a:r>
            <a:r>
              <a:rPr lang="ru-RU" dirty="0" smtClean="0">
                <a:solidFill>
                  <a:srgbClr val="0070C0"/>
                </a:solidFill>
              </a:rPr>
              <a:t>малышам  </a:t>
            </a:r>
            <a:r>
              <a:rPr lang="ru-RU" dirty="0">
                <a:solidFill>
                  <a:srgbClr val="0070C0"/>
                </a:solidFill>
              </a:rPr>
              <a:t>снизить эмоциональную напряженность, поможет детям и родителям почувствовать позитивную эмоциональную связь друг с другом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</a:p>
          <a:p>
            <a:endParaRPr lang="ru-RU" dirty="0">
              <a:solidFill>
                <a:srgbClr val="0070C0"/>
              </a:solidFill>
            </a:endParaRPr>
          </a:p>
          <a:p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010" y="1032191"/>
            <a:ext cx="2130136" cy="2254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351818" y="2057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34830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0425" y="696189"/>
            <a:ext cx="377096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Цель </a:t>
            </a:r>
            <a:r>
              <a:rPr lang="ru-RU" b="1" dirty="0" smtClean="0">
                <a:solidFill>
                  <a:srgbClr val="0070C0"/>
                </a:solidFill>
              </a:rPr>
              <a:t>совместной ООД:</a:t>
            </a: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0070C0"/>
                </a:solidFill>
              </a:rPr>
              <a:t>ф</a:t>
            </a:r>
            <a:r>
              <a:rPr lang="ru-RU" dirty="0" smtClean="0">
                <a:solidFill>
                  <a:srgbClr val="0070C0"/>
                </a:solidFill>
              </a:rPr>
              <a:t>ормирование </a:t>
            </a:r>
            <a:r>
              <a:rPr lang="ru-RU" dirty="0">
                <a:solidFill>
                  <a:srgbClr val="0070C0"/>
                </a:solidFill>
              </a:rPr>
              <a:t>положительного имиджа детского сада в сознании родителей, демонстрация всех видов </a:t>
            </a:r>
            <a:r>
              <a:rPr lang="ru-RU" dirty="0" err="1" smtClean="0">
                <a:solidFill>
                  <a:srgbClr val="0070C0"/>
                </a:solidFill>
              </a:rPr>
              <a:t>воспитательно</a:t>
            </a:r>
            <a:r>
              <a:rPr lang="ru-RU" dirty="0" smtClean="0">
                <a:solidFill>
                  <a:srgbClr val="0070C0"/>
                </a:solidFill>
              </a:rPr>
              <a:t> -</a:t>
            </a:r>
            <a:r>
              <a:rPr lang="ru-RU" dirty="0">
                <a:solidFill>
                  <a:srgbClr val="0070C0"/>
                </a:solidFill>
              </a:rPr>
              <a:t>образовательной работы </a:t>
            </a:r>
            <a:r>
              <a:rPr lang="ru-RU" dirty="0" smtClean="0">
                <a:solidFill>
                  <a:srgbClr val="0070C0"/>
                </a:solidFill>
              </a:rPr>
              <a:t>воспитателей </a:t>
            </a:r>
            <a:r>
              <a:rPr lang="ru-RU" dirty="0">
                <a:solidFill>
                  <a:srgbClr val="0070C0"/>
                </a:solidFill>
              </a:rPr>
              <a:t>с </a:t>
            </a:r>
            <a:r>
              <a:rPr lang="ru-RU" dirty="0" smtClean="0">
                <a:solidFill>
                  <a:srgbClr val="0070C0"/>
                </a:solidFill>
              </a:rPr>
              <a:t>детьми.</a:t>
            </a: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0070C0"/>
                </a:solidFill>
              </a:rPr>
              <a:t>в</a:t>
            </a:r>
            <a:r>
              <a:rPr lang="ru-RU" dirty="0" smtClean="0">
                <a:solidFill>
                  <a:srgbClr val="0070C0"/>
                </a:solidFill>
              </a:rPr>
              <a:t>ключение </a:t>
            </a:r>
            <a:r>
              <a:rPr lang="ru-RU" dirty="0">
                <a:solidFill>
                  <a:srgbClr val="0070C0"/>
                </a:solidFill>
              </a:rPr>
              <a:t>родителей в совместную деятельность с детьми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r>
              <a:rPr lang="ru-RU" dirty="0">
                <a:solidFill>
                  <a:srgbClr val="0070C0"/>
                </a:solidFill>
              </a:rPr>
              <a:t> </a:t>
            </a:r>
            <a:endParaRPr lang="ru-RU" dirty="0" smtClean="0">
              <a:solidFill>
                <a:srgbClr val="0070C0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0070C0"/>
                </a:solidFill>
              </a:rPr>
              <a:t>с</a:t>
            </a:r>
            <a:r>
              <a:rPr lang="ru-RU" dirty="0" smtClean="0">
                <a:solidFill>
                  <a:srgbClr val="0070C0"/>
                </a:solidFill>
              </a:rPr>
              <a:t>плочение </a:t>
            </a:r>
            <a:r>
              <a:rPr lang="ru-RU" dirty="0">
                <a:solidFill>
                  <a:srgbClr val="0070C0"/>
                </a:solidFill>
              </a:rPr>
              <a:t>через совместную интересную деятельность родителей, детей и воспитателей, выстраивание партнерских отношений между участниками образовательных отношений. </a:t>
            </a:r>
            <a:endParaRPr lang="ru-RU" dirty="0" smtClean="0">
              <a:solidFill>
                <a:srgbClr val="0070C0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rgbClr val="0070C0"/>
                </a:solidFill>
              </a:rPr>
              <a:t>в</a:t>
            </a:r>
            <a:r>
              <a:rPr lang="ru-RU" dirty="0" smtClean="0">
                <a:solidFill>
                  <a:srgbClr val="0070C0"/>
                </a:solidFill>
              </a:rPr>
              <a:t>недрение </a:t>
            </a:r>
            <a:r>
              <a:rPr lang="ru-RU" dirty="0">
                <a:solidFill>
                  <a:srgbClr val="0070C0"/>
                </a:solidFill>
              </a:rPr>
              <a:t>педагогики сотрудничества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387" y="861724"/>
            <a:ext cx="3694113" cy="2079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579" y="3308968"/>
            <a:ext cx="3387003" cy="23136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04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3391" y="345547"/>
            <a:ext cx="67956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0070C0"/>
                </a:solidFill>
              </a:rPr>
              <a:t>Задачи: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- развитие </a:t>
            </a:r>
            <a:r>
              <a:rPr lang="ru-RU" dirty="0">
                <a:solidFill>
                  <a:srgbClr val="0070C0"/>
                </a:solidFill>
              </a:rPr>
              <a:t>у детей психомоторных функций, навыков общения;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-снятие </a:t>
            </a:r>
            <a:r>
              <a:rPr lang="ru-RU" dirty="0">
                <a:solidFill>
                  <a:srgbClr val="0070C0"/>
                </a:solidFill>
              </a:rPr>
              <a:t>эмоционального и мышечного напряжения</a:t>
            </a:r>
            <a:r>
              <a:rPr lang="ru-RU" dirty="0" smtClean="0">
                <a:solidFill>
                  <a:srgbClr val="0070C0"/>
                </a:solidFill>
              </a:rPr>
              <a:t>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 -закрепление </a:t>
            </a:r>
            <a:r>
              <a:rPr lang="ru-RU" dirty="0">
                <a:solidFill>
                  <a:srgbClr val="0070C0"/>
                </a:solidFill>
              </a:rPr>
              <a:t>знаний детей об </a:t>
            </a:r>
            <a:r>
              <a:rPr lang="ru-RU" dirty="0" smtClean="0">
                <a:solidFill>
                  <a:srgbClr val="0070C0"/>
                </a:solidFill>
              </a:rPr>
              <a:t>осени;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 - пополнение </a:t>
            </a:r>
            <a:r>
              <a:rPr lang="ru-RU" dirty="0">
                <a:solidFill>
                  <a:srgbClr val="0070C0"/>
                </a:solidFill>
              </a:rPr>
              <a:t>словарного запаса </a:t>
            </a:r>
            <a:r>
              <a:rPr lang="ru-RU" dirty="0" smtClean="0">
                <a:solidFill>
                  <a:srgbClr val="0070C0"/>
                </a:solidFill>
              </a:rPr>
              <a:t>малышей; </a:t>
            </a:r>
            <a:endParaRPr lang="ru-RU" dirty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- </a:t>
            </a:r>
            <a:r>
              <a:rPr lang="ru-RU" dirty="0" smtClean="0">
                <a:solidFill>
                  <a:srgbClr val="0070C0"/>
                </a:solidFill>
              </a:rPr>
              <a:t>активизация </a:t>
            </a:r>
            <a:r>
              <a:rPr lang="ru-RU" dirty="0">
                <a:solidFill>
                  <a:srgbClr val="0070C0"/>
                </a:solidFill>
              </a:rPr>
              <a:t>внимания, памяти, речи </a:t>
            </a:r>
            <a:r>
              <a:rPr lang="ru-RU" dirty="0" smtClean="0">
                <a:solidFill>
                  <a:srgbClr val="0070C0"/>
                </a:solidFill>
              </a:rPr>
              <a:t>;</a:t>
            </a:r>
            <a:endParaRPr lang="ru-RU" dirty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-развитие </a:t>
            </a:r>
            <a:r>
              <a:rPr lang="ru-RU" dirty="0">
                <a:solidFill>
                  <a:srgbClr val="0070C0"/>
                </a:solidFill>
              </a:rPr>
              <a:t>творческой активности, восприятия </a:t>
            </a:r>
            <a:r>
              <a:rPr lang="ru-RU" dirty="0" smtClean="0">
                <a:solidFill>
                  <a:srgbClr val="0070C0"/>
                </a:solidFill>
              </a:rPr>
              <a:t>, </a:t>
            </a:r>
            <a:r>
              <a:rPr lang="ru-RU" dirty="0">
                <a:solidFill>
                  <a:srgbClr val="0070C0"/>
                </a:solidFill>
              </a:rPr>
              <a:t>мышления и </a:t>
            </a:r>
            <a:r>
              <a:rPr lang="ru-RU" dirty="0" smtClean="0">
                <a:solidFill>
                  <a:srgbClr val="0070C0"/>
                </a:solidFill>
              </a:rPr>
              <a:t>воображения;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-</a:t>
            </a:r>
            <a:r>
              <a:rPr lang="ru-RU" dirty="0">
                <a:solidFill>
                  <a:srgbClr val="0070C0"/>
                </a:solidFill>
              </a:rPr>
              <a:t>р</a:t>
            </a:r>
            <a:r>
              <a:rPr lang="ru-RU" dirty="0" smtClean="0">
                <a:solidFill>
                  <a:srgbClr val="0070C0"/>
                </a:solidFill>
              </a:rPr>
              <a:t>азвитие </a:t>
            </a:r>
            <a:r>
              <a:rPr lang="ru-RU" dirty="0">
                <a:solidFill>
                  <a:srgbClr val="0070C0"/>
                </a:solidFill>
              </a:rPr>
              <a:t>сенсомоторной координации и мелкой моторики </a:t>
            </a:r>
            <a:r>
              <a:rPr lang="ru-RU" dirty="0" smtClean="0">
                <a:solidFill>
                  <a:srgbClr val="0070C0"/>
                </a:solidFill>
              </a:rPr>
              <a:t>рук</a:t>
            </a:r>
            <a:r>
              <a:rPr lang="ru-RU" dirty="0">
                <a:solidFill>
                  <a:srgbClr val="0070C0"/>
                </a:solidFill>
              </a:rPr>
              <a:t>;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rgbClr val="0070C0"/>
                </a:solidFill>
              </a:rPr>
              <a:t>-установление доверия и взаимопонимания между детьми и </a:t>
            </a:r>
            <a:r>
              <a:rPr lang="ru-RU" dirty="0" smtClean="0">
                <a:solidFill>
                  <a:srgbClr val="0070C0"/>
                </a:solidFill>
              </a:rPr>
              <a:t>взрослыми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-познакомить </a:t>
            </a:r>
            <a:r>
              <a:rPr lang="ru-RU" dirty="0">
                <a:solidFill>
                  <a:srgbClr val="0070C0"/>
                </a:solidFill>
              </a:rPr>
              <a:t>родителей с приемами и  методами работы с детьми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rgbClr val="0070C0"/>
                </a:solidFill>
              </a:rPr>
              <a:t>- дать информацию об успехах детей в </a:t>
            </a:r>
            <a:r>
              <a:rPr lang="ru-RU" dirty="0" smtClean="0">
                <a:solidFill>
                  <a:srgbClr val="0070C0"/>
                </a:solidFill>
              </a:rPr>
              <a:t>детском саду</a:t>
            </a:r>
            <a:r>
              <a:rPr lang="ru-RU" dirty="0" smtClean="0">
                <a:solidFill>
                  <a:srgbClr val="0070C0"/>
                </a:solidFill>
              </a:rPr>
              <a:t>,.</a:t>
            </a:r>
            <a:endParaRPr lang="ru-RU" dirty="0" smtClean="0">
              <a:solidFill>
                <a:srgbClr val="0070C0"/>
              </a:solidFill>
            </a:endParaRPr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925" y="1363148"/>
            <a:ext cx="1205348" cy="22005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355" y="4158371"/>
            <a:ext cx="1712913" cy="2011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15"/>
          <a:stretch/>
        </p:blipFill>
        <p:spPr bwMode="auto">
          <a:xfrm>
            <a:off x="7689849" y="3709554"/>
            <a:ext cx="1079500" cy="26466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929" y="4183610"/>
            <a:ext cx="2249633" cy="1986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73557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фото1 эпизод\эпизод№1.mp4_snapshot_00.52_[2017.12.03_16.06.44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1" r="27531" b="3975"/>
          <a:stretch/>
        </p:blipFill>
        <p:spPr bwMode="auto">
          <a:xfrm>
            <a:off x="1555233" y="659824"/>
            <a:ext cx="3588267" cy="248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16" t="18235"/>
          <a:stretch/>
        </p:blipFill>
        <p:spPr bwMode="auto">
          <a:xfrm>
            <a:off x="5143500" y="659824"/>
            <a:ext cx="2732807" cy="248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085" y="2408959"/>
            <a:ext cx="3584575" cy="20177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122219" y="4351709"/>
            <a:ext cx="76892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Для дружной работы и успеха необходимо хорошее настроение и поэтому мы делимся им со всеми: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Посмотри скорей вокруг- я твой друг и ты мой друг.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Вместе за руки возьмемся и друг другу улыбнемся!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Дети отгадали загадку про осень, а взрослые вспомнили, что осенью продолжаются заготовки на зиму, и решили   попробовать сделать заготовки вместе  с детьми.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42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4"/>
          <a:stretch/>
        </p:blipFill>
        <p:spPr>
          <a:xfrm>
            <a:off x="4636079" y="446808"/>
            <a:ext cx="4300102" cy="262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49482" y="953525"/>
            <a:ext cx="358659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Все были приглашены  пройти к столам. Родители и дети удобно </a:t>
            </a:r>
          </a:p>
          <a:p>
            <a:r>
              <a:rPr lang="ru-RU" dirty="0">
                <a:solidFill>
                  <a:srgbClr val="0070C0"/>
                </a:solidFill>
              </a:rPr>
              <a:t>р</a:t>
            </a:r>
            <a:r>
              <a:rPr lang="ru-RU" dirty="0" smtClean="0">
                <a:solidFill>
                  <a:srgbClr val="0070C0"/>
                </a:solidFill>
              </a:rPr>
              <a:t>асположились вместе.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Легко и непринужденно дети   отвечали на вопросы ,  взрослые со знанием дела  называли виды варений.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6" y="3066940"/>
            <a:ext cx="5457119" cy="30490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6179" y="3830565"/>
            <a:ext cx="163353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878783" y="4104799"/>
            <a:ext cx="19534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srgbClr val="0070C0"/>
                </a:solidFill>
              </a:rPr>
              <a:t>После разминки для пальчиков и объяснения  что нужно делать ,все принялись за работу.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27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392" y="1299452"/>
            <a:ext cx="2357726" cy="25990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433" y="1224684"/>
            <a:ext cx="1574534" cy="2673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825" y="1299452"/>
            <a:ext cx="3265776" cy="25652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756" y="3913545"/>
            <a:ext cx="3735807" cy="21559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91291" y="555458"/>
            <a:ext cx="49005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Взрослые и дети увлеченно вместе  выполняли </a:t>
            </a:r>
          </a:p>
          <a:p>
            <a:r>
              <a:rPr lang="ru-RU" dirty="0">
                <a:solidFill>
                  <a:srgbClr val="0070C0"/>
                </a:solidFill>
              </a:rPr>
              <a:t>з</a:t>
            </a:r>
            <a:r>
              <a:rPr lang="ru-RU" dirty="0" smtClean="0">
                <a:solidFill>
                  <a:srgbClr val="0070C0"/>
                </a:solidFill>
              </a:rPr>
              <a:t>адание и успешно выполнили его.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913545"/>
            <a:ext cx="2953601" cy="1973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105886" y="6089073"/>
            <a:ext cx="6186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Даже папы «закрывали</a:t>
            </a:r>
            <a:r>
              <a:rPr lang="ru-RU" dirty="0" smtClean="0">
                <a:solidFill>
                  <a:srgbClr val="0070C0"/>
                </a:solidFill>
              </a:rPr>
              <a:t>» </a:t>
            </a:r>
            <a:r>
              <a:rPr lang="ru-RU" dirty="0">
                <a:solidFill>
                  <a:srgbClr val="0070C0"/>
                </a:solidFill>
              </a:rPr>
              <a:t>компот со знанием дела.</a:t>
            </a:r>
          </a:p>
        </p:txBody>
      </p:sp>
    </p:spTree>
    <p:extLst>
      <p:ext uri="{BB962C8B-B14F-4D97-AF65-F5344CB8AC3E}">
        <p14:creationId xmlns:p14="http://schemas.microsoft.com/office/powerpoint/2010/main" val="260648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380" y="4003173"/>
            <a:ext cx="20732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27" t="52222" r="19091" b="26566"/>
          <a:stretch/>
        </p:blipFill>
        <p:spPr>
          <a:xfrm>
            <a:off x="4935946" y="1973654"/>
            <a:ext cx="2216550" cy="1686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3" t="16687" r="22671" b="30865"/>
          <a:stretch/>
        </p:blipFill>
        <p:spPr>
          <a:xfrm>
            <a:off x="750682" y="1849050"/>
            <a:ext cx="2010762" cy="2154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5" r="35340"/>
          <a:stretch/>
        </p:blipFill>
        <p:spPr>
          <a:xfrm>
            <a:off x="2966359" y="3956298"/>
            <a:ext cx="2250484" cy="2335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699" y="1288435"/>
            <a:ext cx="2026248" cy="24413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8" name="TextBox 6147"/>
          <p:cNvSpPr txBox="1"/>
          <p:nvPr/>
        </p:nvSpPr>
        <p:spPr>
          <a:xfrm>
            <a:off x="1241650" y="832320"/>
            <a:ext cx="5574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«Банки с компотом» дети сами  несли  в кладовую.</a:t>
            </a:r>
          </a:p>
        </p:txBody>
      </p:sp>
      <p:pic>
        <p:nvPicPr>
          <p:cNvPr id="614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394" y="4101409"/>
            <a:ext cx="1361339" cy="23522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905" y="427287"/>
            <a:ext cx="1901968" cy="2768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548" y="3401630"/>
            <a:ext cx="1457325" cy="2908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096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6" r="44408"/>
          <a:stretch/>
        </p:blipFill>
        <p:spPr bwMode="auto">
          <a:xfrm rot="20462597">
            <a:off x="2350045" y="491646"/>
            <a:ext cx="1331177" cy="23154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4" r="44274"/>
          <a:stretch/>
        </p:blipFill>
        <p:spPr>
          <a:xfrm rot="19926121">
            <a:off x="1365138" y="2101483"/>
            <a:ext cx="1397796" cy="2014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8" t="13030" r="43977"/>
          <a:stretch/>
        </p:blipFill>
        <p:spPr>
          <a:xfrm rot="19721685">
            <a:off x="1339002" y="4175397"/>
            <a:ext cx="1431542" cy="2027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28" t="45404" r="54886" b="9192"/>
          <a:stretch/>
        </p:blipFill>
        <p:spPr>
          <a:xfrm>
            <a:off x="9754734" y="2975618"/>
            <a:ext cx="781329" cy="201843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62" t="-889" r="25948" b="889"/>
          <a:stretch/>
        </p:blipFill>
        <p:spPr>
          <a:xfrm>
            <a:off x="4048441" y="296069"/>
            <a:ext cx="1465059" cy="2315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8" r="12557"/>
          <a:stretch/>
        </p:blipFill>
        <p:spPr>
          <a:xfrm>
            <a:off x="3015633" y="2856381"/>
            <a:ext cx="3647209" cy="25527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79" r="44091" b="10695"/>
          <a:stretch/>
        </p:blipFill>
        <p:spPr>
          <a:xfrm rot="1873994">
            <a:off x="7218891" y="1843486"/>
            <a:ext cx="909173" cy="2054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76" r="42428" b="21318"/>
          <a:stretch/>
        </p:blipFill>
        <p:spPr>
          <a:xfrm rot="1506048">
            <a:off x="5944726" y="586537"/>
            <a:ext cx="1379849" cy="2340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34" r="46181"/>
          <a:stretch/>
        </p:blipFill>
        <p:spPr>
          <a:xfrm rot="1937789">
            <a:off x="6964407" y="3636924"/>
            <a:ext cx="1226865" cy="2301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TextBox 28"/>
          <p:cNvSpPr txBox="1"/>
          <p:nvPr/>
        </p:nvSpPr>
        <p:spPr>
          <a:xfrm>
            <a:off x="2899063" y="5808518"/>
            <a:ext cx="406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Далее состоялся кулинарный поединок.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69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455" y="1657568"/>
            <a:ext cx="3827020" cy="2151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3989" y="888565"/>
            <a:ext cx="1122363" cy="210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02" y="1440682"/>
            <a:ext cx="2676525" cy="1944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185" y="3312632"/>
            <a:ext cx="1781969" cy="30362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428" y="3916937"/>
            <a:ext cx="4072010" cy="2286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1325079" y="508530"/>
            <a:ext cx="71836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В конце  нашей встречи дети получили витаминные подарки,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 а мамы и бабушки подарки ко </a:t>
            </a:r>
            <a:r>
              <a:rPr lang="ru-RU" dirty="0">
                <a:solidFill>
                  <a:srgbClr val="0070C0"/>
                </a:solidFill>
              </a:rPr>
              <a:t>Д</a:t>
            </a:r>
            <a:r>
              <a:rPr lang="ru-RU" dirty="0" smtClean="0">
                <a:solidFill>
                  <a:srgbClr val="0070C0"/>
                </a:solidFill>
              </a:rPr>
              <a:t>ню матери, сделанные руками  детей.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Участники конкурсов были награждены  дипломами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576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2318" y="2296389"/>
            <a:ext cx="59041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rgbClr val="0070C0"/>
                </a:solidFill>
              </a:rPr>
              <a:t>Спасибо за внимание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36556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819</TotalTime>
  <Words>519</Words>
  <Application>Microsoft Office PowerPoint</Application>
  <PresentationFormat>Экран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G</cp:lastModifiedBy>
  <cp:revision>63</cp:revision>
  <dcterms:created xsi:type="dcterms:W3CDTF">2016-08-19T04:09:22Z</dcterms:created>
  <dcterms:modified xsi:type="dcterms:W3CDTF">2017-12-04T21:40:46Z</dcterms:modified>
</cp:coreProperties>
</file>