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19" r:id="rId4"/>
    <p:sldId id="346" r:id="rId5"/>
    <p:sldId id="352" r:id="rId6"/>
    <p:sldId id="347" r:id="rId7"/>
    <p:sldId id="348" r:id="rId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FF0066"/>
    <a:srgbClr val="FF3300"/>
    <a:srgbClr val="CC00FF"/>
    <a:srgbClr val="FF33CC"/>
    <a:srgbClr val="CC99FF"/>
    <a:srgbClr val="660066"/>
    <a:srgbClr val="6600CC"/>
    <a:srgbClr val="ECD9FF"/>
    <a:srgbClr val="BFE5F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64343" autoAdjust="0"/>
  </p:normalViewPr>
  <p:slideViewPr>
    <p:cSldViewPr snapToGrid="0">
      <p:cViewPr varScale="1">
        <p:scale>
          <a:sx n="72" d="100"/>
          <a:sy n="72" d="100"/>
        </p:scale>
        <p:origin x="-96" y="-120"/>
      </p:cViewPr>
      <p:guideLst>
        <p:guide orient="horz" pos="2160"/>
        <p:guide orient="horz" pos="348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1C266D-35CF-47E5-9DAE-DA932A5B0150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1C27-4754-4F48-BA09-534AD010E8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8CFE7-94C1-4166-BF97-2A7601FAA46C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270FF-8928-48AD-943A-387B00258B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D079A-D7D5-429C-A623-EA9BB7725A51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30D2B-AF1C-4807-BB4A-ABD61CB13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11CD3-74FE-49C4-BB12-48F20D707308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FAF67-8F82-483E-9DDD-3E9D156857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4EDB0-425F-4329-BD17-6558A57A2C6B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53AAE-B458-45D5-BB8B-17D349F82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A4D62-1C06-4CDB-BF17-91E19135E204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36644-5F64-4395-8916-C1804088CA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B3A78-3DEF-4F76-BDB8-2E547EB20254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9601-F19C-4D11-8E03-16B306A383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639D5-A5A8-42C8-A382-A27D67DDA4AA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EE9CC-03EB-4D62-8012-719126123B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3CC0B-803D-4C8C-8DFB-1152099D85A0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2F8AC-506D-43A8-8BF9-04D47003B2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4232A-7601-481F-BFAA-2F612295342E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E5587-A626-4B41-B15E-89940E33DD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AA124-C93B-4ACC-8F06-EB544486DA04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938E1-0A12-4D25-AC43-862C5252B5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599738" y="28273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75E99-C1CF-44A2-9592-C3B492052571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91D9-B889-41B7-B633-2F32206911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BE0E6-7165-49C4-8E5A-1AEBF80761AD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4C7F1-7ECA-4861-AA9B-663200D246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62013" y="8794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599738" y="2598738"/>
            <a:ext cx="6096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F3B69-A97D-4BFE-88EA-16BB05B20634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6BF51-0160-4679-8D72-3E1BC1C1D9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F24CC-E9F3-43CA-B3E2-B63DD53A21BC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47A5A-FD3B-4C01-8021-43C43EAD10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88496-7125-4FBD-99C1-B775491712B9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36B1-1719-46C5-B2D6-1A6C39C76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87602-E6C7-4DB2-9BE4-B2AA7F361113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29F93-9418-4A79-A1AD-73C70B622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982663"/>
            <a:ext cx="9601200" cy="130333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2557463"/>
            <a:ext cx="9601200" cy="3317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D4DC-9331-404C-A37C-49A7FA717C07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315F-C741-45AC-A502-A33B176A7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4BC6106-1835-4918-A651-E2AE2E40836C}" type="datetimeFigureOut">
              <a:rPr lang="ru-RU"/>
              <a:pPr>
                <a:defRPr/>
              </a:pPr>
              <a:t>30.01.2019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2920E555-FEE1-40EB-BD84-008A39A30B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66" r:id="rId7"/>
    <p:sldLayoutId id="2147483673" r:id="rId8"/>
    <p:sldLayoutId id="2147483665" r:id="rId9"/>
    <p:sldLayoutId id="2147483664" r:id="rId10"/>
    <p:sldLayoutId id="2147483674" r:id="rId11"/>
    <p:sldLayoutId id="2147483675" r:id="rId12"/>
    <p:sldLayoutId id="2147483663" r:id="rId13"/>
    <p:sldLayoutId id="2147483676" r:id="rId14"/>
    <p:sldLayoutId id="2147483677" r:id="rId15"/>
    <p:sldLayoutId id="2147483678" r:id="rId16"/>
    <p:sldLayoutId id="2147483679" r:id="rId17"/>
    <p:sldLayoutId id="2147483662" r:id="rId18"/>
  </p:sldLayoutIdLst>
  <p:transition spd="med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5"/>
          <p:cNvSpPr>
            <a:spLocks noGrp="1"/>
          </p:cNvSpPr>
          <p:nvPr>
            <p:ph type="title" idx="4294967295"/>
          </p:nvPr>
        </p:nvSpPr>
        <p:spPr>
          <a:xfrm>
            <a:off x="682579" y="2112561"/>
            <a:ext cx="6711347" cy="2073275"/>
          </a:xfrm>
        </p:spPr>
        <p:txBody>
          <a:bodyPr/>
          <a:lstStyle/>
          <a:p>
            <a:r>
              <a:rPr lang="ru-RU" sz="4000" b="1" dirty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Поощрение</a:t>
            </a:r>
            <a:r>
              <a:rPr lang="ru-RU" sz="4000" dirty="0"/>
              <a:t> и </a:t>
            </a:r>
            <a:r>
              <a:rPr lang="ru-RU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наказание</a:t>
            </a:r>
            <a:r>
              <a:rPr lang="ru-RU" sz="4000" dirty="0"/>
              <a:t>. Что нужно знать родителям подростков</a:t>
            </a:r>
          </a:p>
        </p:txBody>
      </p:sp>
      <p:pic>
        <p:nvPicPr>
          <p:cNvPr id="5" name="Picture 2" descr="C:\Users\Emachines\Desktop\для презентации\110619720_1.pn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3126" y="1712594"/>
            <a:ext cx="4466484" cy="343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4601" y="974222"/>
            <a:ext cx="749564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Нужно </a:t>
            </a:r>
            <a:r>
              <a:rPr lang="ru-RU" sz="3200" b="1" dirty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 наказывать подростков? </a:t>
            </a:r>
          </a:p>
          <a:p>
            <a:r>
              <a:rPr lang="ru-RU" sz="3200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4942" y="2330052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>
                <a:latin typeface="+mn-lt"/>
              </a:rPr>
              <a:t>Используя </a:t>
            </a:r>
            <a:r>
              <a:rPr lang="ru-RU" dirty="0">
                <a:latin typeface="+mn-lt"/>
              </a:rPr>
              <a:t>неправильные наказания, родители рискуют подавить индивидуальность подростка, принизить в нем чувство собственного достоинства. Страх научит его приспосабливаться. </a:t>
            </a:r>
            <a:r>
              <a:rPr lang="ru-RU" dirty="0" smtClean="0">
                <a:latin typeface="+mn-lt"/>
              </a:rPr>
              <a:t>Получается </a:t>
            </a:r>
            <a:r>
              <a:rPr lang="ru-RU" dirty="0">
                <a:latin typeface="+mn-lt"/>
              </a:rPr>
              <a:t>замкнутый круг: наказывая из лучших побуждений, в праведном гневе, но бездумно, вы сами подтолкнете сына или дочь к совершению новых, еще худших проступков.</a:t>
            </a:r>
          </a:p>
        </p:txBody>
      </p:sp>
      <p:pic>
        <p:nvPicPr>
          <p:cNvPr id="1026" name="Picture 2" descr="Ð¼ÐµÑÑ Ð½Ð°ÐºÐ°Ð·Ð°Ð½Ð¸Ñ Ð¿Ð¾Ð´ÑÐ¾ÑÑ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1295" y="2330052"/>
            <a:ext cx="4322895" cy="30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7275" y="877790"/>
            <a:ext cx="10500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Какие поступки достойны одобрения, </a:t>
            </a:r>
            <a:endParaRPr lang="ru-RU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r>
              <a:rPr lang="ru-RU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 </a:t>
            </a:r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какие порицания?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51775" y="231684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000" b="1" dirty="0" smtClean="0">
                <a:solidFill>
                  <a:srgbClr val="0070C0"/>
                </a:solidFill>
                <a:latin typeface="+mn-lt"/>
              </a:rPr>
              <a:t>За что наказывать?</a:t>
            </a:r>
          </a:p>
          <a:p>
            <a:pPr lvl="0"/>
            <a:endParaRPr lang="ru-RU" sz="2000" dirty="0" smtClean="0">
              <a:latin typeface="+mn-lt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+mn-lt"/>
              </a:rPr>
              <a:t>в </a:t>
            </a:r>
            <a:r>
              <a:rPr lang="ru-RU" sz="2000" dirty="0">
                <a:latin typeface="+mn-lt"/>
              </a:rPr>
              <a:t>случае угрозы физическому (психологическому) благополучию самого подростка или других </a:t>
            </a:r>
            <a:r>
              <a:rPr lang="ru-RU" sz="2000" dirty="0" smtClean="0">
                <a:latin typeface="+mn-lt"/>
              </a:rPr>
              <a:t>людей;</a:t>
            </a:r>
          </a:p>
          <a:p>
            <a:pPr lvl="0"/>
            <a:endParaRPr lang="ru-RU" sz="2000" dirty="0">
              <a:latin typeface="+mn-lt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при покушении на сохранность материальных, культурных и духовных </a:t>
            </a:r>
            <a:r>
              <a:rPr lang="ru-RU" sz="2000" dirty="0" smtClean="0">
                <a:latin typeface="+mn-lt"/>
              </a:rPr>
              <a:t>ценностей;</a:t>
            </a:r>
          </a:p>
          <a:p>
            <a:pPr lvl="0"/>
            <a:endParaRPr lang="ru-RU" sz="2000" dirty="0">
              <a:latin typeface="+mn-lt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+mn-lt"/>
              </a:rPr>
              <a:t>при нарушении социальных норм поведения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19955" y="2274837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>
                <a:latin typeface="+mn-lt"/>
              </a:rPr>
              <a:t>Чтобы система наказаний и поощрений приносила пользу (в крайнем случае – не причиняла вреда), нельзя делать ее главной в воспитании подростка. Поощрения должны преобладать над наказаниями. И самое главное: ребенок должен чувствовать себя любимым. Всегда стремитесь понять растущего человека, выказывайте готовность поддержать его морально.</a:t>
            </a:r>
          </a:p>
        </p:txBody>
      </p:sp>
      <p:pic>
        <p:nvPicPr>
          <p:cNvPr id="2050" name="Picture 2" descr="ÐÑÐ°Ð²Ð¸Ð»Ð° Ð¿Ð¾Ð²ÐµÐ´ÐµÐ½Ð¸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4744" y="2083961"/>
            <a:ext cx="4235449" cy="240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20580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1740" y="2100921"/>
            <a:ext cx="66572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+mn-lt"/>
              </a:rPr>
              <a:t>Основные причины, по которым наказывают </a:t>
            </a:r>
            <a:r>
              <a:rPr lang="ru-RU" b="1" dirty="0" smtClean="0">
                <a:latin typeface="+mn-lt"/>
              </a:rPr>
              <a:t>подростков:</a:t>
            </a:r>
            <a:endParaRPr lang="ru-RU" b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1741" y="2689916"/>
            <a:ext cx="946124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</a:rPr>
              <a:t>В семье не оговорены постоянные правила </a:t>
            </a:r>
            <a:r>
              <a:rPr lang="ru-RU" dirty="0" smtClean="0">
                <a:latin typeface="+mn-lt"/>
              </a:rPr>
              <a:t>поведения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</a:rPr>
              <a:t>Подросток пытается испытать любовь родителей на прочность, проверить границы их власти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 smtClean="0">
              <a:latin typeface="+mn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+mn-lt"/>
              </a:rPr>
              <a:t>Психологические проблемы взрослых – родителей и педагогов, их внутреннее состояние</a:t>
            </a:r>
          </a:p>
          <a:p>
            <a:endParaRPr lang="ru-RU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91575" y="969761"/>
            <a:ext cx="50145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Несправедливое наказание – это…</a:t>
            </a:r>
          </a:p>
        </p:txBody>
      </p:sp>
    </p:spTree>
    <p:extLst>
      <p:ext uri="{BB962C8B-B14F-4D97-AF65-F5344CB8AC3E}">
        <p14:creationId xmlns:p14="http://schemas.microsoft.com/office/powerpoint/2010/main" xmlns="" val="19542984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389120" y="824862"/>
            <a:ext cx="35530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Наказание всегда должно быть соразмерно проступку, логическая связь должна четко прослеживаться.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53463" y="1986457"/>
            <a:ext cx="22209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Логичное наказание: </a:t>
            </a:r>
            <a:r>
              <a:rPr lang="ru-RU" dirty="0" smtClean="0">
                <a:latin typeface="+mn-lt"/>
              </a:rPr>
              <a:t>приказать отмыть парту дочиста. </a:t>
            </a:r>
            <a:endParaRPr lang="ru-RU" dirty="0">
              <a:latin typeface="+mn-lt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8517751" y="1978028"/>
            <a:ext cx="258990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Нелогичное наказание: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заставить мыть все парты в классе, а также пол и двери.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pic>
        <p:nvPicPr>
          <p:cNvPr id="8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15698" flipV="1">
            <a:off x="3300004" y="948731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56704" flipV="1">
            <a:off x="8303078" y="1040173"/>
            <a:ext cx="783445" cy="781910"/>
          </a:xfrm>
          <a:prstGeom prst="rect">
            <a:avLst/>
          </a:prstGeom>
          <a:noFill/>
          <a:scene3d>
            <a:camera prst="orthographicFront">
              <a:rot lat="505723" lon="11162700" rev="21511545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728651" y="3863480"/>
            <a:ext cx="31829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Логичное наказание: </a:t>
            </a:r>
            <a:endParaRPr lang="ru-RU" b="1" dirty="0" smtClean="0">
              <a:solidFill>
                <a:srgbClr val="CC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r>
              <a:rPr lang="ru-RU" dirty="0" smtClean="0">
                <a:latin typeface="+mn-lt"/>
              </a:rPr>
              <a:t>лишить </a:t>
            </a:r>
            <a:r>
              <a:rPr lang="ru-RU" dirty="0" smtClean="0">
                <a:latin typeface="+mn-lt"/>
              </a:rPr>
              <a:t>ребенка компьютера на один день, если он, несмотря на запрет, просидел за ним допоздна.</a:t>
            </a:r>
            <a:endParaRPr lang="ru-RU" dirty="0">
              <a:latin typeface="+mn-lt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8241716" y="3982911"/>
            <a:ext cx="30839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Нелогичное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 наказание: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424242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лишить его компьютера, телевизора и разговоров по телефону.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pic>
        <p:nvPicPr>
          <p:cNvPr id="12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15698" flipV="1">
            <a:off x="3948793" y="2956058"/>
            <a:ext cx="783445" cy="78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1" descr="Картинки по запросу стрел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14796" flipV="1">
            <a:off x="7737020" y="2969120"/>
            <a:ext cx="783445" cy="781910"/>
          </a:xfrm>
          <a:prstGeom prst="rect">
            <a:avLst/>
          </a:prstGeom>
          <a:noFill/>
          <a:scene3d>
            <a:camera prst="orthographicFront">
              <a:rot lat="505723" lon="11162700" rev="21511545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51031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37328" y="648906"/>
            <a:ext cx="60735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imes New Roman" pitchFamily="18" charset="0"/>
                <a:cs typeface="Times New Roman" pitchFamily="18" charset="0"/>
              </a:rPr>
              <a:t>Родителям на заметку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062317" y="1418308"/>
            <a:ext cx="4652683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Судите подростка по намерениям, а не по результату: всегда стремитесь понять причину поступка. Учитывайте индивидуальные и возрастные особенности.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66FF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У ребенка не должно быть ощущения несправедливости. Вместе обсудите последствия его действий, объясните, за что он наказан. Дайте понять, что любите его несмотря ни на что.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Правила одинаковы для всех. Нельзя наказывать за то, чего не выполняете сами.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При любом наказании нельзя запрещать удовлетворять биологические потребности (не пускать в туалет, не давать еды).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145306" y="1560742"/>
            <a:ext cx="5320553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Не припоминайте прежние грехи – здесь и сейчас речь идет о конкретном проступке. Не читайте моралей и не опускайтесь до оскорблений. Наказан – значит прощен. Форму наказания и его причину формулируйте четко, доступно, спокойно.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Как взыскание, так и поощрение не должны быть отложены в долгий ящик.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Помните: похвала из жалости оскорбительна, а наказание, когда ты и так потерпел неудачу, озлобляет.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Обсуждая конкретные факты в его (ее) поведении, не сравнивайте сына или дочь с другими.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FF3300"/>
              </a:solidFill>
              <a:effectLst/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89683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331</TotalTime>
  <Words>458</Words>
  <Application>Microsoft Office PowerPoint</Application>
  <PresentationFormat>Произвольный</PresentationFormat>
  <Paragraphs>44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Натуральные материалы</vt:lpstr>
      <vt:lpstr>Поощрение и наказание. Что нужно знать родителям подростков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Den</cp:lastModifiedBy>
  <cp:revision>188</cp:revision>
  <dcterms:created xsi:type="dcterms:W3CDTF">2017-01-09T10:38:00Z</dcterms:created>
  <dcterms:modified xsi:type="dcterms:W3CDTF">2019-01-30T12:07:12Z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1049-10.1.0.5657</vt:lpwstr>
  </property>
</Properties>
</file>