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ppt/theme/themeOverride3.xml" ContentType="application/vnd.openxmlformats-officedocument.themeOverride+xml"/>
  <Override PartName="/ppt/charts/chart4.xml" ContentType="application/vnd.openxmlformats-officedocument.drawingml.chart+xml"/>
  <Override PartName="/ppt/theme/themeOverride4.xml" ContentType="application/vnd.openxmlformats-officedocument.themeOverride+xml"/>
  <Override PartName="/ppt/charts/chart5.xml" ContentType="application/vnd.openxmlformats-officedocument.drawingml.chart+xml"/>
  <Override PartName="/ppt/theme/themeOverride5.xml" ContentType="application/vnd.openxmlformats-officedocument.themeOverride+xml"/>
  <Override PartName="/ppt/charts/chart6.xml" ContentType="application/vnd.openxmlformats-officedocument.drawingml.chart+xml"/>
  <Override PartName="/ppt/theme/themeOverride6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71" r:id="rId13"/>
    <p:sldId id="267" r:id="rId14"/>
    <p:sldId id="268" r:id="rId15"/>
    <p:sldId id="269" r:id="rId16"/>
    <p:sldId id="270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2" d="100"/>
          <a:sy n="52" d="100"/>
        </p:scale>
        <p:origin x="426" y="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.xlsx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1.xlsx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2.xlsx"/><Relationship Id="rId1" Type="http://schemas.openxmlformats.org/officeDocument/2006/relationships/themeOverride" Target="../theme/themeOverride3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3.xlsx"/><Relationship Id="rId1" Type="http://schemas.openxmlformats.org/officeDocument/2006/relationships/themeOverride" Target="../theme/themeOverride4.xml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4.xlsx"/><Relationship Id="rId1" Type="http://schemas.openxmlformats.org/officeDocument/2006/relationships/themeOverride" Target="../theme/themeOverride5.xml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5.xlsx"/><Relationship Id="rId1" Type="http://schemas.openxmlformats.org/officeDocument/2006/relationships/themeOverride" Target="../theme/themeOverride6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5.9729999027899293E-2"/>
          <c:y val="6.1744352121456021E-2"/>
          <c:w val="0.9232946923301254"/>
          <c:h val="0.6820208870897742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Экспериментальная группа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800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Высокий уровень</c:v>
                </c:pt>
                <c:pt idx="1">
                  <c:v>Средний уровень</c:v>
                </c:pt>
                <c:pt idx="2">
                  <c:v>Низкий уровень</c:v>
                </c:pt>
              </c:strCache>
            </c:strRef>
          </c:cat>
          <c:val>
            <c:numRef>
              <c:f>Лист1!$B$2:$B$4</c:f>
              <c:numCache>
                <c:formatCode>0%</c:formatCode>
                <c:ptCount val="3"/>
                <c:pt idx="0">
                  <c:v>0</c:v>
                </c:pt>
                <c:pt idx="1">
                  <c:v>0.7</c:v>
                </c:pt>
                <c:pt idx="2">
                  <c:v>0.3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E54-4162-AA66-94CA298F6ACF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Контрольная группа </c:v>
                </c:pt>
              </c:strCache>
            </c:strRef>
          </c:tx>
          <c:invertIfNegative val="0"/>
          <c:dLbls>
            <c:dLbl>
              <c:idx val="1"/>
              <c:layout>
                <c:manualLayout>
                  <c:x val="0"/>
                  <c:y val="2.020202020202020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EE54-4162-AA66-94CA298F6ACF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800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Высокий уровень</c:v>
                </c:pt>
                <c:pt idx="1">
                  <c:v>Средний уровень</c:v>
                </c:pt>
                <c:pt idx="2">
                  <c:v>Низкий уровень</c:v>
                </c:pt>
              </c:strCache>
            </c:strRef>
          </c:cat>
          <c:val>
            <c:numRef>
              <c:f>Лист1!$C$2:$C$4</c:f>
              <c:numCache>
                <c:formatCode>0%</c:formatCode>
                <c:ptCount val="3"/>
                <c:pt idx="0">
                  <c:v>0</c:v>
                </c:pt>
                <c:pt idx="1">
                  <c:v>0.75</c:v>
                </c:pt>
                <c:pt idx="2">
                  <c:v>0.25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EE54-4162-AA66-94CA298F6AC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5"/>
        <c:overlap val="-25"/>
        <c:axId val="6894336"/>
        <c:axId val="6895872"/>
      </c:barChart>
      <c:catAx>
        <c:axId val="6894336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sz="2400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  <c:crossAx val="6895872"/>
        <c:crosses val="autoZero"/>
        <c:auto val="1"/>
        <c:lblAlgn val="ctr"/>
        <c:lblOffset val="100"/>
        <c:noMultiLvlLbl val="0"/>
      </c:catAx>
      <c:valAx>
        <c:axId val="6895872"/>
        <c:scaling>
          <c:orientation val="minMax"/>
        </c:scaling>
        <c:delete val="0"/>
        <c:axPos val="l"/>
        <c:majorGridlines/>
        <c:numFmt formatCode="0%" sourceLinked="1"/>
        <c:majorTickMark val="none"/>
        <c:minorTickMark val="none"/>
        <c:tickLblPos val="nextTo"/>
        <c:spPr>
          <a:ln w="9525">
            <a:noFill/>
          </a:ln>
        </c:spPr>
        <c:txPr>
          <a:bodyPr/>
          <a:lstStyle/>
          <a:p>
            <a:pPr>
              <a:defRPr sz="1800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  <c:crossAx val="6894336"/>
        <c:crosses val="autoZero"/>
        <c:crossBetween val="between"/>
      </c:valAx>
    </c:plotArea>
    <c:legend>
      <c:legendPos val="b"/>
      <c:overlay val="0"/>
      <c:txPr>
        <a:bodyPr/>
        <a:lstStyle/>
        <a:p>
          <a:pPr>
            <a:defRPr sz="2000">
              <a:latin typeface="Times New Roman" panose="02020603050405020304" pitchFamily="18" charset="0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Экспериментальная группа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3200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Лист1!$A$2:$A$3</c:f>
              <c:strCache>
                <c:ptCount val="2"/>
                <c:pt idx="0">
                  <c:v>Сфоримрованная позиция</c:v>
                </c:pt>
                <c:pt idx="1">
                  <c:v>Не сформированная позиция</c:v>
                </c:pt>
              </c:strCache>
            </c:strRef>
          </c:cat>
          <c:val>
            <c:numRef>
              <c:f>Лист1!$B$2:$B$3</c:f>
              <c:numCache>
                <c:formatCode>0%</c:formatCode>
                <c:ptCount val="2"/>
                <c:pt idx="0">
                  <c:v>0.4</c:v>
                </c:pt>
                <c:pt idx="1">
                  <c:v>0.6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593-4E51-826F-1C6EBAF2ECF4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Контрольная группа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3200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Лист1!$A$2:$A$3</c:f>
              <c:strCache>
                <c:ptCount val="2"/>
                <c:pt idx="0">
                  <c:v>Сфоримрованная позиция</c:v>
                </c:pt>
                <c:pt idx="1">
                  <c:v>Не сформированная позиция</c:v>
                </c:pt>
              </c:strCache>
            </c:strRef>
          </c:cat>
          <c:val>
            <c:numRef>
              <c:f>Лист1!$C$2:$C$3</c:f>
              <c:numCache>
                <c:formatCode>0%</c:formatCode>
                <c:ptCount val="2"/>
                <c:pt idx="0">
                  <c:v>0.5</c:v>
                </c:pt>
                <c:pt idx="1">
                  <c:v>0.5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0593-4E51-826F-1C6EBAF2ECF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5"/>
        <c:overlap val="-25"/>
        <c:axId val="34836864"/>
        <c:axId val="34838400"/>
      </c:barChart>
      <c:catAx>
        <c:axId val="34836864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  <c:crossAx val="34838400"/>
        <c:crosses val="autoZero"/>
        <c:auto val="1"/>
        <c:lblAlgn val="ctr"/>
        <c:lblOffset val="100"/>
        <c:noMultiLvlLbl val="0"/>
      </c:catAx>
      <c:valAx>
        <c:axId val="34838400"/>
        <c:scaling>
          <c:orientation val="minMax"/>
        </c:scaling>
        <c:delete val="0"/>
        <c:axPos val="l"/>
        <c:majorGridlines/>
        <c:numFmt formatCode="0%" sourceLinked="1"/>
        <c:majorTickMark val="none"/>
        <c:minorTickMark val="none"/>
        <c:tickLblPos val="nextTo"/>
        <c:spPr>
          <a:ln w="9525">
            <a:noFill/>
          </a:ln>
        </c:spPr>
        <c:txPr>
          <a:bodyPr/>
          <a:lstStyle/>
          <a:p>
            <a:pPr>
              <a:defRPr sz="1800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  <c:crossAx val="34836864"/>
        <c:crosses val="autoZero"/>
        <c:crossBetween val="between"/>
      </c:valAx>
    </c:plotArea>
    <c:legend>
      <c:legendPos val="b"/>
      <c:overlay val="0"/>
      <c:txPr>
        <a:bodyPr/>
        <a:lstStyle/>
        <a:p>
          <a:pPr>
            <a:defRPr sz="2000">
              <a:latin typeface="Times New Roman" panose="02020603050405020304" pitchFamily="18" charset="0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Родители экспериментальной группы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3200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Высокий уровень</c:v>
                </c:pt>
                <c:pt idx="1">
                  <c:v>Средний уровень</c:v>
                </c:pt>
                <c:pt idx="2">
                  <c:v>Низкий уровень</c:v>
                </c:pt>
              </c:strCache>
            </c:strRef>
          </c:cat>
          <c:val>
            <c:numRef>
              <c:f>Лист1!$B$2:$B$4</c:f>
              <c:numCache>
                <c:formatCode>0%</c:formatCode>
                <c:ptCount val="3"/>
                <c:pt idx="0">
                  <c:v>0</c:v>
                </c:pt>
                <c:pt idx="1">
                  <c:v>0.45</c:v>
                </c:pt>
                <c:pt idx="2">
                  <c:v>0.55000000000000004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C2C-4384-828B-C7250DFF8647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Родители контрольной группы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3200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Высокий уровень</c:v>
                </c:pt>
                <c:pt idx="1">
                  <c:v>Средний уровень</c:v>
                </c:pt>
                <c:pt idx="2">
                  <c:v>Низкий уровень</c:v>
                </c:pt>
              </c:strCache>
            </c:strRef>
          </c:cat>
          <c:val>
            <c:numRef>
              <c:f>Лист1!$C$2:$C$4</c:f>
              <c:numCache>
                <c:formatCode>0%</c:formatCode>
                <c:ptCount val="3"/>
                <c:pt idx="0">
                  <c:v>0</c:v>
                </c:pt>
                <c:pt idx="1">
                  <c:v>0.55000000000000004</c:v>
                </c:pt>
                <c:pt idx="2">
                  <c:v>0.45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C2C-4384-828B-C7250DFF864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5"/>
        <c:overlap val="-25"/>
        <c:axId val="34940416"/>
        <c:axId val="34941952"/>
      </c:barChart>
      <c:catAx>
        <c:axId val="34940416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  <c:crossAx val="34941952"/>
        <c:crosses val="autoZero"/>
        <c:auto val="1"/>
        <c:lblAlgn val="ctr"/>
        <c:lblOffset val="100"/>
        <c:noMultiLvlLbl val="0"/>
      </c:catAx>
      <c:valAx>
        <c:axId val="34941952"/>
        <c:scaling>
          <c:orientation val="minMax"/>
        </c:scaling>
        <c:delete val="0"/>
        <c:axPos val="l"/>
        <c:majorGridlines/>
        <c:numFmt formatCode="0%" sourceLinked="1"/>
        <c:majorTickMark val="none"/>
        <c:minorTickMark val="none"/>
        <c:tickLblPos val="nextTo"/>
        <c:spPr>
          <a:ln w="9525">
            <a:noFill/>
          </a:ln>
        </c:spPr>
        <c:txPr>
          <a:bodyPr/>
          <a:lstStyle/>
          <a:p>
            <a:pPr>
              <a:defRPr sz="1800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  <c:crossAx val="34940416"/>
        <c:crosses val="autoZero"/>
        <c:crossBetween val="between"/>
      </c:valAx>
    </c:plotArea>
    <c:legend>
      <c:legendPos val="b"/>
      <c:overlay val="0"/>
      <c:txPr>
        <a:bodyPr/>
        <a:lstStyle/>
        <a:p>
          <a:pPr>
            <a:defRPr sz="2000">
              <a:latin typeface="Times New Roman" panose="02020603050405020304" pitchFamily="18" charset="0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Высокий уровень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000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ЭГ констатирующий эксперимент</c:v>
                </c:pt>
                <c:pt idx="1">
                  <c:v>КГ констатирующий эксперимент</c:v>
                </c:pt>
                <c:pt idx="2">
                  <c:v>ЭГ контрольный эксперимент</c:v>
                </c:pt>
                <c:pt idx="3">
                  <c:v>КГ контрольный эксперимент</c:v>
                </c:pt>
              </c:strCache>
            </c:strRef>
          </c:cat>
          <c:val>
            <c:numRef>
              <c:f>Лист1!$B$2:$B$5</c:f>
              <c:numCache>
                <c:formatCode>0%</c:formatCode>
                <c:ptCount val="4"/>
                <c:pt idx="0">
                  <c:v>0</c:v>
                </c:pt>
                <c:pt idx="1">
                  <c:v>0</c:v>
                </c:pt>
                <c:pt idx="2">
                  <c:v>0.45</c:v>
                </c:pt>
                <c:pt idx="3">
                  <c:v>0.1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70B-4AB9-8E9B-EA9A9295A882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Средний уровень</c:v>
                </c:pt>
              </c:strCache>
            </c:strRef>
          </c:tx>
          <c:invertIfNegative val="0"/>
          <c:dLbls>
            <c:dLbl>
              <c:idx val="1"/>
              <c:layout>
                <c:manualLayout>
                  <c:x val="0"/>
                  <c:y val="1.1173184357541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C70B-4AB9-8E9B-EA9A9295A882}"/>
                </c:ext>
              </c:extLst>
            </c:dLbl>
            <c:dLbl>
              <c:idx val="3"/>
              <c:layout>
                <c:manualLayout>
                  <c:x val="0"/>
                  <c:y val="1.489757914338919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C70B-4AB9-8E9B-EA9A9295A88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000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ЭГ констатирующий эксперимент</c:v>
                </c:pt>
                <c:pt idx="1">
                  <c:v>КГ констатирующий эксперимент</c:v>
                </c:pt>
                <c:pt idx="2">
                  <c:v>ЭГ контрольный эксперимент</c:v>
                </c:pt>
                <c:pt idx="3">
                  <c:v>КГ контрольный эксперимент</c:v>
                </c:pt>
              </c:strCache>
            </c:strRef>
          </c:cat>
          <c:val>
            <c:numRef>
              <c:f>Лист1!$C$2:$C$5</c:f>
              <c:numCache>
                <c:formatCode>0%</c:formatCode>
                <c:ptCount val="4"/>
                <c:pt idx="0">
                  <c:v>0.7</c:v>
                </c:pt>
                <c:pt idx="1">
                  <c:v>0.75</c:v>
                </c:pt>
                <c:pt idx="2">
                  <c:v>0.55000000000000004</c:v>
                </c:pt>
                <c:pt idx="3">
                  <c:v>0.85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C70B-4AB9-8E9B-EA9A9295A882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Низкий уровень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000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ЭГ констатирующий эксперимент</c:v>
                </c:pt>
                <c:pt idx="1">
                  <c:v>КГ констатирующий эксперимент</c:v>
                </c:pt>
                <c:pt idx="2">
                  <c:v>ЭГ контрольный эксперимент</c:v>
                </c:pt>
                <c:pt idx="3">
                  <c:v>КГ контрольный эксперимент</c:v>
                </c:pt>
              </c:strCache>
            </c:strRef>
          </c:cat>
          <c:val>
            <c:numRef>
              <c:f>Лист1!$D$2:$D$5</c:f>
              <c:numCache>
                <c:formatCode>0%</c:formatCode>
                <c:ptCount val="4"/>
                <c:pt idx="0">
                  <c:v>0.3</c:v>
                </c:pt>
                <c:pt idx="1">
                  <c:v>0.25</c:v>
                </c:pt>
                <c:pt idx="2">
                  <c:v>0</c:v>
                </c:pt>
                <c:pt idx="3">
                  <c:v>0.05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C70B-4AB9-8E9B-EA9A9295A88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5"/>
        <c:overlap val="-25"/>
        <c:axId val="34995200"/>
        <c:axId val="35062528"/>
      </c:barChart>
      <c:catAx>
        <c:axId val="349952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20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35062528"/>
        <c:crosses val="autoZero"/>
        <c:auto val="1"/>
        <c:lblAlgn val="ctr"/>
        <c:lblOffset val="100"/>
        <c:noMultiLvlLbl val="0"/>
      </c:catAx>
      <c:valAx>
        <c:axId val="35062528"/>
        <c:scaling>
          <c:orientation val="minMax"/>
        </c:scaling>
        <c:delete val="0"/>
        <c:axPos val="l"/>
        <c:majorGridlines/>
        <c:numFmt formatCode="0%" sourceLinked="1"/>
        <c:majorTickMark val="none"/>
        <c:minorTickMark val="none"/>
        <c:tickLblPos val="nextTo"/>
        <c:spPr>
          <a:ln w="9525">
            <a:noFill/>
          </a:ln>
        </c:spPr>
        <c:txPr>
          <a:bodyPr/>
          <a:lstStyle/>
          <a:p>
            <a:pPr>
              <a:defRPr sz="16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34995200"/>
        <c:crosses val="autoZero"/>
        <c:crossBetween val="between"/>
      </c:valAx>
    </c:plotArea>
    <c:legend>
      <c:legendPos val="b"/>
      <c:legendEntry>
        <c:idx val="1"/>
        <c:txPr>
          <a:bodyPr/>
          <a:lstStyle/>
          <a:p>
            <a:pPr>
              <a:defRPr sz="20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</c:legendEntry>
      <c:overlay val="0"/>
      <c:txPr>
        <a:bodyPr/>
        <a:lstStyle/>
        <a:p>
          <a:pPr>
            <a:defRPr sz="20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  <c:showDLblsOverMax val="0"/>
  </c:chart>
  <c:externalData r:id="rId2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Сформированная позиция школьника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000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ЭГ констатирующий эксперимент</c:v>
                </c:pt>
                <c:pt idx="1">
                  <c:v>КГ констатирующий эксперимент</c:v>
                </c:pt>
                <c:pt idx="2">
                  <c:v>ЭГ контрольный эксперимент</c:v>
                </c:pt>
                <c:pt idx="3">
                  <c:v>КГ контрольный эксперимент</c:v>
                </c:pt>
              </c:strCache>
            </c:strRef>
          </c:cat>
          <c:val>
            <c:numRef>
              <c:f>Лист1!$B$2:$B$5</c:f>
              <c:numCache>
                <c:formatCode>0%</c:formatCode>
                <c:ptCount val="4"/>
                <c:pt idx="0">
                  <c:v>0.4</c:v>
                </c:pt>
                <c:pt idx="1">
                  <c:v>0.5</c:v>
                </c:pt>
                <c:pt idx="2">
                  <c:v>0.8</c:v>
                </c:pt>
                <c:pt idx="3">
                  <c:v>0.6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E48-4994-BE01-85D86C957925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Несформированная позиция школьника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000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ЭГ констатирующий эксперимент</c:v>
                </c:pt>
                <c:pt idx="1">
                  <c:v>КГ констатирующий эксперимент</c:v>
                </c:pt>
                <c:pt idx="2">
                  <c:v>ЭГ контрольный эксперимент</c:v>
                </c:pt>
                <c:pt idx="3">
                  <c:v>КГ контрольный эксперимент</c:v>
                </c:pt>
              </c:strCache>
            </c:strRef>
          </c:cat>
          <c:val>
            <c:numRef>
              <c:f>Лист1!$C$2:$C$5</c:f>
              <c:numCache>
                <c:formatCode>0%</c:formatCode>
                <c:ptCount val="4"/>
                <c:pt idx="0">
                  <c:v>0.6</c:v>
                </c:pt>
                <c:pt idx="1">
                  <c:v>0.5</c:v>
                </c:pt>
                <c:pt idx="2">
                  <c:v>0.2</c:v>
                </c:pt>
                <c:pt idx="3">
                  <c:v>0.4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0E48-4994-BE01-85D86C95792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5"/>
        <c:overlap val="-25"/>
        <c:axId val="35105792"/>
        <c:axId val="35107584"/>
      </c:barChart>
      <c:catAx>
        <c:axId val="351057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20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35107584"/>
        <c:crosses val="autoZero"/>
        <c:auto val="1"/>
        <c:lblAlgn val="ctr"/>
        <c:lblOffset val="100"/>
        <c:noMultiLvlLbl val="0"/>
      </c:catAx>
      <c:valAx>
        <c:axId val="35107584"/>
        <c:scaling>
          <c:orientation val="minMax"/>
        </c:scaling>
        <c:delete val="0"/>
        <c:axPos val="l"/>
        <c:majorGridlines/>
        <c:numFmt formatCode="0%" sourceLinked="1"/>
        <c:majorTickMark val="none"/>
        <c:minorTickMark val="none"/>
        <c:tickLblPos val="nextTo"/>
        <c:spPr>
          <a:ln w="9525">
            <a:noFill/>
          </a:ln>
        </c:spPr>
        <c:txPr>
          <a:bodyPr/>
          <a:lstStyle/>
          <a:p>
            <a:pPr>
              <a:defRPr sz="14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35105792"/>
        <c:crosses val="autoZero"/>
        <c:crossBetween val="between"/>
      </c:valAx>
    </c:plotArea>
    <c:legend>
      <c:legendPos val="b"/>
      <c:legendEntry>
        <c:idx val="1"/>
        <c:txPr>
          <a:bodyPr/>
          <a:lstStyle/>
          <a:p>
            <a:pPr>
              <a:defRPr sz="20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</c:legendEntry>
      <c:overlay val="0"/>
      <c:txPr>
        <a:bodyPr/>
        <a:lstStyle/>
        <a:p>
          <a:pPr>
            <a:defRPr sz="20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  <c:showDLblsOverMax val="0"/>
  </c:chart>
  <c:externalData r:id="rId2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Высокий уровень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000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ЭГ констатирующий эксперимент</c:v>
                </c:pt>
                <c:pt idx="1">
                  <c:v>КГ констатирующий эксперимент</c:v>
                </c:pt>
                <c:pt idx="2">
                  <c:v>ЭГ контрольный эксперимент</c:v>
                </c:pt>
                <c:pt idx="3">
                  <c:v>КГ контрольный эксперимент</c:v>
                </c:pt>
              </c:strCache>
            </c:strRef>
          </c:cat>
          <c:val>
            <c:numRef>
              <c:f>Лист1!$B$2:$B$5</c:f>
              <c:numCache>
                <c:formatCode>0%</c:formatCode>
                <c:ptCount val="4"/>
                <c:pt idx="0">
                  <c:v>0</c:v>
                </c:pt>
                <c:pt idx="1">
                  <c:v>0</c:v>
                </c:pt>
                <c:pt idx="2">
                  <c:v>0.55000000000000004</c:v>
                </c:pt>
                <c:pt idx="3">
                  <c:v>0.05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3DA-47E0-8183-221BF4B96809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Средний уровень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000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ЭГ констатирующий эксперимент</c:v>
                </c:pt>
                <c:pt idx="1">
                  <c:v>КГ констатирующий эксперимент</c:v>
                </c:pt>
                <c:pt idx="2">
                  <c:v>ЭГ контрольный эксперимент</c:v>
                </c:pt>
                <c:pt idx="3">
                  <c:v>КГ контрольный эксперимент</c:v>
                </c:pt>
              </c:strCache>
            </c:strRef>
          </c:cat>
          <c:val>
            <c:numRef>
              <c:f>Лист1!$C$2:$C$5</c:f>
              <c:numCache>
                <c:formatCode>0%</c:formatCode>
                <c:ptCount val="4"/>
                <c:pt idx="0">
                  <c:v>0.45</c:v>
                </c:pt>
                <c:pt idx="1">
                  <c:v>0.55000000000000004</c:v>
                </c:pt>
                <c:pt idx="2">
                  <c:v>0.45</c:v>
                </c:pt>
                <c:pt idx="3">
                  <c:v>0.65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3DA-47E0-8183-221BF4B96809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Низкий уровень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000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ЭГ констатирующий эксперимент</c:v>
                </c:pt>
                <c:pt idx="1">
                  <c:v>КГ констатирующий эксперимент</c:v>
                </c:pt>
                <c:pt idx="2">
                  <c:v>ЭГ контрольный эксперимент</c:v>
                </c:pt>
                <c:pt idx="3">
                  <c:v>КГ контрольный эксперимент</c:v>
                </c:pt>
              </c:strCache>
            </c:strRef>
          </c:cat>
          <c:val>
            <c:numRef>
              <c:f>Лист1!$D$2:$D$5</c:f>
              <c:numCache>
                <c:formatCode>0%</c:formatCode>
                <c:ptCount val="4"/>
                <c:pt idx="0">
                  <c:v>0.55000000000000004</c:v>
                </c:pt>
                <c:pt idx="1">
                  <c:v>0.45</c:v>
                </c:pt>
                <c:pt idx="2">
                  <c:v>0</c:v>
                </c:pt>
                <c:pt idx="3">
                  <c:v>0.3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83DA-47E0-8183-221BF4B9680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5"/>
        <c:overlap val="-25"/>
        <c:axId val="37819520"/>
        <c:axId val="37821056"/>
      </c:barChart>
      <c:catAx>
        <c:axId val="3781952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20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37821056"/>
        <c:crosses val="autoZero"/>
        <c:auto val="1"/>
        <c:lblAlgn val="ctr"/>
        <c:lblOffset val="100"/>
        <c:noMultiLvlLbl val="0"/>
      </c:catAx>
      <c:valAx>
        <c:axId val="37821056"/>
        <c:scaling>
          <c:orientation val="minMax"/>
        </c:scaling>
        <c:delete val="0"/>
        <c:axPos val="l"/>
        <c:majorGridlines/>
        <c:numFmt formatCode="0%" sourceLinked="1"/>
        <c:majorTickMark val="none"/>
        <c:minorTickMark val="none"/>
        <c:tickLblPos val="nextTo"/>
        <c:spPr>
          <a:ln w="9525">
            <a:noFill/>
          </a:ln>
        </c:spPr>
        <c:txPr>
          <a:bodyPr/>
          <a:lstStyle/>
          <a:p>
            <a:pPr>
              <a:defRPr sz="16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37819520"/>
        <c:crosses val="autoZero"/>
        <c:crossBetween val="between"/>
      </c:valAx>
    </c:plotArea>
    <c:legend>
      <c:legendPos val="b"/>
      <c:legendEntry>
        <c:idx val="1"/>
        <c:txPr>
          <a:bodyPr/>
          <a:lstStyle/>
          <a:p>
            <a:pPr>
              <a:defRPr sz="20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</c:legendEntry>
      <c:overlay val="0"/>
      <c:txPr>
        <a:bodyPr/>
        <a:lstStyle/>
        <a:p>
          <a:pPr>
            <a:defRPr sz="20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  <c:showDLblsOverMax val="0"/>
  </c:chart>
  <c:externalData r:id="rId2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2037C8-DA01-4C25-AAEC-A7FAF531BD01}" type="datetimeFigureOut">
              <a:rPr lang="ru-RU" smtClean="0"/>
              <a:t>25.09.2025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3C9AD8-B8A3-480A-9FDC-C825758F54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33118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2037C8-DA01-4C25-AAEC-A7FAF531BD01}" type="datetimeFigureOut">
              <a:rPr lang="ru-RU" smtClean="0"/>
              <a:t>25.09.2025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3C9AD8-B8A3-480A-9FDC-C825758F54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79991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2037C8-DA01-4C25-AAEC-A7FAF531BD01}" type="datetimeFigureOut">
              <a:rPr lang="ru-RU" smtClean="0"/>
              <a:t>25.09.2025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3C9AD8-B8A3-480A-9FDC-C825758F54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18673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2037C8-DA01-4C25-AAEC-A7FAF531BD01}" type="datetimeFigureOut">
              <a:rPr lang="ru-RU" smtClean="0"/>
              <a:t>25.09.2025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3C9AD8-B8A3-480A-9FDC-C825758F54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39655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2037C8-DA01-4C25-AAEC-A7FAF531BD01}" type="datetimeFigureOut">
              <a:rPr lang="ru-RU" smtClean="0"/>
              <a:t>25.09.2025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3C9AD8-B8A3-480A-9FDC-C825758F54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26077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2037C8-DA01-4C25-AAEC-A7FAF531BD01}" type="datetimeFigureOut">
              <a:rPr lang="ru-RU" smtClean="0"/>
              <a:t>25.09.2025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3C9AD8-B8A3-480A-9FDC-C825758F54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25318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2037C8-DA01-4C25-AAEC-A7FAF531BD01}" type="datetimeFigureOut">
              <a:rPr lang="ru-RU" smtClean="0"/>
              <a:t>25.09.2025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3C9AD8-B8A3-480A-9FDC-C825758F54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15222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2037C8-DA01-4C25-AAEC-A7FAF531BD01}" type="datetimeFigureOut">
              <a:rPr lang="ru-RU" smtClean="0"/>
              <a:t>25.09.2025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3C9AD8-B8A3-480A-9FDC-C825758F54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92168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2037C8-DA01-4C25-AAEC-A7FAF531BD01}" type="datetimeFigureOut">
              <a:rPr lang="ru-RU" smtClean="0"/>
              <a:t>25.09.2025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3C9AD8-B8A3-480A-9FDC-C825758F54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33639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2037C8-DA01-4C25-AAEC-A7FAF531BD01}" type="datetimeFigureOut">
              <a:rPr lang="ru-RU" smtClean="0"/>
              <a:t>25.09.2025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3C9AD8-B8A3-480A-9FDC-C825758F54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0083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2037C8-DA01-4C25-AAEC-A7FAF531BD01}" type="datetimeFigureOut">
              <a:rPr lang="ru-RU" smtClean="0"/>
              <a:t>25.09.2025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3C9AD8-B8A3-480A-9FDC-C825758F54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1949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2037C8-DA01-4C25-AAEC-A7FAF531BD01}" type="datetimeFigureOut">
              <a:rPr lang="ru-RU" smtClean="0"/>
              <a:t>25.09.2025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3C9AD8-B8A3-480A-9FDC-C825758F54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1467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15616" y="0"/>
            <a:ext cx="7412360" cy="4869160"/>
          </a:xfrm>
        </p:spPr>
        <p:txBody>
          <a:bodyPr>
            <a:normAutofit/>
          </a:bodyPr>
          <a:lstStyle/>
          <a:p>
            <a:r>
              <a:rPr lang="ru-RU" sz="2000" b="1" dirty="0" smtClean="0">
                <a:solidFill>
                  <a:srgbClr val="000000"/>
                </a:solidFill>
                <a:latin typeface="var(--vk-sans-display, var(--vk-sans-display))"/>
              </a:rPr>
              <a:t>Муниципальное Бюджетное Дошкольное Образовательное Учреждение </a:t>
            </a:r>
            <a:r>
              <a:rPr lang="ru-RU" sz="2000" b="1" dirty="0">
                <a:solidFill>
                  <a:srgbClr val="000000"/>
                </a:solidFill>
                <a:latin typeface="var(--vk-sans-display, var(--vk-sans-display))"/>
              </a:rPr>
              <a:t>ЦРР - детский сад №62 "Ягодка"</a:t>
            </a:r>
            <a:br>
              <a:rPr lang="ru-RU" sz="2000" b="1" dirty="0">
                <a:solidFill>
                  <a:srgbClr val="000000"/>
                </a:solidFill>
                <a:latin typeface="var(--vk-sans-display, var(--vk-sans-display))"/>
              </a:rPr>
            </a:b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4000" b="1" dirty="0" smtClean="0">
                <a:solidFill>
                  <a:srgbClr val="FF0000"/>
                </a:solidFill>
              </a:rPr>
              <a:t>Подготовка </a:t>
            </a:r>
            <a:r>
              <a:rPr lang="ru-RU" sz="4000" b="1" dirty="0">
                <a:solidFill>
                  <a:srgbClr val="FF0000"/>
                </a:solidFill>
              </a:rPr>
              <a:t>детей к обучению в школе в процессе взаимодействия ДОО и семьи</a:t>
            </a:r>
            <a:r>
              <a:rPr lang="ru-RU" sz="4000" dirty="0">
                <a:solidFill>
                  <a:srgbClr val="FF0000"/>
                </a:solidFill>
              </a:rPr>
              <a:t/>
            </a:r>
            <a:br>
              <a:rPr lang="ru-RU" sz="4000" dirty="0">
                <a:solidFill>
                  <a:srgbClr val="FF0000"/>
                </a:solidFill>
              </a:rPr>
            </a:br>
            <a:endParaRPr lang="ru-RU" sz="4000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7544" y="5087821"/>
            <a:ext cx="8352928" cy="1680592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chemeClr val="tx1"/>
                </a:solidFill>
              </a:rPr>
              <a:t>Воспитатель: </a:t>
            </a:r>
            <a:r>
              <a:rPr lang="ru-RU" b="1" dirty="0" err="1" smtClean="0">
                <a:solidFill>
                  <a:schemeClr val="tx1"/>
                </a:solidFill>
              </a:rPr>
              <a:t>Ребухова</a:t>
            </a:r>
            <a:r>
              <a:rPr lang="ru-RU" b="1" dirty="0" smtClean="0">
                <a:solidFill>
                  <a:schemeClr val="tx1"/>
                </a:solidFill>
              </a:rPr>
              <a:t> </a:t>
            </a:r>
            <a:r>
              <a:rPr lang="ru-RU" b="1" dirty="0" smtClean="0">
                <a:solidFill>
                  <a:schemeClr val="tx1"/>
                </a:solidFill>
              </a:rPr>
              <a:t>Кира Юрьевна</a:t>
            </a:r>
          </a:p>
          <a:p>
            <a:endParaRPr lang="ru-RU" b="1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5089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ru-RU" b="1" i="1" dirty="0" smtClean="0">
                <a:solidFill>
                  <a:srgbClr val="FF0000"/>
                </a:solidFill>
              </a:rPr>
              <a:t>Актуальность исследования</a:t>
            </a:r>
            <a:endParaRPr lang="ru-RU" b="1" i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11560" y="980728"/>
            <a:ext cx="7848872" cy="830997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Высокие требования начальной школы к подготовке детей к началу школьного обучения</a:t>
            </a:r>
            <a:endParaRPr lang="ru-RU" sz="24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323528" y="1988840"/>
            <a:ext cx="8496944" cy="1323439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b="1" dirty="0" smtClean="0"/>
              <a:t>Одной из важных задач ФГОС ДО является задача </a:t>
            </a:r>
            <a:r>
              <a:rPr lang="ru-RU" sz="2000" b="1" dirty="0"/>
              <a:t>по обеспечению преемственности между дошкольным и начальным образованием, что позволит детям наиболее эффективно сформировать необходимую готовность к учебной деятельности</a:t>
            </a:r>
            <a:r>
              <a:rPr lang="ru-RU" sz="2000" b="1" dirty="0" smtClean="0"/>
              <a:t> </a:t>
            </a:r>
            <a:endParaRPr lang="ru-RU" sz="20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179512" y="3590878"/>
            <a:ext cx="8784976" cy="830997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Подготовка к школе старших дошкольников наиболее эффективно происходит при взаимодействии с семьей.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79512" y="4653136"/>
            <a:ext cx="8784976" cy="1323439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b="1" dirty="0"/>
              <a:t>Однако анализ теории и практики организации работы по подготовке детей старшего дошкольного возраста к школьному обучению показывает, что вопросам организации тесного взаимодействия ДОО с семьей уделяется недостаточно внимания</a:t>
            </a:r>
          </a:p>
        </p:txBody>
      </p:sp>
    </p:spTree>
    <p:extLst>
      <p:ext uri="{BB962C8B-B14F-4D97-AF65-F5344CB8AC3E}">
        <p14:creationId xmlns:p14="http://schemas.microsoft.com/office/powerpoint/2010/main" val="2546311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976664"/>
          </a:xfrm>
        </p:spPr>
        <p:style>
          <a:lnRef idx="0">
            <a:scrgbClr r="0" g="0" b="0"/>
          </a:lnRef>
          <a:fillRef idx="1001">
            <a:schemeClr val="lt2"/>
          </a:fillRef>
          <a:effectRef idx="0">
            <a:scrgbClr r="0" g="0" b="0"/>
          </a:effectRef>
          <a:fontRef idx="major"/>
        </p:style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ru-RU" b="1" u="sng" dirty="0" smtClean="0">
                <a:solidFill>
                  <a:srgbClr val="FF0000"/>
                </a:solidFill>
              </a:rPr>
              <a:t>Проблема </a:t>
            </a:r>
            <a:r>
              <a:rPr lang="ru-RU" b="1" u="sng" dirty="0">
                <a:solidFill>
                  <a:srgbClr val="FF0000"/>
                </a:solidFill>
              </a:rPr>
              <a:t>исследования</a:t>
            </a:r>
            <a:r>
              <a:rPr lang="ru-RU" dirty="0"/>
              <a:t>: каковы наиболее эффективные педагогические условия подготовки детей к обучению в школе в процессе взаимодействия ДОО и семьи?</a:t>
            </a:r>
          </a:p>
          <a:p>
            <a:pPr marL="0" indent="0">
              <a:buNone/>
            </a:pPr>
            <a:endParaRPr lang="ru-RU" b="1" dirty="0" smtClean="0"/>
          </a:p>
          <a:p>
            <a:pPr marL="0" indent="0">
              <a:buNone/>
            </a:pPr>
            <a:r>
              <a:rPr lang="ru-RU" b="1" u="sng" dirty="0" smtClean="0">
                <a:solidFill>
                  <a:srgbClr val="FF0000"/>
                </a:solidFill>
              </a:rPr>
              <a:t>Цель </a:t>
            </a:r>
            <a:r>
              <a:rPr lang="ru-RU" b="1" u="sng" dirty="0">
                <a:solidFill>
                  <a:srgbClr val="FF0000"/>
                </a:solidFill>
              </a:rPr>
              <a:t>исследования</a:t>
            </a:r>
            <a:r>
              <a:rPr lang="ru-RU" u="sng" dirty="0">
                <a:solidFill>
                  <a:srgbClr val="FF0000"/>
                </a:solidFill>
              </a:rPr>
              <a:t> </a:t>
            </a:r>
            <a:r>
              <a:rPr lang="ru-RU" dirty="0"/>
              <a:t>– теоретически обосновать и экспериментально проверить эффективность педагогических условий подготовки детей к обучению в школе в процессе взаимодействия ДОО и семьи.</a:t>
            </a:r>
          </a:p>
          <a:p>
            <a:pPr marL="0" indent="0">
              <a:buNone/>
            </a:pPr>
            <a:endParaRPr lang="ru-RU" b="1" dirty="0"/>
          </a:p>
          <a:p>
            <a:pPr marL="0" indent="0">
              <a:buNone/>
            </a:pPr>
            <a:r>
              <a:rPr lang="ru-RU" b="1" u="sng" dirty="0" smtClean="0">
                <a:solidFill>
                  <a:srgbClr val="FF0000"/>
                </a:solidFill>
              </a:rPr>
              <a:t>Объект </a:t>
            </a:r>
            <a:r>
              <a:rPr lang="ru-RU" b="1" u="sng" dirty="0">
                <a:solidFill>
                  <a:srgbClr val="FF0000"/>
                </a:solidFill>
              </a:rPr>
              <a:t>исследования</a:t>
            </a:r>
            <a:r>
              <a:rPr lang="ru-RU" u="sng" dirty="0">
                <a:solidFill>
                  <a:srgbClr val="FF0000"/>
                </a:solidFill>
              </a:rPr>
              <a:t> </a:t>
            </a:r>
            <a:r>
              <a:rPr lang="ru-RU" dirty="0"/>
              <a:t>– процесс подготовки детей к школе.</a:t>
            </a:r>
          </a:p>
          <a:p>
            <a:pPr marL="0" indent="0">
              <a:buNone/>
            </a:pPr>
            <a:endParaRPr lang="ru-RU" b="1" dirty="0" smtClean="0"/>
          </a:p>
          <a:p>
            <a:pPr marL="0" indent="0">
              <a:buNone/>
            </a:pPr>
            <a:r>
              <a:rPr lang="ru-RU" b="1" u="sng" dirty="0" smtClean="0">
                <a:solidFill>
                  <a:srgbClr val="FF0000"/>
                </a:solidFill>
              </a:rPr>
              <a:t>Предмет </a:t>
            </a:r>
            <a:r>
              <a:rPr lang="ru-RU" b="1" u="sng" dirty="0">
                <a:solidFill>
                  <a:srgbClr val="FF0000"/>
                </a:solidFill>
              </a:rPr>
              <a:t>исследования</a:t>
            </a:r>
            <a:r>
              <a:rPr lang="ru-RU" u="sng" dirty="0">
                <a:solidFill>
                  <a:srgbClr val="FF0000"/>
                </a:solidFill>
              </a:rPr>
              <a:t> </a:t>
            </a:r>
            <a:r>
              <a:rPr lang="ru-RU" dirty="0"/>
              <a:t>– подготовка детей к обучению в школе в процессе взаимодействия ДОО и семьи.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02750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ru-RU" sz="3600" b="1" i="1" dirty="0" smtClean="0">
                <a:solidFill>
                  <a:srgbClr val="FF0000"/>
                </a:solidFill>
              </a:rPr>
              <a:t>Гипотеза исследования</a:t>
            </a:r>
            <a:endParaRPr lang="ru-RU" sz="3600" b="1" i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836712"/>
            <a:ext cx="8712968" cy="5688632"/>
          </a:xfrm>
        </p:spPr>
        <p:style>
          <a:lnRef idx="0">
            <a:scrgbClr r="0" g="0" b="0"/>
          </a:lnRef>
          <a:fillRef idx="1001">
            <a:schemeClr val="lt2"/>
          </a:fillRef>
          <a:effectRef idx="0">
            <a:scrgbClr r="0" g="0" b="0"/>
          </a:effectRef>
          <a:fontRef idx="major"/>
        </p:style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ru-RU" sz="3400" b="1" dirty="0" smtClean="0"/>
              <a:t>Предположение </a:t>
            </a:r>
            <a:r>
              <a:rPr lang="ru-RU" sz="3400" b="1" dirty="0"/>
              <a:t>о том, что организация подготовки детей к обучению в школе в процессе взаимодействия ДОО и семьи будет наиболее эффективной при соблюдении следующих педагогических условий:</a:t>
            </a:r>
          </a:p>
          <a:p>
            <a:pPr lvl="0">
              <a:buFont typeface="Wingdings" panose="05000000000000000000" pitchFamily="2" charset="2"/>
              <a:buChar char="q"/>
            </a:pPr>
            <a:r>
              <a:rPr lang="ru-RU" dirty="0" smtClean="0"/>
              <a:t>Организации </a:t>
            </a:r>
            <a:r>
              <a:rPr lang="ru-RU" dirty="0"/>
              <a:t>родительского клуба, содержание работы которого направлено на повышение качества подготовки детей к школьному обучению, на разрешение возникающих проблем и затруднений, на повышение психолого-педагогической культуры каждого родителя</a:t>
            </a:r>
            <a:r>
              <a:rPr lang="ru-RU" dirty="0" smtClean="0"/>
              <a:t>;</a:t>
            </a:r>
          </a:p>
          <a:p>
            <a:pPr lvl="0">
              <a:buFont typeface="Wingdings" panose="05000000000000000000" pitchFamily="2" charset="2"/>
              <a:buChar char="q"/>
            </a:pPr>
            <a:endParaRPr lang="ru-RU" dirty="0"/>
          </a:p>
          <a:p>
            <a:pPr lvl="0">
              <a:buFont typeface="Wingdings" panose="05000000000000000000" pitchFamily="2" charset="2"/>
              <a:buChar char="q"/>
            </a:pPr>
            <a:r>
              <a:rPr lang="ru-RU" dirty="0" smtClean="0"/>
              <a:t>Организации </a:t>
            </a:r>
            <a:r>
              <a:rPr lang="ru-RU" dirty="0"/>
              <a:t>работы родительского клуба с использованием  нетрадиционных активных методов взаимодействия педагогов и семьи (дискуссии, мастер-классы, тренинги), способствующих повышению психолого-педагогической культуры родителей и разрешению возникающих затруднений и проблем</a:t>
            </a:r>
            <a:r>
              <a:rPr lang="ru-RU" dirty="0" smtClean="0"/>
              <a:t>;</a:t>
            </a:r>
          </a:p>
          <a:p>
            <a:pPr lvl="0">
              <a:buFont typeface="Wingdings" panose="05000000000000000000" pitchFamily="2" charset="2"/>
              <a:buChar char="q"/>
            </a:pPr>
            <a:endParaRPr lang="ru-RU" dirty="0"/>
          </a:p>
          <a:p>
            <a:pPr lvl="0">
              <a:buFont typeface="Wingdings" panose="05000000000000000000" pitchFamily="2" charset="2"/>
              <a:buChar char="q"/>
            </a:pPr>
            <a:r>
              <a:rPr lang="ru-RU" dirty="0" smtClean="0"/>
              <a:t>Включении </a:t>
            </a:r>
            <a:r>
              <a:rPr lang="ru-RU" dirty="0"/>
              <a:t>в работу родительского клуба совместных мероприятий, объединяющих родителей, детей и педагогов.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67792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332656"/>
            <a:ext cx="8640960" cy="6408712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ru-RU" sz="3600" b="1" i="1" u="sng" dirty="0">
                <a:solidFill>
                  <a:srgbClr val="FF0000"/>
                </a:solidFill>
              </a:rPr>
              <a:t>Задачи исследования:</a:t>
            </a:r>
            <a:endParaRPr lang="ru-RU" sz="3600" i="1" u="sng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ru-RU" dirty="0"/>
              <a:t>1. Проанализировать психолого-педагогические исследования и методическую литературу по подготовке детей к школе и организации взаимодействия с семьями.</a:t>
            </a:r>
          </a:p>
          <a:p>
            <a:pPr marL="0" indent="0">
              <a:buNone/>
            </a:pPr>
            <a:r>
              <a:rPr lang="ru-RU" dirty="0"/>
              <a:t>2. Определить уровни готовности старших дошкольников к школе и условия взаимодействия ДОО с семьями.</a:t>
            </a:r>
          </a:p>
          <a:p>
            <a:pPr marL="0" indent="0">
              <a:buNone/>
            </a:pPr>
            <a:r>
              <a:rPr lang="ru-RU" dirty="0"/>
              <a:t>3. Разработать и экспериментально определить эффективность  педагогических условий подготовки детей к обучению в школе в процессе взаимодействия ДОО и </a:t>
            </a:r>
            <a:r>
              <a:rPr lang="ru-RU" dirty="0" smtClean="0"/>
              <a:t>семьи</a:t>
            </a:r>
          </a:p>
          <a:p>
            <a:pPr marL="0" indent="0">
              <a:buNone/>
            </a:pPr>
            <a:endParaRPr lang="ru-RU" dirty="0"/>
          </a:p>
          <a:p>
            <a:pPr marL="0" indent="0" algn="ctr">
              <a:buNone/>
            </a:pPr>
            <a:r>
              <a:rPr lang="ru-RU" i="1" u="sng" dirty="0">
                <a:solidFill>
                  <a:srgbClr val="FF0000"/>
                </a:solidFill>
              </a:rPr>
              <a:t>Методы исследования: </a:t>
            </a:r>
          </a:p>
          <a:p>
            <a:pPr marL="0" lvl="0" indent="0">
              <a:buNone/>
            </a:pPr>
            <a:r>
              <a:rPr lang="ru-RU" i="1" dirty="0" smtClean="0"/>
              <a:t>Теоретические</a:t>
            </a:r>
            <a:r>
              <a:rPr lang="ru-RU" dirty="0"/>
              <a:t>: анализ и обобщение данных научных и методических источников, нормативных и правовых документов;</a:t>
            </a:r>
          </a:p>
          <a:p>
            <a:pPr marL="0" lvl="0" indent="0">
              <a:buNone/>
            </a:pPr>
            <a:r>
              <a:rPr lang="ru-RU" i="1" dirty="0" smtClean="0"/>
              <a:t>Эмпирические</a:t>
            </a:r>
            <a:r>
              <a:rPr lang="ru-RU" dirty="0"/>
              <a:t>: исследование и обобщение передового педагогического опыта, педагогическая диагностика, обучающий эксперимент, количественный и качественный анализ данных.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52951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760640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ru-RU" b="1" i="1" dirty="0" smtClean="0"/>
              <a:t>Компоненты готовности к школе старших дошкольников:</a:t>
            </a:r>
          </a:p>
          <a:p>
            <a:pPr>
              <a:buFontTx/>
              <a:buChar char="-"/>
            </a:pPr>
            <a:r>
              <a:rPr lang="ru-RU" dirty="0" smtClean="0"/>
              <a:t>Общая </a:t>
            </a:r>
            <a:r>
              <a:rPr lang="ru-RU" dirty="0"/>
              <a:t>интеллектуальная </a:t>
            </a:r>
            <a:r>
              <a:rPr lang="ru-RU" dirty="0" smtClean="0"/>
              <a:t>готовность;</a:t>
            </a:r>
          </a:p>
          <a:p>
            <a:pPr>
              <a:buFontTx/>
              <a:buChar char="-"/>
            </a:pPr>
            <a:r>
              <a:rPr lang="ru-RU" dirty="0"/>
              <a:t>С</a:t>
            </a:r>
            <a:r>
              <a:rPr lang="ru-RU" dirty="0" smtClean="0"/>
              <a:t>формированная </a:t>
            </a:r>
            <a:r>
              <a:rPr lang="ru-RU" dirty="0"/>
              <a:t>внутренняя позиция </a:t>
            </a:r>
            <a:r>
              <a:rPr lang="ru-RU" dirty="0" smtClean="0"/>
              <a:t>школьника.</a:t>
            </a:r>
          </a:p>
          <a:p>
            <a:pPr marL="0" indent="0" algn="ctr">
              <a:buNone/>
            </a:pPr>
            <a:r>
              <a:rPr lang="ru-RU" b="1" dirty="0" smtClean="0">
                <a:solidFill>
                  <a:srgbClr val="FF0000"/>
                </a:solidFill>
              </a:rPr>
              <a:t>Методики изучения:</a:t>
            </a:r>
          </a:p>
          <a:p>
            <a:pPr>
              <a:buFontTx/>
              <a:buChar char="-"/>
            </a:pPr>
            <a:r>
              <a:rPr lang="ru-RU" dirty="0" smtClean="0"/>
              <a:t>«</a:t>
            </a:r>
            <a:r>
              <a:rPr lang="ru-RU" dirty="0"/>
              <a:t>Экспресс-диагностика готовности к школе» (авторы Е.К. </a:t>
            </a:r>
            <a:r>
              <a:rPr lang="ru-RU" dirty="0" err="1"/>
              <a:t>Вархотова</a:t>
            </a:r>
            <a:r>
              <a:rPr lang="ru-RU" dirty="0"/>
              <a:t>, Н.В. </a:t>
            </a:r>
            <a:r>
              <a:rPr lang="ru-RU" dirty="0" err="1"/>
              <a:t>Дятко</a:t>
            </a:r>
            <a:r>
              <a:rPr lang="ru-RU" dirty="0"/>
              <a:t>, Е.В. Сазонова</a:t>
            </a:r>
            <a:r>
              <a:rPr lang="ru-RU" dirty="0" smtClean="0"/>
              <a:t>);</a:t>
            </a:r>
          </a:p>
          <a:p>
            <a:pPr>
              <a:buFontTx/>
              <a:buChar char="-"/>
            </a:pPr>
            <a:r>
              <a:rPr lang="ru-RU" dirty="0" smtClean="0"/>
              <a:t>«</a:t>
            </a:r>
            <a:r>
              <a:rPr lang="ru-RU" dirty="0"/>
              <a:t>Готовность к школьному обучению» (автор Л.А. </a:t>
            </a:r>
            <a:r>
              <a:rPr lang="ru-RU" dirty="0" err="1"/>
              <a:t>Венгер</a:t>
            </a:r>
            <a:r>
              <a:rPr lang="ru-RU" dirty="0" smtClean="0"/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2803440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301006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800" b="1" dirty="0"/>
              <a:t>Результаты диагностики старших дошкольников по методике «Экспресс-диагностика готовности к школе» (констатирующий этап</a:t>
            </a:r>
            <a:r>
              <a:rPr lang="ru-RU" sz="2800" b="1" dirty="0" smtClean="0"/>
              <a:t>)</a:t>
            </a:r>
            <a:endParaRPr lang="ru-RU" sz="2800" b="1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65331269"/>
              </p:ext>
            </p:extLst>
          </p:nvPr>
        </p:nvGraphicFramePr>
        <p:xfrm>
          <a:off x="457200" y="1600200"/>
          <a:ext cx="8229600" cy="50691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105174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400" b="1" dirty="0"/>
              <a:t>Результаты диагностики старших дошкольников по методике  «Готовность к школьному обучению» (констатирующий этап</a:t>
            </a:r>
            <a:r>
              <a:rPr lang="ru-RU" sz="2400" b="1" dirty="0" smtClean="0"/>
              <a:t>)</a:t>
            </a:r>
            <a:endParaRPr lang="ru-RU" sz="2400" b="1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66246029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244651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2800" b="1" dirty="0"/>
              <a:t>Результаты анкетирования родителей (констатирующий этап) </a:t>
            </a: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72361663"/>
              </p:ext>
            </p:extLst>
          </p:nvPr>
        </p:nvGraphicFramePr>
        <p:xfrm>
          <a:off x="457200" y="1600200"/>
          <a:ext cx="8229600" cy="49971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180117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</a:rPr>
              <a:t>Задачи </a:t>
            </a:r>
            <a:r>
              <a:rPr lang="ru-RU" sz="3200" b="1" dirty="0">
                <a:solidFill>
                  <a:srgbClr val="FF0000"/>
                </a:solidFill>
              </a:rPr>
              <a:t>работы родительского </a:t>
            </a:r>
            <a:r>
              <a:rPr lang="ru-RU" sz="3200" b="1" dirty="0" smtClean="0">
                <a:solidFill>
                  <a:srgbClr val="FF0000"/>
                </a:solidFill>
              </a:rPr>
              <a:t>клуба  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908720"/>
            <a:ext cx="8568952" cy="5616624"/>
          </a:xfrm>
        </p:spPr>
        <p:style>
          <a:lnRef idx="0">
            <a:scrgbClr r="0" g="0" b="0"/>
          </a:lnRef>
          <a:fillRef idx="1001">
            <a:schemeClr val="lt2"/>
          </a:fillRef>
          <a:effectRef idx="0">
            <a:scrgbClr r="0" g="0" b="0"/>
          </a:effectRef>
          <a:fontRef idx="major"/>
        </p:style>
        <p:txBody>
          <a:bodyPr>
            <a:normAutofit fontScale="85000" lnSpcReduction="10000"/>
          </a:bodyPr>
          <a:lstStyle/>
          <a:p>
            <a:pPr lvl="0"/>
            <a:r>
              <a:rPr lang="ru-RU" dirty="0"/>
              <a:t>установить партнерские, доверительные отношения с родителями детей; </a:t>
            </a:r>
          </a:p>
          <a:p>
            <a:pPr lvl="0"/>
            <a:r>
              <a:rPr lang="ru-RU" dirty="0"/>
              <a:t>объединить усилия ДОО и опыт семей для формирования и развития интеллектуальной готовности, внутренней позиции школьника у каждого ребенка, преодоления затруднений;</a:t>
            </a:r>
          </a:p>
          <a:p>
            <a:pPr lvl="0"/>
            <a:r>
              <a:rPr lang="ru-RU" dirty="0"/>
              <a:t>создать атмосферу взаимопонимания родителей и педагогов детского сада, общности их интересов, эмоциональной взаимной поддержки;</a:t>
            </a:r>
          </a:p>
          <a:p>
            <a:pPr lvl="0"/>
            <a:r>
              <a:rPr lang="ru-RU" dirty="0"/>
              <a:t>активизировать и обогащать знания и воспитательные умения родителей в области подготовки ребенка к школьному обучению, как в ДОО, так и в семье;</a:t>
            </a:r>
          </a:p>
          <a:p>
            <a:pPr lvl="0"/>
            <a:r>
              <a:rPr lang="ru-RU" dirty="0"/>
              <a:t>поддерживать уверенность родителей в собственных педагогических возможностях и способностях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74395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ru-RU" sz="3200" b="1" i="1" dirty="0" smtClean="0">
                <a:solidFill>
                  <a:srgbClr val="FF0000"/>
                </a:solidFill>
              </a:rPr>
              <a:t>Направления работы родительского клуба</a:t>
            </a:r>
            <a:endParaRPr lang="ru-RU" sz="3200" b="1" i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196752"/>
            <a:ext cx="8496944" cy="5400600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b="1" dirty="0">
                <a:solidFill>
                  <a:srgbClr val="C00000"/>
                </a:solidFill>
              </a:rPr>
              <a:t>1 направление – формирование представлений и знаний родителей о содержании понятия «готовность к школе», об его компонентах, развитие интереса каждого родителя к адекватной подготовке ребенка к школьному обучению, обмен взглядами и мнениями на проблему подготовки детей к обучению в школе;</a:t>
            </a:r>
          </a:p>
          <a:p>
            <a:pPr marL="0" indent="0">
              <a:buNone/>
            </a:pPr>
            <a:r>
              <a:rPr lang="ru-RU" b="1" dirty="0">
                <a:solidFill>
                  <a:schemeClr val="accent5">
                    <a:lumMod val="50000"/>
                  </a:schemeClr>
                </a:solidFill>
              </a:rPr>
              <a:t>2 направление – формирование представлений и знаний родителей о формах, методах и приемах подготовки ребенка к школьному обучению, исходя из его возрастных и индивидуальных особенностей. Особое значение уделялось просвещению родителей по вопросам проведения работы, направленной на развитие у ребенка интеллектуальной готовности и внутренней позиции школьника, исходя из результатов диагностики;</a:t>
            </a:r>
          </a:p>
          <a:p>
            <a:pPr marL="0" indent="0">
              <a:buNone/>
            </a:pPr>
            <a:r>
              <a:rPr lang="ru-RU" b="1" dirty="0">
                <a:solidFill>
                  <a:schemeClr val="accent3">
                    <a:lumMod val="50000"/>
                  </a:schemeClr>
                </a:solidFill>
              </a:rPr>
              <a:t>3 направление – формирование у родителей умений и способностей по развитию внутренней позиции школьника и интеллектуальной составляющей готовности к школе при взаимодействии с ребенком, формирование навыков сотрудничества с педагогами при решении задач и проблем подготовки к школьному обучению.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57519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634082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</a:rPr>
              <a:t>Работа с родителями </a:t>
            </a:r>
            <a:endParaRPr lang="ru-RU" sz="2800" b="1" dirty="0">
              <a:solidFill>
                <a:srgbClr val="FF0000"/>
              </a:solidFill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524" y="2144182"/>
            <a:ext cx="5400600" cy="35283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4" name="TextBox 3"/>
          <p:cNvSpPr txBox="1"/>
          <p:nvPr/>
        </p:nvSpPr>
        <p:spPr>
          <a:xfrm>
            <a:off x="467544" y="943853"/>
            <a:ext cx="5040560" cy="120032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dirty="0"/>
              <a:t>Дискуссия (ZOOM-конференция</a:t>
            </a:r>
            <a:r>
              <a:rPr lang="ru-RU" sz="2400" b="1" dirty="0" smtClean="0"/>
              <a:t>) «</a:t>
            </a:r>
            <a:r>
              <a:rPr lang="ru-RU" sz="2400" b="1" dirty="0"/>
              <a:t>Подготовка к школе: необходимость или каприз?»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4221088"/>
            <a:ext cx="3816423" cy="2448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868143" y="3020759"/>
            <a:ext cx="3024335" cy="120032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Фрагмент занятия для просмотра родителями</a:t>
            </a:r>
            <a:endParaRPr lang="ru-RU" sz="2400" b="1" dirty="0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1678" y="258355"/>
            <a:ext cx="2077263" cy="25713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01218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b="1" dirty="0">
                <a:solidFill>
                  <a:srgbClr val="FF0000"/>
                </a:solidFill>
              </a:rPr>
              <a:t>Сравнение результатов диагностики старших дошкольников по методике «Экспресс-диагностика готовности к школе» 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39167926"/>
              </p:ext>
            </p:extLst>
          </p:nvPr>
        </p:nvGraphicFramePr>
        <p:xfrm>
          <a:off x="457200" y="1600200"/>
          <a:ext cx="8229600" cy="49971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288578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b="1" dirty="0">
                <a:solidFill>
                  <a:srgbClr val="FF0000"/>
                </a:solidFill>
              </a:rPr>
              <a:t>Сравнение результатов диагностики старших дошкольников по методике «Готовность к школьному обучению» 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44337843"/>
              </p:ext>
            </p:extLst>
          </p:nvPr>
        </p:nvGraphicFramePr>
        <p:xfrm>
          <a:off x="457200" y="1600200"/>
          <a:ext cx="8229600" cy="49971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250030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>
                <a:solidFill>
                  <a:srgbClr val="FF0000"/>
                </a:solidFill>
              </a:rPr>
              <a:t>Сравнение результатов анкетирования родителей 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12336601"/>
              </p:ext>
            </p:extLst>
          </p:nvPr>
        </p:nvGraphicFramePr>
        <p:xfrm>
          <a:off x="457200" y="1196752"/>
          <a:ext cx="8229600" cy="5400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10307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2132856"/>
            <a:ext cx="8229600" cy="1756792"/>
          </a:xfrm>
        </p:spPr>
        <p:txBody>
          <a:bodyPr>
            <a:prstTxWarp prst="textCanUp">
              <a:avLst/>
            </a:prstTxWarp>
          </a:bodyPr>
          <a:lstStyle/>
          <a:p>
            <a:pPr marL="0" indent="0">
              <a:buNone/>
            </a:pPr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СПАСИБО ЗА ВНИМАНИЕ!</a:t>
            </a:r>
            <a:endParaRPr lang="ru-RU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160690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5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6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3299</TotalTime>
  <Words>639</Words>
  <Application>Microsoft Office PowerPoint</Application>
  <PresentationFormat>Экран (4:3)</PresentationFormat>
  <Paragraphs>55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1" baseType="lpstr">
      <vt:lpstr>Arial</vt:lpstr>
      <vt:lpstr>Calibri</vt:lpstr>
      <vt:lpstr>var(--vk-sans-display, var(--vk-sans-display))</vt:lpstr>
      <vt:lpstr>Wingdings</vt:lpstr>
      <vt:lpstr>Тема Office</vt:lpstr>
      <vt:lpstr>Муниципальное Бюджетное Дошкольное Образовательное Учреждение ЦРР - детский сад №62 "Ягодка"   Подготовка детей к обучению в школе в процессе взаимодействия ДОО и семьи </vt:lpstr>
      <vt:lpstr>Актуальность исследования</vt:lpstr>
      <vt:lpstr>Презентация PowerPoint</vt:lpstr>
      <vt:lpstr>Гипотеза исследования</vt:lpstr>
      <vt:lpstr>Презентация PowerPoint</vt:lpstr>
      <vt:lpstr>Презентация PowerPoint</vt:lpstr>
      <vt:lpstr>Результаты диагностики старших дошкольников по методике «Экспресс-диагностика готовности к школе» (констатирующий этап)</vt:lpstr>
      <vt:lpstr>Результаты диагностики старших дошкольников по методике  «Готовность к школьному обучению» (констатирующий этап)</vt:lpstr>
      <vt:lpstr>Результаты анкетирования родителей (констатирующий этап) </vt:lpstr>
      <vt:lpstr>Задачи работы родительского клуба  </vt:lpstr>
      <vt:lpstr>Направления работы родительского клуба</vt:lpstr>
      <vt:lpstr>Работа с родителями </vt:lpstr>
      <vt:lpstr>Сравнение результатов диагностики старших дошкольников по методике «Экспресс-диагностика готовности к школе» </vt:lpstr>
      <vt:lpstr>Сравнение результатов диагностики старших дошкольников по методике «Готовность к школьному обучению» </vt:lpstr>
      <vt:lpstr>Сравнение результатов анкетирования родителей 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Valentina</dc:creator>
  <cp:lastModifiedBy>алексей</cp:lastModifiedBy>
  <cp:revision>11</cp:revision>
  <dcterms:created xsi:type="dcterms:W3CDTF">2022-05-20T20:13:56Z</dcterms:created>
  <dcterms:modified xsi:type="dcterms:W3CDTF">2025-09-27T19:40:11Z</dcterms:modified>
</cp:coreProperties>
</file>