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1" r:id="rId3"/>
    <p:sldId id="260" r:id="rId4"/>
    <p:sldId id="263" r:id="rId5"/>
    <p:sldId id="264" r:id="rId6"/>
    <p:sldId id="262" r:id="rId7"/>
    <p:sldId id="265" r:id="rId8"/>
    <p:sldId id="269" r:id="rId9"/>
    <p:sldId id="266" r:id="rId10"/>
    <p:sldId id="274" r:id="rId11"/>
    <p:sldId id="271" r:id="rId12"/>
    <p:sldId id="273" r:id="rId13"/>
    <p:sldId id="272" r:id="rId14"/>
    <p:sldId id="268" r:id="rId15"/>
    <p:sldId id="281" r:id="rId16"/>
    <p:sldId id="278" r:id="rId17"/>
    <p:sldId id="280" r:id="rId18"/>
    <p:sldId id="277" r:id="rId19"/>
    <p:sldId id="279" r:id="rId20"/>
    <p:sldId id="276" r:id="rId21"/>
    <p:sldId id="25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691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326656413176317E-2"/>
          <c:y val="8.4927813835487032E-2"/>
          <c:w val="0.56262481663169972"/>
          <c:h val="0.87174574681223327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1 квалификационная категория</c:v>
                </c:pt>
                <c:pt idx="1">
                  <c:v>Соответствие по должности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0.67</c:v>
                </c:pt>
                <c:pt idx="1">
                  <c:v>0.33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solidFill>
          <a:schemeClr val="bg2">
            <a:lumMod val="90000"/>
          </a:schemeClr>
        </a:solidFill>
      </c:spPr>
    </c:plotArea>
    <c:legend>
      <c:legendPos val="r"/>
      <c:layout>
        <c:manualLayout>
          <c:xMode val="edge"/>
          <c:yMode val="edge"/>
          <c:x val="0.63646103078420457"/>
          <c:y val="0.14950985309719367"/>
          <c:w val="0.36353896921579543"/>
          <c:h val="0.70097988434326541"/>
        </c:manualLayout>
      </c:layout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cat>
            <c:strRef>
              <c:f>Лист1!$A$2:$A$3</c:f>
              <c:strCache>
                <c:ptCount val="2"/>
                <c:pt idx="0">
                  <c:v>стаж более 15 лет</c:v>
                </c:pt>
                <c:pt idx="1">
                  <c:v>стаж до 15 лет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0.67</c:v>
                </c:pt>
                <c:pt idx="1">
                  <c:v>0.33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solidFill>
          <a:schemeClr val="bg2">
            <a:lumMod val="90000"/>
          </a:schemeClr>
        </a:solidFill>
      </c:spPr>
    </c:plotArea>
    <c:legend>
      <c:legendPos val="r"/>
      <c:layout>
        <c:manualLayout>
          <c:xMode val="edge"/>
          <c:yMode val="edge"/>
          <c:x val="0.64254064363218899"/>
          <c:y val="0.33906334596643206"/>
          <c:w val="0.35745935636781101"/>
          <c:h val="0.32187330806713588"/>
        </c:manualLayout>
      </c:layout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22.pn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36.png"/><Relationship Id="rId5" Type="http://schemas.openxmlformats.org/officeDocument/2006/relationships/image" Target="../media/image30.jpeg"/><Relationship Id="rId10" Type="http://schemas.openxmlformats.org/officeDocument/2006/relationships/image" Target="../media/image35.pn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jpeg"/><Relationship Id="rId7" Type="http://schemas.openxmlformats.org/officeDocument/2006/relationships/image" Target="../media/image6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jpeg"/><Relationship Id="rId4" Type="http://schemas.openxmlformats.org/officeDocument/2006/relationships/image" Target="../media/image63.jpeg"/><Relationship Id="rId9" Type="http://schemas.openxmlformats.org/officeDocument/2006/relationships/image" Target="../media/image6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11"/>
            <a:ext cx="9144000" cy="6858000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491880" y="1196752"/>
            <a:ext cx="5124793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«Повышение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информационно-коммуникативной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компетентности педагогов 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дошкольного образовательного</a:t>
            </a: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учреждения»</a:t>
            </a:r>
          </a:p>
          <a:p>
            <a:pPr algn="ctr"/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Старший воспитатель МБДОУ </a:t>
            </a:r>
          </a:p>
          <a:p>
            <a:pPr algn="r"/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детского сада № 10 </a:t>
            </a:r>
            <a:r>
              <a:rPr lang="ru-RU" sz="1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г.Павлово</a:t>
            </a:r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/>
            <a:r>
              <a:rPr lang="ru-RU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Малышева Я.С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2018 год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47864" y="186908"/>
            <a:ext cx="4850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Совещание старших воспитателей ДОУ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775424" y="908720"/>
            <a:ext cx="75409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«Здорово жить в момент, когда все в мире меняется, и чувствовать токи прогресса в кончиках пальцев, </a:t>
            </a: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лежащих </a:t>
            </a:r>
            <a:r>
              <a:rPr lang="ru-RU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клавиатуре».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6" y="2724602"/>
            <a:ext cx="5114925" cy="3419475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60" y="0"/>
            <a:ext cx="91519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451" y="2562817"/>
            <a:ext cx="2769135" cy="2076851"/>
          </a:xfrm>
          <a:prstGeom prst="rect">
            <a:avLst/>
          </a:prstGeom>
          <a:ln w="9525">
            <a:solidFill>
              <a:srgbClr val="00206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73214" y="2206953"/>
            <a:ext cx="43017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Информатизация дошкольного образования</a:t>
            </a:r>
            <a:endParaRPr lang="ru-RU" sz="16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67544" y="734218"/>
            <a:ext cx="2304256" cy="1440160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овершенствование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качества образования, его доступности и гибкости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92049" y="901903"/>
            <a:ext cx="2304256" cy="1440160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ормирование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информационной культуры педагогов, обучающихся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родителей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23850" y="188640"/>
            <a:ext cx="2304256" cy="1440160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овышение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эффективности управления на основе использования ИКТ</a:t>
            </a:r>
          </a:p>
        </p:txBody>
      </p:sp>
      <p:sp>
        <p:nvSpPr>
          <p:cNvPr id="4" name="Стрелка вверх 3"/>
          <p:cNvSpPr/>
          <p:nvPr/>
        </p:nvSpPr>
        <p:spPr>
          <a:xfrm>
            <a:off x="4279988" y="1700808"/>
            <a:ext cx="576064" cy="53317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42" y="3408066"/>
            <a:ext cx="2708259" cy="2300347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021" y="3429000"/>
            <a:ext cx="2634895" cy="2258481"/>
          </a:xfrm>
          <a:prstGeom prst="rect">
            <a:avLst/>
          </a:prstGeom>
          <a:ln w="9525">
            <a:solidFill>
              <a:srgbClr val="00206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013176"/>
            <a:ext cx="1701345" cy="1701345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0874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8566"/>
            <a:ext cx="4807420" cy="1292662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32656"/>
            <a:ext cx="1905000" cy="190500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Штриховая стрелка вправо 1"/>
          <p:cNvSpPr/>
          <p:nvPr/>
        </p:nvSpPr>
        <p:spPr>
          <a:xfrm>
            <a:off x="5292080" y="638825"/>
            <a:ext cx="1224136" cy="646331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0" y="1484783"/>
            <a:ext cx="2699792" cy="229961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В.Ф.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Бурмакина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«ИКТ-компетентность – уверенное владение всеми составляющими навыками ИКТ-грамотности для решения возникающих вопросов в учебной, образовательной и иной деятельности…»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928979" y="1628800"/>
            <a:ext cx="2664296" cy="22322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А.А.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Елизаров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«ИКТ-компетентность – это совокупность знаний, умений и опыта деятельности, причём именно наличие такого опыта является определяющим по отношению к выполнению профессиональных функций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10257" y="4653136"/>
            <a:ext cx="3043965" cy="201717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Л.Н.Горбунова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и А.М. Семибратов «ИКТ-компетентность – это готовность и способность педагога самостоятельно и ответственно использовать эти технологии в своей профессиональной деятельности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/>
              <a:t> 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12235" y="2429889"/>
            <a:ext cx="2880320" cy="199822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О.Н. Шилова М.Б. Лебедева «ИКТ-компетентность – это способность индивида решать учебные, бытовые, профессиональные задачи с использованием информационных и коммуникационных технологий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148414" y="4005064"/>
            <a:ext cx="4536504" cy="2736304"/>
          </a:xfrm>
          <a:prstGeom prst="snip2Diag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«ИКТ-компетентность – это способность использовать информационные и коммуникационные технологии для доступа к информации, для ее поиска, организации, обработки, оценки, а также для продуцирования и передачи/распространения, которая достаточна для того, чтобы успешно жить и трудиться в условиях становящегося информационного общества</a:t>
            </a: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6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59" y="0"/>
            <a:ext cx="91519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152" y="2222677"/>
            <a:ext cx="3503712" cy="2299311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323528" y="692696"/>
            <a:ext cx="2160240" cy="151216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Общепользова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ctr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тельская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компетенция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03848" y="260648"/>
            <a:ext cx="2880320" cy="140947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редметно-педагогическая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ИКТ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684926" y="692696"/>
            <a:ext cx="2207553" cy="151216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Общепедаго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ctr"/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ическая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ИКТ - компетенцию</a:t>
            </a:r>
          </a:p>
        </p:txBody>
      </p:sp>
      <p:sp>
        <p:nvSpPr>
          <p:cNvPr id="3" name="Стрелка вниз 2"/>
          <p:cNvSpPr/>
          <p:nvPr/>
        </p:nvSpPr>
        <p:spPr>
          <a:xfrm>
            <a:off x="4283968" y="4653136"/>
            <a:ext cx="720080" cy="576064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1372550" y="4938060"/>
            <a:ext cx="2880320" cy="1715324"/>
          </a:xfrm>
          <a:prstGeom prst="ellips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Компьютерная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грамотность (базовая</a:t>
            </a:r>
            <a:r>
              <a:rPr lang="ru-RU" dirty="0" smtClean="0"/>
              <a:t>)</a:t>
            </a:r>
            <a:endParaRPr lang="ru-RU" dirty="0">
              <a:ln>
                <a:solidFill>
                  <a:schemeClr val="accent3">
                    <a:lumMod val="50000"/>
                  </a:schemeClr>
                </a:solidFill>
              </a:ln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038062" y="4941168"/>
            <a:ext cx="3096344" cy="1736576"/>
          </a:xfrm>
          <a:prstGeom prst="ellips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нформационная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грамотность (профессиональная</a:t>
            </a:r>
            <a:r>
              <a:rPr lang="ru-RU" dirty="0" smtClean="0"/>
              <a:t>)</a:t>
            </a:r>
            <a:endParaRPr lang="ru-RU" dirty="0">
              <a:ln>
                <a:solidFill>
                  <a:schemeClr val="accent3">
                    <a:lumMod val="50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8712968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112276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Чек-лист старшего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воспитателя «Как повысить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ИКТ-компетентность педагога в МБДОУ детском саду № 10 </a:t>
            </a:r>
            <a:r>
              <a:rPr lang="ru-RU" sz="1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г.Павлово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     </a:t>
            </a:r>
            <a:r>
              <a:rPr lang="ru-RU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320" y="0"/>
            <a:ext cx="91519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971600" y="260648"/>
            <a:ext cx="712879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/>
                <a:ea typeface="Calibri"/>
              </a:rPr>
              <a:t>1 этап - Организационный этап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Анализ нормативно-правовой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базы информатизации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24744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-Федеральный закон от 29.12.2012 № 273-ФЗ «Об образовании в Российской Федерации»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-Постановление Правительства РФ от 10.07.2013 № 582 «Об утверждении Правил размещения на официальном сайте образовательном сайте образовательной организации в информационно-телекоммуникационной сети «Интернет» и обновления информации об образовательной организации»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-Федеральный закон от 27.07.2006 № 152-ФЗ «О персональных данных»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-Конституцию РФ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-Закон РФ от 21.07.1993 № 5485-1 «О государственной тайне»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-Федеральный закон от 27.07.2006 № 149-ФЗ «Об информации, информационных технологиях и о защите информации»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-Указ Президента РФ от 06.03.1997 № 188 «Об утверждении  перечня сведений  конфиденциального характера»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-Уголовно-процессуальный кодекс РФ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-Приказ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Рособрнадзора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от 29.05.2014 №785 «Об утверждении требований к структуре официального сайта образовательной организации в информационно-телекоммуникационной сети «Интернет» и формату представления на нем информации»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-Приказ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РФ от 14.06.2013 № 462 «Об утверждении порядка проведения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самообследования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образовательной организацией»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-Постановление Правительства РФ от 15.08.2013 № 706 «Об утверждении правил оказания платных образовательных услуг»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-Приказ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России от 17.10.2013 № 1155 «Об утверждении федерального государственного образовательного стандарта дошкольного образования»</a:t>
            </a:r>
          </a:p>
          <a:p>
            <a:pPr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-Приказ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России от 30.08.2013 № 1014 «Об утверждении Порядка организации и осуществления образовательной деятельности по основным общеобразовательным программам – образовательным программам дошкольного образования»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251"/>
            <a:ext cx="9144001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Прямоугольник 1"/>
          <p:cNvSpPr/>
          <p:nvPr/>
        </p:nvSpPr>
        <p:spPr>
          <a:xfrm>
            <a:off x="1259632" y="260648"/>
            <a:ext cx="69127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/>
                <a:ea typeface="Calibri"/>
              </a:rPr>
              <a:t>Организационный этап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Анализ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кадровых условий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111592"/>
            <a:ext cx="81369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едагог – психолог - 1,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дефектолог - 1,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логопед -2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оспитатель - 7, музыкальный руководитель - 1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871659992"/>
              </p:ext>
            </p:extLst>
          </p:nvPr>
        </p:nvGraphicFramePr>
        <p:xfrm>
          <a:off x="251520" y="1988840"/>
          <a:ext cx="4608512" cy="24422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661247340"/>
              </p:ext>
            </p:extLst>
          </p:nvPr>
        </p:nvGraphicFramePr>
        <p:xfrm>
          <a:off x="4355976" y="3717032"/>
          <a:ext cx="4248472" cy="24640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696" y="1988840"/>
            <a:ext cx="2215808" cy="1636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97152"/>
            <a:ext cx="2232248" cy="1703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295" y="-46578"/>
            <a:ext cx="9284597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331640" y="13323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/>
                <a:ea typeface="Calibri"/>
              </a:rPr>
              <a:t>Организационный этап</a:t>
            </a:r>
            <a:endParaRPr lang="ru-RU" sz="2000" b="1" dirty="0">
              <a:solidFill>
                <a:srgbClr val="002060"/>
              </a:solidFill>
              <a:latin typeface="Times New Roman"/>
              <a:ea typeface="Calibri"/>
            </a:endParaRP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Анализ материально-технических условий</a:t>
            </a:r>
          </a:p>
        </p:txBody>
      </p:sp>
      <p:pic>
        <p:nvPicPr>
          <p:cNvPr id="7170" name="Picture 2" descr="F:\Моя аттестация\фото к АР\2,0\IMG_44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891" y="1453740"/>
            <a:ext cx="2016224" cy="2688298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F:\Моя аттестация\фото к АР\2,0\IMG_444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237" y="5050328"/>
            <a:ext cx="1944216" cy="1458228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F:\Моя аттестация\фото к АР\2,0\IMG_44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39" y="931929"/>
            <a:ext cx="2598684" cy="1949101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F:\Моя аттестация\фото к АР\2,0\IMG_444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12" y="931929"/>
            <a:ext cx="2374267" cy="1780781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G:\Фото Яна Станиславовна\IMG_360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40968"/>
            <a:ext cx="2545698" cy="1909360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3" name="Picture 15" descr="G:\Фото Яна Станиславовна\IMG_8988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266" y="2902896"/>
            <a:ext cx="2658158" cy="1772106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G:\Фото Яна Станиславовна\IMG_903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740" y="4581128"/>
            <a:ext cx="2956102" cy="1970734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5" name="Picture 1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892" y="5257918"/>
            <a:ext cx="1084985" cy="1446646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96" y="-4745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899592" y="260648"/>
            <a:ext cx="71287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/>
                <a:ea typeface="Calibri"/>
              </a:rPr>
              <a:t>Организационный этап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Анализ программно-методического обеспечения</a:t>
            </a:r>
          </a:p>
        </p:txBody>
      </p:sp>
      <p:pic>
        <p:nvPicPr>
          <p:cNvPr id="8194" name="Picture 2" descr="G:\2,1 (1)\2,1\IMG_90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3456384" cy="2304256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G:\2,1 (1)\2,1\IMG_90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038" y="1446731"/>
            <a:ext cx="3486976" cy="2324650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G:\2,1 (1)\2,1\IMG_904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72813"/>
            <a:ext cx="1730198" cy="2595298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04555"/>
            <a:ext cx="3348372" cy="2511279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95599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59" y="0"/>
            <a:ext cx="9151959" cy="6885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755576" y="116632"/>
            <a:ext cx="74168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адачи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 повышению общего уровня профессионального мастерства педагогов посредством формирования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ИКТ-компетентности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1556" y="1268760"/>
            <a:ext cx="835292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1.Формировать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положительного отношения и мотивацию к повышению ИКТ-компетентности у педагогов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2.Разработать систему повышению ИКТ-компетентности педагогов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3.Активизировать деятельность педагогов в ИКТ-насыщенной образовательной среде: участие в конкурсах, викторинах, олимпиадах, семинарах, конференциях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4.Формировать умение применять информационные технологии в различных видах творческой деятельности.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784" y="4462762"/>
            <a:ext cx="2842656" cy="2131991"/>
          </a:xfrm>
          <a:prstGeom prst="rect">
            <a:avLst/>
          </a:prstGeom>
          <a:ln w="9525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5941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51520" y="260648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/>
                <a:ea typeface="Calibri"/>
              </a:rPr>
              <a:t>Организационный </a:t>
            </a:r>
            <a:r>
              <a:rPr lang="ru-RU" sz="2400" b="1" dirty="0" smtClean="0">
                <a:solidFill>
                  <a:srgbClr val="002060"/>
                </a:solidFill>
                <a:latin typeface="Times New Roman"/>
                <a:ea typeface="Calibri"/>
              </a:rPr>
              <a:t>этап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повышение своей информационной компетентности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старшего воспитателя</a:t>
            </a:r>
          </a:p>
          <a:p>
            <a:pPr algn="ctr"/>
            <a:endParaRPr lang="ru-RU" sz="1600" b="1" dirty="0">
              <a:solidFill>
                <a:srgbClr val="002060"/>
              </a:solidFill>
              <a:latin typeface="Times New Roman"/>
              <a:ea typeface="Calibri"/>
            </a:endParaRPr>
          </a:p>
        </p:txBody>
      </p:sp>
      <p:pic>
        <p:nvPicPr>
          <p:cNvPr id="10242" name="Picture 2" descr="F:\Моя аттестация\Дипломы\Конкурсы, олимпиады, тесты\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208" y="3528862"/>
            <a:ext cx="1863205" cy="26340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F:\Моя аттестация\Дипломы\Конкурсы, олимпиады, тесты\19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137442"/>
            <a:ext cx="1800200" cy="2544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F:\Моя аттестация\Дипломы\Конференции, семинары\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993315"/>
            <a:ext cx="1741195" cy="2461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 descr="F:\Моя аттестация\Дипломы\Курсы\22387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61148"/>
            <a:ext cx="1780219" cy="25166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F:\Моя аттестация\Дипломы\Курсы\22377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293330"/>
            <a:ext cx="1654947" cy="2339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1" name="Picture 11" descr="F:\Моя аттестация\Дипломы\Курсы\22390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501" y="4136137"/>
            <a:ext cx="1728192" cy="2443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F:\Моя аттестация\Дипломы\Сайт\1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768" y="1228313"/>
            <a:ext cx="1690438" cy="23911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3" name="Picture 1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100" y="3682370"/>
            <a:ext cx="2020183" cy="16154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1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379" y="5133891"/>
            <a:ext cx="2225369" cy="1518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1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11970">
            <a:off x="387904" y="4916611"/>
            <a:ext cx="1501497" cy="2001996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2628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59" y="0"/>
            <a:ext cx="91519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115616" y="260648"/>
            <a:ext cx="6912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этап – Подготовительная работа с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педагогами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07888" y="655002"/>
            <a:ext cx="2741965" cy="3657781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267" name="Picture 3" descr="G:\Фото Яна Станиславовна\IMG_90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139" y="3884733"/>
            <a:ext cx="3923928" cy="261595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4417841" y="836712"/>
            <a:ext cx="2101917" cy="18002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 группа педагогов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педагоги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стажисты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с низким уровнем умений, но имеющие высокую мотивацию</a:t>
            </a:r>
          </a:p>
          <a:p>
            <a:pPr algn="ctr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551401" y="1736812"/>
            <a:ext cx="2197063" cy="198022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 группа педагогов</a:t>
            </a: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педагоги с достаточным уровнем умений, но с низкой мотивацией использования ИКТ </a:t>
            </a:r>
          </a:p>
          <a:p>
            <a:pPr algn="ctr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827584" y="4365103"/>
            <a:ext cx="2304256" cy="213558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3 группа педагогов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вошли молодые педагоги с высоким уровнем умений 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мотивации</a:t>
            </a:r>
          </a:p>
          <a:p>
            <a:pPr algn="ctr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3958524"/>
            <a:ext cx="2714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Анкетирование педагогов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2163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755576" y="210793"/>
            <a:ext cx="7488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Подготовительная работа с педагогами</a:t>
            </a:r>
            <a:endParaRPr lang="ru-RU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717032"/>
            <a:ext cx="3913187" cy="2414587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4" descr="https://mail.rambler.ru/m/folder/INBOX/33332.2/view/id/IMG_577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3988302"/>
            <a:ext cx="3456384" cy="2590993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5277" y="3516344"/>
            <a:ext cx="40863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Обновление информации на сайте ДОУ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84168" y="6209963"/>
            <a:ext cx="1615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ОЭР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7975" y="744012"/>
            <a:ext cx="3452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«Компьютерная грамота»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0106" y="744012"/>
            <a:ext cx="3489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электронного учебника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364" y="1139470"/>
            <a:ext cx="1732452" cy="2311092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AutoShape 9" descr="https://mail.rambler.ru/m/folder/INBOX/33339.2/view/id/IMG_578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301" y="1139470"/>
            <a:ext cx="2325867" cy="1743528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5" y="1603408"/>
            <a:ext cx="2394958" cy="1795321"/>
          </a:xfrm>
          <a:prstGeom prst="rect">
            <a:avLst/>
          </a:prstGeom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19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259632" y="188640"/>
            <a:ext cx="66967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 этап – Основной</a:t>
            </a:r>
          </a:p>
        </p:txBody>
      </p:sp>
      <p:pic>
        <p:nvPicPr>
          <p:cNvPr id="2050" name="Picture 2" descr="G:\Фото Яна Станиславовна\IMG_89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50305"/>
            <a:ext cx="3996445" cy="266429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Фото Яна Станиславовна\IMG_899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95" y="657404"/>
            <a:ext cx="3975146" cy="265009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:\Фото Яна Станиславовна\IMG_899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586" y="3861048"/>
            <a:ext cx="3964418" cy="264294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G:\Фото Яна Станиславовна\IMG_902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303" y="4221088"/>
            <a:ext cx="3815918" cy="254394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1340" y="3429000"/>
            <a:ext cx="1668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Мастер-классы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80112" y="3491716"/>
            <a:ext cx="3027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Серия практических занятий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1171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899592" y="260648"/>
            <a:ext cx="6912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 этап – Основной</a:t>
            </a:r>
          </a:p>
        </p:txBody>
      </p:sp>
      <p:pic>
        <p:nvPicPr>
          <p:cNvPr id="3074" name="Picture 2" descr="G:\Фото Яна Станиславовна\IMG_90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48" y="722313"/>
            <a:ext cx="3779912" cy="2519941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Фото Яна Станиславовна\IMG_90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446" y="695575"/>
            <a:ext cx="3820020" cy="254668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Фото Яна Станиславовна\IMG_90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97" y="3633260"/>
            <a:ext cx="3888433" cy="259228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G:\Фото Яна Станиславовна\IMG_902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446" y="3628027"/>
            <a:ext cx="3950116" cy="2633411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00100" y="3263928"/>
            <a:ext cx="17690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Наставничество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02197" y="6374107"/>
            <a:ext cx="2938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Работа педагогов  в группах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3743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19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331640" y="260648"/>
            <a:ext cx="67687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 этап – Основной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21261"/>
            <a:ext cx="3313571" cy="2649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936955"/>
            <a:ext cx="3593703" cy="28763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36955"/>
            <a:ext cx="3589038" cy="2874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512866" y="4653136"/>
            <a:ext cx="21635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Виртуальные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экскурсии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для педагогов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6417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568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619672" y="188640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 этап – Основной</a:t>
            </a:r>
          </a:p>
        </p:txBody>
      </p:sp>
      <p:pic>
        <p:nvPicPr>
          <p:cNvPr id="5122" name="Picture 2" descr="F:\Моя аттестация\фото к АР\1\IMG_44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829476"/>
            <a:ext cx="3443875" cy="258290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Моя аттестация\фото к АР\1\IMG_44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06889"/>
            <a:ext cx="3090089" cy="231756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F:\Моя аттестация\фото к АР\1\IMG_44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77072"/>
            <a:ext cx="3456384" cy="259228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F:\Моя аттестация\фото к АР\1\IMG_44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702" y="581274"/>
            <a:ext cx="1970329" cy="262710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:\Моя аттестация\фото к АР\1\IMG_444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91" y="650306"/>
            <a:ext cx="3373715" cy="253028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120" y="3624456"/>
            <a:ext cx="3928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Индивидуальная работа с педагогами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7621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122" y="20892"/>
            <a:ext cx="91519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547664" y="332656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4 этап –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Заключительный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951518" y="1048861"/>
            <a:ext cx="3600400" cy="148255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Умеют создавать графические и текстовые документы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119592" y="2951719"/>
            <a:ext cx="3600400" cy="148255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Создают персональные сайты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788024" y="4869160"/>
            <a:ext cx="3600400" cy="148255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Владеют способами и методами применения ИКТ в работе с детьми и родителями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436096" y="2924133"/>
            <a:ext cx="3600400" cy="148255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Владеют навыками поисками информации в Интернете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932040" y="1004277"/>
            <a:ext cx="3600400" cy="161882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Умеют применять электронные дидактические и педагогические программные средствами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961457" y="4869160"/>
            <a:ext cx="3600400" cy="148255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Владеют программой для создания мультимедийных презентаций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818166"/>
            <a:ext cx="1440160" cy="15885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257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952" y="-5558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395536" y="260648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езультаты эффективной системы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методического сопровождения каждого педагога по ИКТ-компетентности</a:t>
            </a:r>
          </a:p>
        </p:txBody>
      </p:sp>
      <p:pic>
        <p:nvPicPr>
          <p:cNvPr id="1026" name="Picture 2" descr="G:\Фото Яна Станиславовна\IMG_90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647505"/>
            <a:ext cx="3520086" cy="23467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Фото Яна Станиславовна\IMG_90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96918"/>
            <a:ext cx="3492388" cy="2328259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:\Фото Яна Станиславовна\IMG_90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82732"/>
            <a:ext cx="3491884" cy="232792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Фото Яна Станиславовна\Скрины и допломы\Скрин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62" y="3745339"/>
            <a:ext cx="2282856" cy="182628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229200"/>
            <a:ext cx="2179638" cy="1429544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G:\Фото Яна Станиславовна\Скрины и допломы\зуева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935" y="3785824"/>
            <a:ext cx="2304256" cy="1785799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Фото Яна Станиславовна\Скрины и допломы\Андреева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360" y="5261658"/>
            <a:ext cx="2095777" cy="146514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6564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139952" y="548680"/>
            <a:ext cx="4536504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endParaRPr lang="ru-RU" sz="5400" b="1" cap="none" spc="0" dirty="0" smtClean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  <a:p>
            <a:pPr algn="ctr"/>
            <a:r>
              <a:rPr lang="ru-RU" sz="6600" b="1" cap="none" spc="0" dirty="0" smtClean="0">
                <a:ln>
                  <a:prstDash val="solid"/>
                </a:ln>
                <a:solidFill>
                  <a:srgbClr val="7030A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6600" b="1" cap="none" spc="0" dirty="0" smtClean="0">
                <a:ln>
                  <a:prstDash val="solid"/>
                </a:ln>
                <a:solidFill>
                  <a:srgbClr val="7030A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за </a:t>
            </a:r>
          </a:p>
          <a:p>
            <a:pPr algn="ctr"/>
            <a:r>
              <a:rPr lang="ru-RU" sz="6600" b="1" cap="none" spc="0" dirty="0" smtClean="0">
                <a:ln>
                  <a:prstDash val="solid"/>
                </a:ln>
                <a:solidFill>
                  <a:srgbClr val="7030A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внимание!</a:t>
            </a:r>
            <a:endParaRPr lang="ru-RU" sz="6600" b="1" cap="none" spc="0" dirty="0">
              <a:ln>
                <a:prstDash val="solid"/>
              </a:ln>
              <a:solidFill>
                <a:srgbClr val="7030A0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754</TotalTime>
  <Words>770</Words>
  <Application>Microsoft Office PowerPoint</Application>
  <PresentationFormat>Экран (4:3)</PresentationFormat>
  <Paragraphs>112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56</cp:revision>
  <dcterms:modified xsi:type="dcterms:W3CDTF">2018-02-25T19:23:01Z</dcterms:modified>
</cp:coreProperties>
</file>