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7" r:id="rId2"/>
    <p:sldId id="266" r:id="rId3"/>
    <p:sldId id="269" r:id="rId4"/>
    <p:sldId id="283" r:id="rId5"/>
    <p:sldId id="267" r:id="rId6"/>
    <p:sldId id="298" r:id="rId7"/>
    <p:sldId id="273" r:id="rId8"/>
    <p:sldId id="272" r:id="rId9"/>
    <p:sldId id="271" r:id="rId10"/>
    <p:sldId id="275" r:id="rId11"/>
    <p:sldId id="281" r:id="rId12"/>
    <p:sldId id="277" r:id="rId13"/>
    <p:sldId id="282" r:id="rId14"/>
    <p:sldId id="293" r:id="rId15"/>
    <p:sldId id="294" r:id="rId16"/>
    <p:sldId id="295" r:id="rId17"/>
    <p:sldId id="297" r:id="rId18"/>
    <p:sldId id="299" r:id="rId19"/>
    <p:sldId id="296" r:id="rId20"/>
    <p:sldId id="280" r:id="rId21"/>
    <p:sldId id="29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05" autoAdjust="0"/>
  </p:normalViewPr>
  <p:slideViewPr>
    <p:cSldViewPr>
      <p:cViewPr varScale="1">
        <p:scale>
          <a:sx n="96" d="100"/>
          <a:sy n="96" d="100"/>
        </p:scale>
        <p:origin x="-11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5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066BD-6945-467B-8BB2-7E3DE8127F0E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0A57-4069-491F-9C83-6A7820F47B44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Верхний колонтитул 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2902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563FA-8383-4F9B-BB9F-B7ACE78B9FE6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BA1920-8CC5-4FD7-9E65-683777285A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3674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BA1920-8CC5-4FD7-9E65-683777285A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5711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BA1920-8CC5-4FD7-9E65-683777285A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112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BA1920-8CC5-4FD7-9E65-683777285AE5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2025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274576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782800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475332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790368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113867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945727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850937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490204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792676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403416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771478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E54A7-E3D6-42BD-93EF-AF9127C19BE9}" type="datetimeFigureOut">
              <a:rPr lang="ru-RU" smtClean="0"/>
              <a:t>04.05.2019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51524-7B1B-4610-B51B-62F7705865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557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PowerPoint_97-2003_Presentation1.ppt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9872954"/>
              </p:ext>
            </p:extLst>
          </p:nvPr>
        </p:nvGraphicFramePr>
        <p:xfrm>
          <a:off x="-2119" y="-1"/>
          <a:ext cx="9254639" cy="6939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Презентация" r:id="rId4" imgW="4569051" imgH="3425913" progId="PowerPoint.Show.8">
                  <p:embed/>
                </p:oleObj>
              </mc:Choice>
              <mc:Fallback>
                <p:oleObj name="Презентация" r:id="rId4" imgW="4569051" imgH="342591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-2119" y="-1"/>
                        <a:ext cx="9254639" cy="69393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7504" y="1988839"/>
            <a:ext cx="8712968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solidFill>
                  <a:srgbClr val="FFFF00"/>
                </a:solidFill>
                <a:cs typeface="Aparajita" pitchFamily="34" charset="0"/>
              </a:rPr>
              <a:t>Проект </a:t>
            </a:r>
          </a:p>
          <a:p>
            <a:r>
              <a:rPr lang="ru-RU" sz="3200" b="1" i="1" dirty="0" smtClean="0">
                <a:solidFill>
                  <a:srgbClr val="FFFF00"/>
                </a:solidFill>
                <a:cs typeface="Aparajita" pitchFamily="34" charset="0"/>
              </a:rPr>
              <a:t>«Удивительный мир космоса»</a:t>
            </a:r>
            <a:endParaRPr lang="ru-RU" sz="3200" b="1" i="1" dirty="0">
              <a:solidFill>
                <a:srgbClr val="FFFF00"/>
              </a:solidFill>
              <a:cs typeface="Aparajita" pitchFamily="34" charset="0"/>
            </a:endParaRPr>
          </a:p>
          <a:p>
            <a:endParaRPr lang="ru-RU" sz="1600" b="1" i="1" dirty="0" smtClean="0">
              <a:solidFill>
                <a:srgbClr val="FFFF00"/>
              </a:solidFill>
              <a:cs typeface="Aparajita" pitchFamily="34" charset="0"/>
            </a:endParaRPr>
          </a:p>
          <a:p>
            <a:r>
              <a:rPr lang="ru-RU" sz="2000" b="1" i="1" dirty="0" smtClean="0">
                <a:solidFill>
                  <a:srgbClr val="FFFF00"/>
                </a:solidFill>
                <a:cs typeface="Aparajita" pitchFamily="34" charset="0"/>
              </a:rPr>
              <a:t>Автор: Добрынина Людмила Ивановна</a:t>
            </a:r>
          </a:p>
          <a:p>
            <a:r>
              <a:rPr lang="ru-RU" sz="2000" b="1" i="1" dirty="0" smtClean="0">
                <a:solidFill>
                  <a:srgbClr val="FFFF00"/>
                </a:solidFill>
                <a:cs typeface="Aparajita" pitchFamily="34" charset="0"/>
              </a:rPr>
              <a:t>Воспитатель МБДОУ №10 «Золушка»</a:t>
            </a:r>
            <a:endParaRPr lang="ru-RU" sz="2000" b="1" i="1" dirty="0">
              <a:solidFill>
                <a:srgbClr val="FFFF00"/>
              </a:solidFill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6886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116632"/>
            <a:ext cx="8928992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 проекта: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Добрынина Людмила Ивановна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МБДОУ №10 «Золушка»</a:t>
            </a:r>
          </a:p>
          <a:p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Название: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«Удивительный мир космоса»</a:t>
            </a: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Тип 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проекта: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познавательно-творческий.</a:t>
            </a: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краткосрочный 2 недели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 дети подготовительной группы  «Вишенка», воспитатели, логопед, музыкальный руководитель,  родители.</a:t>
            </a:r>
          </a:p>
          <a:p>
            <a:pPr algn="r"/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 smtClean="0">
                <a:solidFill>
                  <a:srgbClr val="FFFF00"/>
                </a:solidFill>
              </a:rPr>
              <a:t>.. </a:t>
            </a:r>
            <a:endParaRPr lang="ru-RU" dirty="0" smtClean="0">
              <a:solidFill>
                <a:srgbClr val="FFFF00"/>
              </a:solidFill>
            </a:endParaRPr>
          </a:p>
          <a:p>
            <a:endParaRPr lang="ru-RU" sz="2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C:\Users\Я\Desktop\космос\106013960_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23573">
            <a:off x="5124793" y="198845"/>
            <a:ext cx="3837806" cy="383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3414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9342"/>
            <a:ext cx="9036496" cy="7340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700" b="1" i="1" dirty="0">
              <a:solidFill>
                <a:srgbClr val="002060"/>
              </a:solidFill>
            </a:endParaRPr>
          </a:p>
          <a:p>
            <a:endParaRPr lang="ru-RU" sz="1700" b="1" i="1" dirty="0" smtClean="0">
              <a:solidFill>
                <a:srgbClr val="002060"/>
              </a:solidFill>
            </a:endParaRPr>
          </a:p>
          <a:p>
            <a:r>
              <a:rPr lang="ru-RU" sz="1700" b="1" i="1" dirty="0" smtClean="0">
                <a:solidFill>
                  <a:srgbClr val="002060"/>
                </a:solidFill>
              </a:rPr>
              <a:t>Вопросы </a:t>
            </a:r>
            <a:r>
              <a:rPr lang="ru-RU" sz="1700" b="1" i="1" dirty="0">
                <a:solidFill>
                  <a:srgbClr val="002060"/>
                </a:solidFill>
              </a:rPr>
              <a:t>космического будущего человечества будет решать наше подрастающее поколение, так как им продолжать дело, начатое нашими великими предшественниками, среди которых славные имена: К. Э. Циолковский, С. П. Королёв, Ю. А. Гагарин, А. А. Леонов, В. Н. Терешкова, внёсших большой вклад в изучение и освоение космоса. Поэтому работа в этом направлении – это и часть патриотического воспитания: формирования чувства гордости за свою страну и достижения учёных, и космонавтов. Элементарные научные знания, термины, представления, доступные пониманию детей старшего дошкольного возраста, даются в играх, наблюдениях, чтении художественной литературы, экспериментах, создании проблемных ситуаций. Закрепление знаний осуществляется с опорой на ведущие виды деятельности дошкольника-игровую и художественно-продуктивную, дидактических, сюжетно-ролевых, а также при проведении досугов и развлечений.</a:t>
            </a:r>
          </a:p>
          <a:p>
            <a:r>
              <a:rPr lang="ru-RU" sz="1700" b="1" i="1" dirty="0">
                <a:solidFill>
                  <a:srgbClr val="002060"/>
                </a:solidFill>
              </a:rPr>
              <a:t>Данный проект поможет расширить знания и представление о космосе; конкретизирует знания о планетах солнечной системы, созвездиях, метеоритах, сформирует интерес к неизвестным фактам из истории космоса. Дети научатся анализировать имеющие факты, устанавливать причинно-следственные связи, делать выводы. Предполагаемый результат:</a:t>
            </a:r>
          </a:p>
          <a:p>
            <a:r>
              <a:rPr lang="ru-RU" sz="1700" b="1" i="1" dirty="0">
                <a:solidFill>
                  <a:srgbClr val="002060"/>
                </a:solidFill>
              </a:rPr>
              <a:t>Усвоение детьми знаний, представлений о космосе, развитие активной, самостоятельной, творческой личности.</a:t>
            </a:r>
          </a:p>
          <a:p>
            <a:r>
              <a:rPr lang="ru-RU" sz="1700" b="1" i="1" dirty="0">
                <a:solidFill>
                  <a:srgbClr val="002060"/>
                </a:solidFill>
              </a:rPr>
              <a:t>Воспитания патриотического чувству дошкольника, желание быть смелым, сильным и выносливым.</a:t>
            </a:r>
          </a:p>
          <a:p>
            <a:r>
              <a:rPr lang="ru-RU" sz="1700" b="1" i="1" dirty="0">
                <a:solidFill>
                  <a:srgbClr val="002060"/>
                </a:solidFill>
              </a:rPr>
              <a:t>Вовлечение родителей в совместную деятельность с ребёнком.</a:t>
            </a:r>
          </a:p>
          <a:p>
            <a:endParaRPr lang="ru-RU" sz="1700" b="1" i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79649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17" y="0"/>
            <a:ext cx="9142183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173038" algn="ctr">
              <a:buNone/>
            </a:pPr>
            <a:endParaRPr lang="ru-RU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indent="173038" algn="ctr">
              <a:buNone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</a:t>
            </a:r>
            <a:endParaRPr lang="ru-RU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indent="173038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58800" indent="-285750" algn="just">
              <a:buFont typeface="Wingdings" panose="05000000000000000000" pitchFamily="2" charset="2"/>
              <a:buChar char="Ø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сформировать у детей первичные представления о космическом пространстве, о роли человека в изучении космоса; эмоциональное, ценностное отношение к людям, работа которых связана с освоением космоса.</a:t>
            </a:r>
          </a:p>
          <a:p>
            <a:pPr marL="558800" indent="-285750" algn="just">
              <a:buFont typeface="Wingdings" panose="05000000000000000000" pitchFamily="2" charset="2"/>
              <a:buChar char="Ø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Обогатить активный предметный словарь, словарь прилагательных, глаголов по теме проекта.</a:t>
            </a:r>
          </a:p>
          <a:p>
            <a:pPr marL="558800" indent="-285750" algn="just">
              <a:buFont typeface="Wingdings" panose="05000000000000000000" pitchFamily="2" charset="2"/>
              <a:buChar char="Ø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развить творческую активность детей и родителей, воспитать патриотические чувства, желание быть смелым, сильным и выносливым.</a:t>
            </a:r>
          </a:p>
          <a:p>
            <a:pPr marL="558800" indent="-285750" algn="just">
              <a:buFont typeface="Wingdings" panose="05000000000000000000" pitchFamily="2" charset="2"/>
              <a:buChar char="Ø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повысить уровень педагогической культуры родителей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Материально </a:t>
            </a:r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техническое обеспечение</a:t>
            </a:r>
          </a:p>
          <a:p>
            <a:r>
              <a:rPr lang="ru-RU" dirty="0"/>
              <a:t>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Подборка художественной литературы: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Иллюстративный материал;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Фотоматериалы, презентации  о космосе</a:t>
            </a:r>
            <a:r>
              <a:rPr lang="ru-RU" dirty="0"/>
              <a:t>.</a:t>
            </a:r>
          </a:p>
          <a:p>
            <a:pPr marL="273050" indent="173038" algn="ctr">
              <a:buNone/>
            </a:pP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indent="173038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173038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273050" indent="173038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173038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273050" indent="173038" algn="just"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173038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273050" indent="173038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2887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Я\Desktop\космос\106013960_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00794">
            <a:off x="6451485" y="3724309"/>
            <a:ext cx="2629852" cy="262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8964488" cy="9202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способствовать развитию познавательных и интеллектуальных способностей детей. Приобщение детей к духовным и нравственно-патриотическим ценностям через элементарное понимание значения «космос», «космонавт». Актуализация словарного запаса по теме «Космос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способствовать формированию у детей понятий «Космос», «Космическое пространство»;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способствовать ознакомлению с историей  освоения космоса;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способствовать расширению и углублению представлений об окружающем мире Земли  и о роли человека в ее экосистеме;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подвести к пониманию уникальности нашей планеты, так как только на ней есть жизнь;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воспитывать уважение и любовь к Земле, как к космическому чуду, дающему все необходимое для жизни, а так же чувство гордости за историю своей планеты, за достижения отечественных ученых, конструкторов,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космонавтов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79990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Я\Desktop\космос\106013960_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00794">
            <a:off x="6451485" y="3724309"/>
            <a:ext cx="2629852" cy="2629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1004"/>
            <a:ext cx="8964488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accent6">
                  <a:lumMod val="75000"/>
                </a:schemeClr>
              </a:buClr>
              <a:buSzPct val="120000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Образовательные:</a:t>
            </a:r>
          </a:p>
          <a:p>
            <a:pPr>
              <a:buClr>
                <a:schemeClr val="accent6">
                  <a:lumMod val="75000"/>
                </a:schemeClr>
              </a:buClr>
              <a:buSzPct val="120000"/>
            </a:pP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детей представления и знания о космосе.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способствовать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ознакомлению детей с историей освоения космоса, дать представления о роли человека в изучении космического пространства.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создать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педагогические условия, стимулирующие познавательную активность детей;</a:t>
            </a:r>
          </a:p>
          <a:p>
            <a:pPr>
              <a:buClr>
                <a:schemeClr val="accent6">
                  <a:lumMod val="75000"/>
                </a:schemeClr>
              </a:buClr>
              <a:buSzPct val="120000"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Коррекционно-развивающие:</a:t>
            </a:r>
          </a:p>
          <a:p>
            <a:pPr>
              <a:buClr>
                <a:schemeClr val="accent6">
                  <a:lumMod val="75000"/>
                </a:schemeClr>
              </a:buClr>
              <a:buSzPct val="120000"/>
            </a:pP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обогатить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активизировать словарный запас по теме «Космос»;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связную речь;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общую, мелкую и артикуляционную моторику,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познавательно-творческие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способности детей, внимание, память, мышление.</a:t>
            </a:r>
          </a:p>
          <a:p>
            <a:pPr>
              <a:buClr>
                <a:schemeClr val="accent6">
                  <a:lumMod val="75000"/>
                </a:schemeClr>
              </a:buClr>
              <a:buSzPct val="120000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</a:p>
          <a:p>
            <a:pPr>
              <a:buClr>
                <a:schemeClr val="accent6">
                  <a:lumMod val="75000"/>
                </a:schemeClr>
              </a:buClr>
              <a:buSzPct val="120000"/>
            </a:pP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любовь к Родине, чувство гордости за достижения страны в области освоении космоса, чувство патриотизма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совершенствовать </a:t>
            </a: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стиль партнерских отношений между ДОУ и семьей.</a:t>
            </a:r>
          </a:p>
          <a:p>
            <a:pPr marL="342900" indent="-342900">
              <a:buClr>
                <a:schemeClr val="accent6">
                  <a:lumMod val="75000"/>
                </a:schemeClr>
              </a:buClr>
              <a:buSzPct val="120000"/>
              <a:buFont typeface="Wingdings 2" panose="05020102010507070707" pitchFamily="18" charset="2"/>
              <a:buChar char=""/>
            </a:pP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3915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85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Я\Desktop\космос\106013960_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39" r="10207"/>
          <a:stretch/>
        </p:blipFill>
        <p:spPr bwMode="auto">
          <a:xfrm rot="2945952">
            <a:off x="4738514" y="266844"/>
            <a:ext cx="3452587" cy="335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18761" y="46881"/>
            <a:ext cx="91440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Реализация проекта: 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Подготовительный этап. </a:t>
            </a: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Цель: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•  подбор дидактического и методического оснащения проекта; 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• вовлечение детей и родителей в процессе решения поставленных задач; 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• разработка плана мероприятий. </a:t>
            </a:r>
          </a:p>
          <a:p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Основной этап: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реализовать идеи проекта в ходе проведения 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намеченных мероприятий, создать систему работы в данном направлении, 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предусматривающую полное взаимодействие всех педагогов ДОУ и    родителей.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t"/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НОД</a:t>
            </a:r>
          </a:p>
          <a:p>
            <a:pPr fontAlgn="t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начальных математических представлений.</a:t>
            </a:r>
          </a:p>
          <a:p>
            <a:pPr fontAlgn="t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Закрепить и обобщить знания детей о свойствах геометрических фигур: круга, овала, квадрата, прямоугольника, треугольника .Совершенствовать навыки устного счёта в пределах десяти. Закрепить умение группировать предметы по цвету и форме. Закрепить знания детей о свойствах предметов: длинный – короткий,  широкий – узкий.  Дать общее представление о космосе и космонавтах.</a:t>
            </a:r>
          </a:p>
          <a:p>
            <a:pPr fontAlgn="t"/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>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25861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40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sz="2000" b="1" dirty="0">
              <a:solidFill>
                <a:srgbClr val="FF0000"/>
              </a:solidFill>
            </a:endParaRPr>
          </a:p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Конструктивные игры.</a:t>
            </a:r>
          </a:p>
          <a:p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конструирование с «обыгрыванием» построек – предложить построить город будущего на Марсе развивать воображение, соотносить по  размерам части зданий, обыграть постройки. Уметь планировать свои игровые действия, добиваться настойчивости в достижении цели.  Формировать дружеские взаимоотношения</a:t>
            </a:r>
          </a:p>
          <a:p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с различными видами конструктора, мозаик «Полёт в космос», «Космодром», обогащение активного словарного запаса детей, развитие мелкой моторики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Художественное 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творчество.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Рисование «Летающие тарелки и пришельцы из космоса» Вызвать интерес к изображению разных пришельцев и средств их передвижения в космическом пространстве, развивать воображение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Лепка рельефная панорама «В далёком космосе» Продолжать освоение техники рельефной лепки: предложить детям вместе создать рельефную картину, включающую разные космические объекты (солнце, планеты, звёзды, созвездия, кометы) Направить на поиск выразительных средств, воспитывать творческий интерес, развивать опыт сотворчества.</a:t>
            </a:r>
          </a:p>
          <a:p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1008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63722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Беседы с использованием презентаций.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1.«Что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такое космос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2.«Голубая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планета -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Земля»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«Семья планет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«Солнце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источник жизни на Земле».</a:t>
            </a:r>
            <a:b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родителями.</a:t>
            </a:r>
            <a:endParaRPr 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Сотрудничество с родителями (рисунки совместного творчества детей и родителей «Каким я представляю себе космос») .</a:t>
            </a:r>
          </a:p>
          <a:p>
            <a:pPr lvl="0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Выставки детских работ. </a:t>
            </a:r>
          </a:p>
          <a:p>
            <a:pPr lvl="0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Досуг для детей с приглашением родителей. </a:t>
            </a:r>
          </a:p>
          <a:p>
            <a:pPr lvl="0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Выставка  поделок на тему: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«Космос рядом с нами» совместные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поделки родителей с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детьми.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342900" indent="-342900">
              <a:buAutoNum type="arabicPeriod" startAt="4"/>
            </a:pPr>
            <a:endParaRPr lang="ru-RU" dirty="0" smtClean="0"/>
          </a:p>
          <a:p>
            <a:pPr marL="342900" indent="-342900">
              <a:buAutoNum type="arabicPeriod" startAt="4"/>
            </a:pPr>
            <a:endParaRPr lang="ru-RU" dirty="0"/>
          </a:p>
          <a:p>
            <a:pPr marL="342900" indent="-342900">
              <a:buAutoNum type="arabicPeriod" startAt="4"/>
            </a:pPr>
            <a:endParaRPr lang="ru-RU" dirty="0" smtClean="0"/>
          </a:p>
          <a:p>
            <a:pPr marL="342900" indent="-342900">
              <a:buAutoNum type="arabicPeriod" startAt="4"/>
            </a:pPr>
            <a:endParaRPr lang="ru-RU" dirty="0"/>
          </a:p>
        </p:txBody>
      </p:sp>
      <p:pic>
        <p:nvPicPr>
          <p:cNvPr id="10242" name="Picture 2" descr="C:\Users\Я\Desktop\космос\106013960_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780928"/>
            <a:ext cx="3837806" cy="383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3997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8532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Фотоотчёт проекта</a:t>
            </a:r>
          </a:p>
          <a:p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процессе НОД дети познакомились с первыми космонавтами. Отправились в путешествие  по планетам, встретились с инопланетянами и рассказали им о планете Земля.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57271"/>
            <a:ext cx="3312368" cy="2484276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700807"/>
            <a:ext cx="3312368" cy="2540739"/>
          </a:xfrm>
          <a:prstGeom prst="rect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780" y="3501008"/>
            <a:ext cx="3960440" cy="297033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825057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243408"/>
            <a:ext cx="9878334" cy="7200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293096"/>
            <a:ext cx="3962010" cy="255638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717032"/>
            <a:ext cx="4396911" cy="2952328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916832"/>
            <a:ext cx="3253598" cy="2503469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168566"/>
            <a:ext cx="2969722" cy="2024149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831496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5" y="3212976"/>
            <a:ext cx="4824536" cy="333037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836713"/>
            <a:ext cx="5040560" cy="2619945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307" y="910133"/>
            <a:ext cx="3933055" cy="3786215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0" y="1886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Строительство ракет  дело интересное и увлекательное.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27" y="4005064"/>
            <a:ext cx="3786217" cy="2538282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466483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116632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Создана мини-библиотека для совместного рассматривания и чтения познавательной, художественной литературы</a:t>
            </a:r>
          </a:p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Выставка поделок  на тему «Удивительный мир космоса» (совместно с родителями)</a:t>
            </a:r>
          </a:p>
          <a:p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3" y="1196752"/>
            <a:ext cx="3537697" cy="265327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077072"/>
            <a:ext cx="3537697" cy="2653273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014" y="1124744"/>
            <a:ext cx="3567779" cy="2650275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166147"/>
            <a:ext cx="3491880" cy="261891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96210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"/>
            <a:ext cx="4572000" cy="342900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1187624" y="476672"/>
            <a:ext cx="1986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«Звёздный ветер»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7624" y="3676382"/>
            <a:ext cx="2109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«Солнечная семья»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4048" y="4333746"/>
            <a:ext cx="2143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«Тайны Вселенной»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30012" y="263773"/>
            <a:ext cx="2294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«Космическая наука»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5243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7" y="-41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370" y="36004"/>
            <a:ext cx="4607587" cy="3320988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56992"/>
            <a:ext cx="4499992" cy="3501008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139305" y="1336019"/>
            <a:ext cx="4173963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Решаем кроссворд «Навстречу звёздам»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370" y="3350034"/>
            <a:ext cx="4581629" cy="3507965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047940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18850"/>
            <a:ext cx="4572000" cy="373915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2924944"/>
            <a:ext cx="4572001" cy="3933056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2000" cy="3429001"/>
          </a:xfrm>
          <a:prstGeom prst="rect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7100363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1256" y="-1381336"/>
            <a:ext cx="7821488" cy="9144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7704" y="2132856"/>
            <a:ext cx="4980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«Если очень захотеть, можно в космос полететь»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2679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1462997"/>
            <a:ext cx="9937104" cy="59264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27415" y="188640"/>
            <a:ext cx="468916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i="1" dirty="0" smtClean="0">
                <a:solidFill>
                  <a:srgbClr val="002060"/>
                </a:solidFill>
              </a:rPr>
              <a:t>Вселенная звёзд:</a:t>
            </a:r>
          </a:p>
          <a:p>
            <a:r>
              <a:rPr lang="ru-RU" sz="2000" i="1" dirty="0" smtClean="0">
                <a:solidFill>
                  <a:srgbClr val="002060"/>
                </a:solidFill>
              </a:rPr>
              <a:t>Лебедь, Малая медведица, Малый конь, </a:t>
            </a:r>
          </a:p>
          <a:p>
            <a:r>
              <a:rPr lang="ru-RU" sz="2000" i="1" dirty="0" smtClean="0">
                <a:solidFill>
                  <a:srgbClr val="002060"/>
                </a:solidFill>
              </a:rPr>
              <a:t>Жираф, Лира, Гончие псы, Рак</a:t>
            </a:r>
            <a:endParaRPr lang="ru-RU" sz="20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7580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44000" cy="70788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59832" y="4077072"/>
            <a:ext cx="2271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«Кто ты, пришелец?»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14284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Я\Desktop\космос\106013960_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325227">
            <a:off x="5075296" y="2780169"/>
            <a:ext cx="3837806" cy="383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752" y="332656"/>
            <a:ext cx="90364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Вывод: </a:t>
            </a:r>
          </a:p>
          <a:p>
            <a:pPr algn="just">
              <a:lnSpc>
                <a:spcPct val="80000"/>
              </a:lnSpc>
            </a:pP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процессе реализации проекта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«Удивительный мир космоса»,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наряду с развитием познавательных способностей, у детей расширился и обогатился словарный запас, что обеспечивало точное его употребление при построении оценочных суждений, расширились представления о космосе и космонавтике. Дети приобрели первичные представления о достижениях отечественных ученых в области космонавтики. </a:t>
            </a:r>
          </a:p>
          <a:p>
            <a:pPr algn="just">
              <a:lnSpc>
                <a:spcPct val="80000"/>
              </a:lnSpc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Эмоциональное восприятие материала, в ходе проекта, помогло детям испытать чувство гордости за нашу страну и своих соотечественников.</a:t>
            </a:r>
          </a:p>
          <a:p>
            <a:pPr algn="just">
              <a:lnSpc>
                <a:spcPct val="80000"/>
              </a:lnSpc>
            </a:pP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«Стремись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простор Вселенной –</a:t>
            </a: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В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созвездия миров,</a:t>
            </a: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В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порыве вдохновенном,</a:t>
            </a: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Вдоль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Млечных берегов.</a:t>
            </a:r>
          </a:p>
          <a:p>
            <a:pPr algn="just">
              <a:lnSpc>
                <a:spcPct val="80000"/>
              </a:lnSpc>
            </a:pP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Мы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вместе Путь проложим,</a:t>
            </a: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Светил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постигнем суть.</a:t>
            </a: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Довольно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быть прохожим –</a:t>
            </a: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Первопроходцем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будь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!»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В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Астеров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2613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Я\Desktop\картинки-поделки\рамки\A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60240" y="1568986"/>
            <a:ext cx="5184576" cy="70788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ru-RU" sz="4000" b="1" i="1" dirty="0" smtClean="0">
                <a:solidFill>
                  <a:srgbClr val="002060"/>
                </a:solidFill>
              </a:rPr>
              <a:t>Спасибо за внимание!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388" y="3429000"/>
            <a:ext cx="3132855" cy="31328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981200"/>
            <a:ext cx="4876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5895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877</Words>
  <Application>Microsoft Office PowerPoint</Application>
  <PresentationFormat>Экран (4:3)</PresentationFormat>
  <Paragraphs>160</Paragraphs>
  <Slides>21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Тема Office</vt:lpstr>
      <vt:lpstr>Презентация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</dc:creator>
  <cp:lastModifiedBy>1</cp:lastModifiedBy>
  <cp:revision>65</cp:revision>
  <dcterms:created xsi:type="dcterms:W3CDTF">2017-04-12T07:51:43Z</dcterms:created>
  <dcterms:modified xsi:type="dcterms:W3CDTF">2019-05-04T08:18:34Z</dcterms:modified>
</cp:coreProperties>
</file>