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380" r:id="rId6"/>
    <p:sldId id="261" r:id="rId7"/>
    <p:sldId id="382" r:id="rId8"/>
    <p:sldId id="381" r:id="rId9"/>
    <p:sldId id="262" r:id="rId10"/>
    <p:sldId id="260" r:id="rId11"/>
    <p:sldId id="377" r:id="rId12"/>
    <p:sldId id="273" r:id="rId13"/>
    <p:sldId id="383" r:id="rId14"/>
    <p:sldId id="384" r:id="rId15"/>
    <p:sldId id="321" r:id="rId16"/>
    <p:sldId id="322" r:id="rId17"/>
    <p:sldId id="323" r:id="rId18"/>
    <p:sldId id="324" r:id="rId19"/>
    <p:sldId id="274" r:id="rId20"/>
    <p:sldId id="263" r:id="rId21"/>
    <p:sldId id="265" r:id="rId22"/>
    <p:sldId id="266" r:id="rId23"/>
    <p:sldId id="267" r:id="rId24"/>
    <p:sldId id="385" r:id="rId25"/>
    <p:sldId id="386" r:id="rId26"/>
    <p:sldId id="387" r:id="rId27"/>
    <p:sldId id="388" r:id="rId28"/>
    <p:sldId id="392" r:id="rId29"/>
    <p:sldId id="393" r:id="rId30"/>
    <p:sldId id="394" r:id="rId31"/>
    <p:sldId id="395" r:id="rId32"/>
    <p:sldId id="396" r:id="rId33"/>
    <p:sldId id="397" r:id="rId34"/>
    <p:sldId id="398" r:id="rId35"/>
    <p:sldId id="399" r:id="rId36"/>
    <p:sldId id="400" r:id="rId37"/>
    <p:sldId id="401" r:id="rId38"/>
    <p:sldId id="402" r:id="rId39"/>
    <p:sldId id="403" r:id="rId40"/>
    <p:sldId id="404" r:id="rId41"/>
    <p:sldId id="405" r:id="rId42"/>
    <p:sldId id="406" r:id="rId43"/>
    <p:sldId id="407" r:id="rId44"/>
    <p:sldId id="408" r:id="rId45"/>
    <p:sldId id="426" r:id="rId4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FF0000"/>
    <a:srgbClr val="B2B2B2"/>
    <a:srgbClr val="C0C0C0"/>
    <a:srgbClr val="C78747"/>
    <a:srgbClr val="CCFFCC"/>
    <a:srgbClr val="FFFFFF"/>
    <a:srgbClr val="F77D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88" autoAdjust="0"/>
    <p:restoredTop sz="94660"/>
  </p:normalViewPr>
  <p:slideViewPr>
    <p:cSldViewPr>
      <p:cViewPr varScale="1">
        <p:scale>
          <a:sx n="69" d="100"/>
          <a:sy n="69" d="100"/>
        </p:scale>
        <p:origin x="55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59E2A1-1C63-422C-8616-C284ACD200E0}" type="datetimeFigureOut">
              <a:rPr lang="ru-RU"/>
              <a:pPr>
                <a:defRPr/>
              </a:pPr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A8DE2-2175-4F90-A5C9-D3D1F1690C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5AAF4-E393-4DAE-8E39-5D89CBA6571F}" type="datetimeFigureOut">
              <a:rPr lang="ru-RU"/>
              <a:pPr>
                <a:defRPr/>
              </a:pPr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4309F-66FE-4D9B-B865-428D4E2C45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AC1EC-51B1-4930-B324-F6572B0CA1C8}" type="datetimeFigureOut">
              <a:rPr lang="ru-RU"/>
              <a:pPr>
                <a:defRPr/>
              </a:pPr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57DC9-D487-4441-980B-D43385C944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1530A-39F9-4187-8903-16A954D696A7}" type="datetimeFigureOut">
              <a:rPr lang="ru-RU"/>
              <a:pPr>
                <a:defRPr/>
              </a:pPr>
              <a:t>17.01.2023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F2640-2196-4801-BCBC-410096F0A9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94215-7C16-4B74-9F25-26AD95E3D317}" type="datetimeFigureOut">
              <a:rPr lang="ru-RU"/>
              <a:pPr>
                <a:defRPr/>
              </a:pPr>
              <a:t>17.01.2023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C6AA8-1900-452D-B93F-959333C45F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EC135-7BB3-44AB-8DE3-06FBEAB69415}" type="datetimeFigureOut">
              <a:rPr lang="ru-RU"/>
              <a:pPr>
                <a:defRPr/>
              </a:pPr>
              <a:t>17.01.2023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B19E0-AB4F-4401-88F1-5993042BA2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ED66A-ABA2-4577-A453-F49F3FC120A8}" type="datetimeFigureOut">
              <a:rPr lang="ru-RU"/>
              <a:pPr>
                <a:defRPr/>
              </a:pPr>
              <a:t>17.01.2023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9EDCE-7B20-4D52-82B7-18894F95F6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92BAC-E905-49C9-AEA4-CA6CF0AE08A8}" type="datetimeFigureOut">
              <a:rPr lang="ru-RU"/>
              <a:pPr>
                <a:defRPr/>
              </a:pPr>
              <a:t>17.01.2023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B3BA7-8E0D-4EEC-A805-6AC888FECE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98CF1-92D4-4443-A596-FD88BF4DA7D5}" type="datetimeFigureOut">
              <a:rPr lang="ru-RU"/>
              <a:pPr>
                <a:defRPr/>
              </a:pPr>
              <a:t>17.01.2023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8F9A2-8984-4218-A4E9-90DD673A72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78C43-FEC4-4E67-AE7D-5D09A8030285}" type="datetimeFigureOut">
              <a:rPr lang="ru-RU"/>
              <a:pPr>
                <a:defRPr/>
              </a:pPr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21848-DFB6-4E61-8A82-CE2645C012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1A05C-8611-43C9-8BF4-CD2A2C9E38EA}" type="datetimeFigureOut">
              <a:rPr lang="ru-RU"/>
              <a:pPr>
                <a:defRPr/>
              </a:pPr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4D143-684D-4C49-ADDA-FBD3C912F3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7F0BC9-D6FD-4458-9B6D-FF087D06446C}" type="datetimeFigureOut">
              <a:rPr lang="ru-RU"/>
              <a:pPr>
                <a:defRPr/>
              </a:pPr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9AD85E-00BE-4500-8ED1-5A45727D9D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8.xml"/><Relationship Id="rId18" Type="http://schemas.openxmlformats.org/officeDocument/2006/relationships/slide" Target="slide23.xml"/><Relationship Id="rId3" Type="http://schemas.openxmlformats.org/officeDocument/2006/relationships/slide" Target="slide6.xml"/><Relationship Id="rId7" Type="http://schemas.openxmlformats.org/officeDocument/2006/relationships/slide" Target="slide11.xml"/><Relationship Id="rId12" Type="http://schemas.openxmlformats.org/officeDocument/2006/relationships/slide" Target="slide17.xml"/><Relationship Id="rId17" Type="http://schemas.openxmlformats.org/officeDocument/2006/relationships/slide" Target="slide22.xml"/><Relationship Id="rId2" Type="http://schemas.openxmlformats.org/officeDocument/2006/relationships/slide" Target="slide5.xml"/><Relationship Id="rId16" Type="http://schemas.openxmlformats.org/officeDocument/2006/relationships/slide" Target="slide21.xml"/><Relationship Id="rId20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16.xml"/><Relationship Id="rId5" Type="http://schemas.openxmlformats.org/officeDocument/2006/relationships/slide" Target="slide9.xml"/><Relationship Id="rId15" Type="http://schemas.openxmlformats.org/officeDocument/2006/relationships/slide" Target="slide20.xml"/><Relationship Id="rId10" Type="http://schemas.openxmlformats.org/officeDocument/2006/relationships/slide" Target="slide15.xml"/><Relationship Id="rId19" Type="http://schemas.openxmlformats.org/officeDocument/2006/relationships/slide" Target="slide24.xml"/><Relationship Id="rId4" Type="http://schemas.openxmlformats.org/officeDocument/2006/relationships/slide" Target="slide7.xml"/><Relationship Id="rId9" Type="http://schemas.openxmlformats.org/officeDocument/2006/relationships/slide" Target="slide13.xml"/><Relationship Id="rId14" Type="http://schemas.openxmlformats.org/officeDocument/2006/relationships/slide" Target="slide1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slide" Target="slide2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slide" Target="slide33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slide" Target="slide39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714744" y="5883285"/>
            <a:ext cx="1649344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cs typeface="+mn-cs"/>
              </a:rPr>
              <a:t>2020</a:t>
            </a:r>
            <a:endParaRPr lang="ru-RU" sz="54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1248" y="2564904"/>
            <a:ext cx="8429684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dirty="0">
                <a:ln w="1905">
                  <a:solidFill>
                    <a:sysClr val="windowText" lastClr="0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По дороге в профессию</a:t>
            </a:r>
          </a:p>
        </p:txBody>
      </p:sp>
      <p:sp>
        <p:nvSpPr>
          <p:cNvPr id="13315" name="Text Box 8"/>
          <p:cNvSpPr txBox="1">
            <a:spLocks noChangeArrowheads="1"/>
          </p:cNvSpPr>
          <p:nvPr/>
        </p:nvSpPr>
        <p:spPr bwMode="auto">
          <a:xfrm>
            <a:off x="1476375" y="333375"/>
            <a:ext cx="51847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0">
                <a:latin typeface="Times New Roman" pitchFamily="18" charset="0"/>
              </a:rPr>
              <a:t>Департамент образования и науки Приморского края</a:t>
            </a:r>
          </a:p>
          <a:p>
            <a:r>
              <a:rPr lang="ru-RU" sz="1400" b="0">
                <a:latin typeface="Times New Roman" pitchFamily="18" charset="0"/>
              </a:rPr>
              <a:t>КГБ ПОУ «Колледж машиностроения и транспорта»</a:t>
            </a:r>
          </a:p>
        </p:txBody>
      </p:sp>
      <p:pic>
        <p:nvPicPr>
          <p:cNvPr id="13316" name="Рисунок 4" descr="new_lo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575" y="1268413"/>
            <a:ext cx="720725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2" descr="C:\Documents and Settings\Специалист.D6B8122CCAF3440\Рабочий стол\this-nice-clip-art-of-a-modern-train-is-free-for-personal-or-commercial-use-add-this-clip-art-to-your-reference-books-transportation-projects-websites-clipart-train-100.png"/>
          <p:cNvPicPr>
            <a:picLocks noChangeAspect="1" noChangeArrowheads="1"/>
          </p:cNvPicPr>
          <p:nvPr/>
        </p:nvPicPr>
        <p:blipFill>
          <a:blip r:embed="rId3" cstate="print"/>
          <a:srcRect l="24715"/>
          <a:stretch>
            <a:fillRect/>
          </a:stretch>
        </p:blipFill>
        <p:spPr bwMode="auto">
          <a:xfrm>
            <a:off x="355600" y="4076700"/>
            <a:ext cx="3484563" cy="226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3" descr="C:\Documents and Settings\Специалист.D6B8122CCAF3440\Рабочий стол\mashinist.png"/>
          <p:cNvPicPr>
            <a:picLocks noChangeAspect="1" noChangeArrowheads="1"/>
          </p:cNvPicPr>
          <p:nvPr/>
        </p:nvPicPr>
        <p:blipFill>
          <a:blip r:embed="rId4" cstate="print"/>
          <a:srcRect t="22266"/>
          <a:stretch>
            <a:fillRect/>
          </a:stretch>
        </p:blipFill>
        <p:spPr bwMode="auto">
          <a:xfrm>
            <a:off x="6370638" y="122238"/>
            <a:ext cx="2757487" cy="291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628775"/>
            <a:ext cx="7834312" cy="4530725"/>
          </a:xfrm>
        </p:spPr>
        <p:txBody>
          <a:bodyPr/>
          <a:lstStyle/>
          <a:p>
            <a:pPr eaLnBrk="1" hangingPunct="1"/>
            <a:r>
              <a:rPr lang="ru-RU" sz="2800" smtClean="0"/>
              <a:t>Порядок участия игроков в выборе вопросов определяется жеребьевкой.</a:t>
            </a:r>
          </a:p>
          <a:p>
            <a:pPr eaLnBrk="1" hangingPunct="1"/>
            <a:r>
              <a:rPr lang="ru-RU" sz="2800" smtClean="0"/>
              <a:t>Участник выбирает вопрос  из представленных тем и стоимость вопроса в баллах. Команды поочередно выбирают предмет и стоимость вопроса. Если команда отгадывает слово, то получает соответствующий балл, в противном случае ход переходит к другой команде, с возможностью ответить слово соперников, получив за это балл.</a:t>
            </a:r>
          </a:p>
        </p:txBody>
      </p:sp>
      <p:pic>
        <p:nvPicPr>
          <p:cNvPr id="14338" name="Picture 7" descr="a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7625" y="5157788"/>
            <a:ext cx="10366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5" descr="Рисунок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233363"/>
            <a:ext cx="5688012" cy="1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mtClean="0">
              <a:solidFill>
                <a:srgbClr val="1C1C1C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Arial" charset="0"/>
              <a:buNone/>
            </a:pPr>
            <a:endParaRPr lang="ru-RU" smtClean="0">
              <a:solidFill>
                <a:srgbClr val="1C1C1C"/>
              </a:solidFill>
            </a:endParaRPr>
          </a:p>
          <a:p>
            <a:pPr marL="609600" indent="-609600" algn="ctr" eaLnBrk="1" hangingPunct="1">
              <a:lnSpc>
                <a:spcPct val="90000"/>
              </a:lnSpc>
              <a:buFont typeface="Arial" charset="0"/>
              <a:buNone/>
            </a:pPr>
            <a:r>
              <a:rPr lang="ru-RU" smtClean="0">
                <a:solidFill>
                  <a:srgbClr val="1C1C1C"/>
                </a:solidFill>
              </a:rPr>
              <a:t>      </a:t>
            </a:r>
            <a:r>
              <a:rPr lang="ru-RU" sz="4800" smtClean="0">
                <a:solidFill>
                  <a:srgbClr val="1C1C1C"/>
                </a:solidFill>
              </a:rPr>
              <a:t>Победителем становится команда  набравшая наибольшее количество баллов.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endParaRPr lang="ru-RU" smtClean="0">
              <a:solidFill>
                <a:srgbClr val="1C1C1C"/>
              </a:solidFill>
            </a:endParaRPr>
          </a:p>
        </p:txBody>
      </p:sp>
      <p:pic>
        <p:nvPicPr>
          <p:cNvPr id="15362" name="Picture 6" descr="a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7625" y="5157788"/>
            <a:ext cx="10366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5" descr="Рисунок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549275"/>
            <a:ext cx="6002338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23" name="Group 39"/>
          <p:cNvGraphicFramePr>
            <a:graphicFrameLocks noGrp="1"/>
          </p:cNvGraphicFramePr>
          <p:nvPr/>
        </p:nvGraphicFramePr>
        <p:xfrm>
          <a:off x="395288" y="1989138"/>
          <a:ext cx="8424862" cy="1737360"/>
        </p:xfrm>
        <a:graphic>
          <a:graphicData uri="http://schemas.openxmlformats.org/drawingml/2006/table">
            <a:tbl>
              <a:tblPr/>
              <a:tblGrid>
                <a:gridCol w="3951287"/>
                <a:gridCol w="892175"/>
                <a:gridCol w="623888"/>
                <a:gridCol w="669925"/>
                <a:gridCol w="746125"/>
                <a:gridCol w="744537"/>
                <a:gridCol w="796925"/>
              </a:tblGrid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Материаловедение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2" action="ppaction://hlinksldjump"/>
                        </a:rPr>
                        <a:t>5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3" action="ppaction://hlinksldjump"/>
                        </a:rPr>
                        <a:t>10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4" action="ppaction://hlinksldjump"/>
                        </a:rPr>
                        <a:t>15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5" action="ppaction://hlinksldjump"/>
                        </a:rPr>
                        <a:t>20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6" action="ppaction://hlinksldjump"/>
                        </a:rPr>
                        <a:t>25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7" action="ppaction://hlinksldjump"/>
                        </a:rPr>
                        <a:t>30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Черчение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8" action="ppaction://hlinksldjump"/>
                        </a:rPr>
                        <a:t>5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9" action="ppaction://hlinksldjump"/>
                        </a:rPr>
                        <a:t>10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0" action="ppaction://hlinksldjump"/>
                        </a:rPr>
                        <a:t>15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1" action="ppaction://hlinksldjump"/>
                        </a:rPr>
                        <a:t>20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2" action="ppaction://hlinksldjump"/>
                        </a:rPr>
                        <a:t>25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3" action="ppaction://hlinksldjump"/>
                        </a:rPr>
                        <a:t>30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Слесарное дело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4" action="ppaction://hlinksldjump"/>
                        </a:rPr>
                        <a:t>5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5" action="ppaction://hlinksldjump"/>
                        </a:rPr>
                        <a:t>10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6" action="ppaction://hlinksldjump"/>
                        </a:rPr>
                        <a:t>15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7" action="ppaction://hlinksldjump"/>
                        </a:rPr>
                        <a:t>20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8" action="ppaction://hlinksldjump"/>
                        </a:rPr>
                        <a:t>25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9" action="ppaction://hlinksldjump"/>
                        </a:rPr>
                        <a:t>30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7579" name="WordArt 171"/>
          <p:cNvSpPr>
            <a:spLocks noChangeArrowheads="1" noChangeShapeType="1" noTextEdit="1"/>
          </p:cNvSpPr>
          <p:nvPr/>
        </p:nvSpPr>
        <p:spPr bwMode="auto">
          <a:xfrm>
            <a:off x="2268538" y="333375"/>
            <a:ext cx="4824412" cy="143986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endParaRPr lang="ru-RU" sz="3600" b="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50000">
                    <a:srgbClr val="FFFFFF"/>
                  </a:gs>
                  <a:gs pos="100000">
                    <a:schemeClr val="tx1"/>
                  </a:gs>
                </a:gsLst>
                <a:lin ang="5400000" scaled="1"/>
              </a:gradFill>
              <a:latin typeface="Arial"/>
              <a:cs typeface="Arial"/>
            </a:endParaRPr>
          </a:p>
        </p:txBody>
      </p:sp>
      <p:pic>
        <p:nvPicPr>
          <p:cNvPr id="16420" name="Picture 38" descr="Рисунок1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763713" y="260350"/>
            <a:ext cx="5873750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09" name="Group 64"/>
          <p:cNvGrpSpPr>
            <a:grpSpLocks/>
          </p:cNvGrpSpPr>
          <p:nvPr/>
        </p:nvGrpSpPr>
        <p:grpSpPr bwMode="auto">
          <a:xfrm>
            <a:off x="2339975" y="2852738"/>
            <a:ext cx="4635500" cy="2068512"/>
            <a:chOff x="1449" y="1412"/>
            <a:chExt cx="2920" cy="1303"/>
          </a:xfrm>
        </p:grpSpPr>
        <p:pic>
          <p:nvPicPr>
            <p:cNvPr id="17414" name="Picture 36" descr="ребусы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109" y="2115"/>
              <a:ext cx="390" cy="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15" name="Picture 35" descr="ребусы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49" y="1498"/>
              <a:ext cx="702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16" name="Picture 38" descr="ребусы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837" y="1412"/>
              <a:ext cx="150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17" name="Picture 40" descr="ребусы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32" y="1498"/>
              <a:ext cx="1092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18" name="Picture 42" descr="ребусы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219" y="1412"/>
              <a:ext cx="150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410" name="Text Box 67"/>
          <p:cNvSpPr txBox="1">
            <a:spLocks noChangeArrowheads="1"/>
          </p:cNvSpPr>
          <p:nvPr/>
        </p:nvSpPr>
        <p:spPr bwMode="auto">
          <a:xfrm>
            <a:off x="2484438" y="1916113"/>
            <a:ext cx="44846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0"/>
              <a:t>Прочитайте ребус</a:t>
            </a:r>
          </a:p>
        </p:txBody>
      </p:sp>
      <p:sp>
        <p:nvSpPr>
          <p:cNvPr id="17411" name="WordArt 65"/>
          <p:cNvSpPr>
            <a:spLocks noChangeArrowheads="1" noChangeShapeType="1" noTextEdit="1"/>
          </p:cNvSpPr>
          <p:nvPr/>
        </p:nvSpPr>
        <p:spPr bwMode="auto">
          <a:xfrm>
            <a:off x="395288" y="1341438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5 баллов</a:t>
            </a:r>
          </a:p>
        </p:txBody>
      </p:sp>
      <p:sp>
        <p:nvSpPr>
          <p:cNvPr id="20484" name="WordArt 4"/>
          <p:cNvSpPr>
            <a:spLocks noChangeArrowheads="1" noChangeShapeType="1" noTextEdit="1"/>
          </p:cNvSpPr>
          <p:nvPr/>
        </p:nvSpPr>
        <p:spPr bwMode="auto">
          <a:xfrm>
            <a:off x="1475656" y="188912"/>
            <a:ext cx="6334844" cy="2736032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</a:p>
          <a:p>
            <a:pPr algn="ctr">
              <a:defRPr/>
            </a:pPr>
            <a:endParaRPr lang="ru-RU" sz="3600" b="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50000">
                    <a:srgbClr val="FFFFFF"/>
                  </a:gs>
                  <a:gs pos="100000">
                    <a:schemeClr val="tx1"/>
                  </a:gs>
                </a:gsLst>
                <a:lin ang="5400000" scaled="1"/>
              </a:gradFill>
              <a:latin typeface="Arial"/>
              <a:cs typeface="Arial"/>
            </a:endParaRPr>
          </a:p>
        </p:txBody>
      </p:sp>
      <p:pic>
        <p:nvPicPr>
          <p:cNvPr id="17413" name="Picture 2" descr="C:\Documents and Settings\Специалист.D6B8122CCAF3440\Рабочий стол\4976275 копия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69125" y="4445000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Прямоугольник 3"/>
          <p:cNvSpPr>
            <a:spLocks noChangeArrowheads="1"/>
          </p:cNvSpPr>
          <p:nvPr/>
        </p:nvSpPr>
        <p:spPr bwMode="auto">
          <a:xfrm>
            <a:off x="611188" y="2565400"/>
            <a:ext cx="6985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0">
                <a:latin typeface="Calibri" pitchFamily="34" charset="0"/>
              </a:rPr>
              <a:t>  </a:t>
            </a:r>
            <a:r>
              <a:rPr lang="ru-RU" sz="2800" b="0">
                <a:latin typeface="Times New Roman" pitchFamily="18" charset="0"/>
              </a:rPr>
              <a:t>Какой инструмент изготовлен из этой марки стали </a:t>
            </a:r>
            <a:r>
              <a:rPr lang="ru-RU" sz="3200">
                <a:latin typeface="Times New Roman" pitchFamily="18" charset="0"/>
                <a:cs typeface="Times New Roman" pitchFamily="18" charset="0"/>
              </a:rPr>
              <a:t>У8А</a:t>
            </a:r>
            <a:r>
              <a:rPr lang="ru-RU" sz="2800" b="0">
                <a:latin typeface="Times New Roman" pitchFamily="18" charset="0"/>
                <a:cs typeface="Times New Roman" pitchFamily="18" charset="0"/>
              </a:rPr>
              <a:t> (дать расшифровку )</a:t>
            </a:r>
          </a:p>
        </p:txBody>
      </p:sp>
      <p:sp>
        <p:nvSpPr>
          <p:cNvPr id="19461" name="WordArt 5"/>
          <p:cNvSpPr>
            <a:spLocks noChangeArrowheads="1" noChangeShapeType="1" noTextEdit="1"/>
          </p:cNvSpPr>
          <p:nvPr/>
        </p:nvSpPr>
        <p:spPr bwMode="auto">
          <a:xfrm>
            <a:off x="1908175" y="188914"/>
            <a:ext cx="5976938" cy="1943942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6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  <a:endParaRPr lang="ru-RU" sz="3600" b="0" i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50000">
                    <a:srgbClr val="FFFFFF"/>
                  </a:gs>
                  <a:gs pos="100000">
                    <a:schemeClr val="tx1"/>
                  </a:gs>
                </a:gsLst>
                <a:lin ang="5400000" scaled="1"/>
              </a:gradFill>
              <a:latin typeface="Arial"/>
              <a:cs typeface="Arial"/>
            </a:endParaRPr>
          </a:p>
          <a:p>
            <a:pPr algn="ctr">
              <a:defRPr/>
            </a:pP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</a:p>
        </p:txBody>
      </p:sp>
      <p:sp>
        <p:nvSpPr>
          <p:cNvPr id="18435" name="WordArt 65"/>
          <p:cNvSpPr>
            <a:spLocks noChangeArrowheads="1" noChangeShapeType="1" noTextEdit="1"/>
          </p:cNvSpPr>
          <p:nvPr/>
        </p:nvSpPr>
        <p:spPr bwMode="auto">
          <a:xfrm>
            <a:off x="250825" y="981075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10 баллов</a:t>
            </a:r>
          </a:p>
        </p:txBody>
      </p:sp>
      <p:pic>
        <p:nvPicPr>
          <p:cNvPr id="18436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5000" y="4292600"/>
            <a:ext cx="18002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WordArt 4"/>
          <p:cNvSpPr>
            <a:spLocks noChangeArrowheads="1" noChangeShapeType="1" noTextEdit="1"/>
          </p:cNvSpPr>
          <p:nvPr/>
        </p:nvSpPr>
        <p:spPr bwMode="auto">
          <a:xfrm>
            <a:off x="1831360" y="188913"/>
            <a:ext cx="5976938" cy="3168649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</a:p>
          <a:p>
            <a:pPr algn="ctr">
              <a:defRPr/>
            </a:pPr>
            <a:endParaRPr lang="ru-RU" sz="3600" b="0" i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50000">
                    <a:srgbClr val="FFFFFF"/>
                  </a:gs>
                  <a:gs pos="100000">
                    <a:schemeClr val="tx1"/>
                  </a:gs>
                </a:gsLst>
                <a:lin ang="5400000" scaled="1"/>
              </a:gradFill>
              <a:latin typeface="Arial"/>
              <a:cs typeface="Arial"/>
            </a:endParaRPr>
          </a:p>
        </p:txBody>
      </p:sp>
      <p:sp>
        <p:nvSpPr>
          <p:cNvPr id="19458" name="WordArt 5"/>
          <p:cNvSpPr>
            <a:spLocks noChangeArrowheads="1" noChangeShapeType="1" noTextEdit="1"/>
          </p:cNvSpPr>
          <p:nvPr/>
        </p:nvSpPr>
        <p:spPr bwMode="auto">
          <a:xfrm>
            <a:off x="1835150" y="2349500"/>
            <a:ext cx="5976938" cy="20161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50000">
                      <a:srgbClr val="FF0000"/>
                    </a:gs>
                    <a:gs pos="100000">
                      <a:srgbClr val="FFFFFF"/>
                    </a:gs>
                  </a:gsLst>
                  <a:lin ang="5400000" scaled="1"/>
                </a:gradFill>
                <a:latin typeface="Arial"/>
                <a:cs typeface="Arial"/>
              </a:rPr>
              <a:t>Кот в мешке</a:t>
            </a:r>
          </a:p>
        </p:txBody>
      </p:sp>
      <p:sp>
        <p:nvSpPr>
          <p:cNvPr id="19459" name="WordArt 65"/>
          <p:cNvSpPr>
            <a:spLocks noChangeArrowheads="1" noChangeShapeType="1" noTextEdit="1"/>
          </p:cNvSpPr>
          <p:nvPr/>
        </p:nvSpPr>
        <p:spPr bwMode="auto">
          <a:xfrm>
            <a:off x="3492500" y="4868863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15 баллов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WordArt 4"/>
          <p:cNvSpPr>
            <a:spLocks noChangeArrowheads="1" noChangeShapeType="1" noTextEdit="1"/>
          </p:cNvSpPr>
          <p:nvPr/>
        </p:nvSpPr>
        <p:spPr bwMode="auto">
          <a:xfrm>
            <a:off x="1908175" y="188913"/>
            <a:ext cx="5976938" cy="2755899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</a:p>
          <a:p>
            <a:pPr algn="ctr">
              <a:defRPr/>
            </a:pPr>
            <a:endParaRPr lang="ru-RU" sz="3600" b="0" i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50000">
                    <a:srgbClr val="FFFFFF"/>
                  </a:gs>
                  <a:gs pos="100000">
                    <a:schemeClr val="tx1"/>
                  </a:gs>
                </a:gsLst>
                <a:lin ang="5400000" scaled="1"/>
              </a:gradFill>
              <a:latin typeface="Arial"/>
              <a:cs typeface="Arial"/>
            </a:endParaRPr>
          </a:p>
        </p:txBody>
      </p:sp>
      <p:sp>
        <p:nvSpPr>
          <p:cNvPr id="20482" name="Прямоугольник 3"/>
          <p:cNvSpPr>
            <a:spLocks noChangeArrowheads="1"/>
          </p:cNvSpPr>
          <p:nvPr/>
        </p:nvSpPr>
        <p:spPr bwMode="auto">
          <a:xfrm>
            <a:off x="611188" y="2349500"/>
            <a:ext cx="81375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0">
                <a:latin typeface="Calibri" pitchFamily="34" charset="0"/>
              </a:rPr>
              <a:t> 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Что является основным материалом для изготовления электрощеток?</a:t>
            </a:r>
          </a:p>
        </p:txBody>
      </p:sp>
      <p:pic>
        <p:nvPicPr>
          <p:cNvPr id="20483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292600"/>
            <a:ext cx="18002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Прямоугольник 3"/>
          <p:cNvSpPr>
            <a:spLocks noChangeArrowheads="1"/>
          </p:cNvSpPr>
          <p:nvPr/>
        </p:nvSpPr>
        <p:spPr bwMode="auto">
          <a:xfrm>
            <a:off x="1042988" y="2636838"/>
            <a:ext cx="7286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>
                <a:latin typeface="Times New Roman" pitchFamily="18" charset="0"/>
                <a:cs typeface="Times New Roman" pitchFamily="18" charset="0"/>
              </a:rPr>
              <a:t>Металл, содержащий углерода 2 % называется…..</a:t>
            </a:r>
          </a:p>
        </p:txBody>
      </p:sp>
      <p:sp>
        <p:nvSpPr>
          <p:cNvPr id="20484" name="WordArt 4"/>
          <p:cNvSpPr>
            <a:spLocks noChangeArrowheads="1" noChangeShapeType="1" noTextEdit="1"/>
          </p:cNvSpPr>
          <p:nvPr/>
        </p:nvSpPr>
        <p:spPr bwMode="auto">
          <a:xfrm>
            <a:off x="1475656" y="188912"/>
            <a:ext cx="6334844" cy="2736032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</a:p>
          <a:p>
            <a:pPr algn="ctr">
              <a:defRPr/>
            </a:pPr>
            <a:endParaRPr lang="ru-RU" sz="3600" b="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50000">
                    <a:srgbClr val="FFFFFF"/>
                  </a:gs>
                  <a:gs pos="100000">
                    <a:schemeClr val="tx1"/>
                  </a:gs>
                </a:gsLst>
                <a:lin ang="5400000" scaled="1"/>
              </a:gradFill>
              <a:latin typeface="Arial"/>
              <a:cs typeface="Arial"/>
            </a:endParaRPr>
          </a:p>
        </p:txBody>
      </p:sp>
      <p:sp>
        <p:nvSpPr>
          <p:cNvPr id="21507" name="WordArt 65"/>
          <p:cNvSpPr>
            <a:spLocks noChangeArrowheads="1" noChangeShapeType="1" noTextEdit="1"/>
          </p:cNvSpPr>
          <p:nvPr/>
        </p:nvSpPr>
        <p:spPr bwMode="auto">
          <a:xfrm>
            <a:off x="250825" y="1557338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20 баллов</a:t>
            </a:r>
          </a:p>
        </p:txBody>
      </p:sp>
      <p:pic>
        <p:nvPicPr>
          <p:cNvPr id="21508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4214813"/>
            <a:ext cx="18002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Прямоугольник 3"/>
          <p:cNvSpPr>
            <a:spLocks noChangeArrowheads="1"/>
          </p:cNvSpPr>
          <p:nvPr/>
        </p:nvSpPr>
        <p:spPr bwMode="auto">
          <a:xfrm>
            <a:off x="971550" y="2133600"/>
            <a:ext cx="764381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>
                <a:latin typeface="Times New Roman" pitchFamily="18" charset="0"/>
                <a:cs typeface="Times New Roman" pitchFamily="18" charset="0"/>
              </a:rPr>
              <a:t>Целью термической обработки является, придание сталям …..</a:t>
            </a:r>
          </a:p>
        </p:txBody>
      </p:sp>
      <p:sp>
        <p:nvSpPr>
          <p:cNvPr id="18436" name="WordArt 4"/>
          <p:cNvSpPr>
            <a:spLocks noChangeArrowheads="1" noChangeShapeType="1" noTextEdit="1"/>
          </p:cNvSpPr>
          <p:nvPr/>
        </p:nvSpPr>
        <p:spPr bwMode="auto">
          <a:xfrm>
            <a:off x="1763713" y="188913"/>
            <a:ext cx="6046787" cy="280828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               </a:t>
            </a:r>
          </a:p>
          <a:p>
            <a:pPr algn="ctr">
              <a:defRPr/>
            </a:pPr>
            <a:endParaRPr lang="ru-RU" sz="3600" b="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50000">
                    <a:srgbClr val="FFFFFF"/>
                  </a:gs>
                  <a:gs pos="100000">
                    <a:schemeClr val="tx1"/>
                  </a:gs>
                </a:gsLst>
                <a:lin ang="5400000" scaled="1"/>
              </a:gradFill>
              <a:latin typeface="Arial"/>
              <a:cs typeface="Arial"/>
            </a:endParaRPr>
          </a:p>
        </p:txBody>
      </p:sp>
      <p:sp>
        <p:nvSpPr>
          <p:cNvPr id="22531" name="WordArt 65"/>
          <p:cNvSpPr>
            <a:spLocks noChangeArrowheads="1" noChangeShapeType="1" noTextEdit="1"/>
          </p:cNvSpPr>
          <p:nvPr/>
        </p:nvSpPr>
        <p:spPr bwMode="auto">
          <a:xfrm>
            <a:off x="395288" y="1268413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25 баллов</a:t>
            </a:r>
          </a:p>
        </p:txBody>
      </p:sp>
      <p:sp>
        <p:nvSpPr>
          <p:cNvPr id="20484" name="WordArt 4"/>
          <p:cNvSpPr>
            <a:spLocks noChangeArrowheads="1" noChangeShapeType="1" noTextEdit="1"/>
          </p:cNvSpPr>
          <p:nvPr/>
        </p:nvSpPr>
        <p:spPr bwMode="auto">
          <a:xfrm>
            <a:off x="1475656" y="188912"/>
            <a:ext cx="6334844" cy="2736032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</a:p>
          <a:p>
            <a:pPr algn="ctr">
              <a:defRPr/>
            </a:pPr>
            <a:endParaRPr lang="ru-RU" sz="3600" b="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50000">
                    <a:srgbClr val="FFFFFF"/>
                  </a:gs>
                  <a:gs pos="100000">
                    <a:schemeClr val="tx1"/>
                  </a:gs>
                </a:gsLst>
                <a:lin ang="5400000" scaled="1"/>
              </a:gradFill>
              <a:latin typeface="Arial"/>
              <a:cs typeface="Arial"/>
            </a:endParaRPr>
          </a:p>
        </p:txBody>
      </p:sp>
      <p:pic>
        <p:nvPicPr>
          <p:cNvPr id="22533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4338" y="4221163"/>
            <a:ext cx="1800225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6"/>
          <p:cNvSpPr>
            <a:spLocks noChangeArrowheads="1"/>
          </p:cNvSpPr>
          <p:nvPr/>
        </p:nvSpPr>
        <p:spPr bwMode="auto">
          <a:xfrm>
            <a:off x="900113" y="2492375"/>
            <a:ext cx="71548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3600">
                <a:latin typeface="Times New Roman" pitchFamily="18" charset="0"/>
                <a:cs typeface="Times New Roman" pitchFamily="18" charset="0"/>
              </a:rPr>
              <a:t>Расшифруйте  марку стали  ВСт3</a:t>
            </a:r>
          </a:p>
        </p:txBody>
      </p:sp>
      <p:sp>
        <p:nvSpPr>
          <p:cNvPr id="109573" name="WordArt 5"/>
          <p:cNvSpPr>
            <a:spLocks noChangeArrowheads="1" noChangeShapeType="1" noTextEdit="1"/>
          </p:cNvSpPr>
          <p:nvPr/>
        </p:nvSpPr>
        <p:spPr bwMode="auto">
          <a:xfrm>
            <a:off x="2051050" y="188912"/>
            <a:ext cx="5759450" cy="262413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</a:p>
          <a:p>
            <a:pPr algn="ctr">
              <a:defRPr/>
            </a:pPr>
            <a:endParaRPr lang="ru-RU" sz="3600" b="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50000">
                    <a:srgbClr val="FFFFFF"/>
                  </a:gs>
                  <a:gs pos="100000">
                    <a:schemeClr val="tx1"/>
                  </a:gs>
                </a:gsLst>
                <a:lin ang="5400000" scaled="1"/>
              </a:gradFill>
              <a:latin typeface="Arial"/>
              <a:cs typeface="Arial"/>
            </a:endParaRPr>
          </a:p>
        </p:txBody>
      </p:sp>
      <p:sp>
        <p:nvSpPr>
          <p:cNvPr id="23555" name="WordArt 65"/>
          <p:cNvSpPr>
            <a:spLocks noChangeArrowheads="1" noChangeShapeType="1" noTextEdit="1"/>
          </p:cNvSpPr>
          <p:nvPr/>
        </p:nvSpPr>
        <p:spPr bwMode="auto">
          <a:xfrm>
            <a:off x="395288" y="1557338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30 баллов</a:t>
            </a:r>
          </a:p>
        </p:txBody>
      </p:sp>
      <p:pic>
        <p:nvPicPr>
          <p:cNvPr id="23556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25" y="4292600"/>
            <a:ext cx="18002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5"/>
          <p:cNvSpPr>
            <a:spLocks noChangeArrowheads="1"/>
          </p:cNvSpPr>
          <p:nvPr/>
        </p:nvSpPr>
        <p:spPr bwMode="auto">
          <a:xfrm>
            <a:off x="1042988" y="1274763"/>
            <a:ext cx="74739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000">
                <a:solidFill>
                  <a:srgbClr val="333300"/>
                </a:solidFill>
                <a:latin typeface="Times New Roman" pitchFamily="18" charset="0"/>
                <a:cs typeface="Times New Roman" pitchFamily="18" charset="0"/>
              </a:rPr>
              <a:t>Прочитайте ребус. </a:t>
            </a:r>
          </a:p>
          <a:p>
            <a:r>
              <a:rPr lang="ru-RU" sz="4000" b="0">
                <a:solidFill>
                  <a:srgbClr val="333300"/>
                </a:solidFill>
                <a:latin typeface="Calibri" pitchFamily="34" charset="0"/>
              </a:rPr>
              <a:t>             2=Е</a:t>
            </a:r>
          </a:p>
        </p:txBody>
      </p:sp>
      <p:grpSp>
        <p:nvGrpSpPr>
          <p:cNvPr id="24578" name="Group 11"/>
          <p:cNvGrpSpPr>
            <a:grpSpLocks/>
          </p:cNvGrpSpPr>
          <p:nvPr/>
        </p:nvGrpSpPr>
        <p:grpSpPr bwMode="auto">
          <a:xfrm>
            <a:off x="1835150" y="2708275"/>
            <a:ext cx="5472113" cy="1858963"/>
            <a:chOff x="1302" y="2112"/>
            <a:chExt cx="3783" cy="1398"/>
          </a:xfrm>
        </p:grpSpPr>
        <p:pic>
          <p:nvPicPr>
            <p:cNvPr id="24582" name="Рисунок 8" descr="C:\Users\Серго\Desktop\74.jpg"/>
            <p:cNvPicPr>
              <a:picLocks noChangeArrowheads="1"/>
            </p:cNvPicPr>
            <p:nvPr/>
          </p:nvPicPr>
          <p:blipFill>
            <a:blip r:embed="rId2" cstate="print">
              <a:clrChange>
                <a:clrFrom>
                  <a:srgbClr val="FFF3D9"/>
                </a:clrFrom>
                <a:clrTo>
                  <a:srgbClr val="FFF3D9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302" y="2112"/>
              <a:ext cx="1313" cy="1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83" name="Рисунок 9" descr="C:\Users\Серго\Desktop\je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015" y="2160"/>
              <a:ext cx="855" cy="1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84" name="Рисунок 11" descr="C:\Users\Серго\Desktop\zh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95" y="2115"/>
              <a:ext cx="990" cy="13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1756" name="WordArt 12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Черчение</a:t>
            </a:r>
          </a:p>
        </p:txBody>
      </p:sp>
      <p:sp>
        <p:nvSpPr>
          <p:cNvPr id="24580" name="WordArt 65"/>
          <p:cNvSpPr>
            <a:spLocks noChangeArrowheads="1" noChangeShapeType="1" noTextEdit="1"/>
          </p:cNvSpPr>
          <p:nvPr/>
        </p:nvSpPr>
        <p:spPr bwMode="auto">
          <a:xfrm>
            <a:off x="539750" y="1052513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5 баллов</a:t>
            </a:r>
          </a:p>
        </p:txBody>
      </p:sp>
      <p:pic>
        <p:nvPicPr>
          <p:cNvPr id="24581" name="Picture 2" descr="C:\Documents and Settings\Специалист.D6B8122CCAF3440\Рабочий стол\4976275 копия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488" y="4503738"/>
            <a:ext cx="18002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8" name="WordArt 4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Черчение</a:t>
            </a:r>
          </a:p>
        </p:txBody>
      </p:sp>
      <p:sp>
        <p:nvSpPr>
          <p:cNvPr id="25602" name="WordArt 6"/>
          <p:cNvSpPr>
            <a:spLocks noChangeArrowheads="1" noChangeShapeType="1" noTextEdit="1"/>
          </p:cNvSpPr>
          <p:nvPr/>
        </p:nvSpPr>
        <p:spPr bwMode="auto">
          <a:xfrm>
            <a:off x="1835150" y="2349500"/>
            <a:ext cx="5976938" cy="20161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50000">
                      <a:srgbClr val="FF0000"/>
                    </a:gs>
                    <a:gs pos="100000">
                      <a:srgbClr val="FFFFFF"/>
                    </a:gs>
                  </a:gsLst>
                  <a:lin ang="5400000" scaled="1"/>
                </a:gradFill>
                <a:latin typeface="Arial"/>
                <a:cs typeface="Arial"/>
              </a:rPr>
              <a:t>Кот в мешке</a:t>
            </a:r>
          </a:p>
        </p:txBody>
      </p:sp>
      <p:sp>
        <p:nvSpPr>
          <p:cNvPr id="25603" name="WordArt 65"/>
          <p:cNvSpPr>
            <a:spLocks noChangeArrowheads="1" noChangeShapeType="1" noTextEdit="1"/>
          </p:cNvSpPr>
          <p:nvPr/>
        </p:nvSpPr>
        <p:spPr bwMode="auto">
          <a:xfrm>
            <a:off x="3635375" y="4797425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10 баллов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2" name="WordArt 4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Черчение</a:t>
            </a:r>
          </a:p>
        </p:txBody>
      </p:sp>
      <p:sp>
        <p:nvSpPr>
          <p:cNvPr id="26626" name="Прямоугольник 3"/>
          <p:cNvSpPr>
            <a:spLocks noChangeArrowheads="1"/>
          </p:cNvSpPr>
          <p:nvPr/>
        </p:nvSpPr>
        <p:spPr bwMode="auto">
          <a:xfrm>
            <a:off x="1187450" y="1844675"/>
            <a:ext cx="67151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latin typeface="Times New Roman" pitchFamily="18" charset="0"/>
                <a:cs typeface="Times New Roman" pitchFamily="18" charset="0"/>
              </a:rPr>
              <a:t>120</a:t>
            </a:r>
            <a:r>
              <a:rPr lang="ru-RU" sz="3600" baseline="30000">
                <a:latin typeface="Times New Roman" pitchFamily="18" charset="0"/>
                <a:cs typeface="Times New Roman" pitchFamily="18" charset="0"/>
              </a:rPr>
              <a:t>+1 </a:t>
            </a:r>
            <a:endParaRPr lang="ru-RU" sz="4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Text Box 7"/>
          <p:cNvSpPr txBox="1">
            <a:spLocks noChangeArrowheads="1"/>
          </p:cNvSpPr>
          <p:nvPr/>
        </p:nvSpPr>
        <p:spPr bwMode="auto">
          <a:xfrm>
            <a:off x="4500563" y="2133600"/>
            <a:ext cx="93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0"/>
              <a:t>-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0,2</a:t>
            </a:r>
          </a:p>
        </p:txBody>
      </p:sp>
      <p:sp>
        <p:nvSpPr>
          <p:cNvPr id="26628" name="Text Box 8"/>
          <p:cNvSpPr txBox="1">
            <a:spLocks noChangeArrowheads="1"/>
          </p:cNvSpPr>
          <p:nvPr/>
        </p:nvSpPr>
        <p:spPr bwMode="auto">
          <a:xfrm>
            <a:off x="684213" y="2636838"/>
            <a:ext cx="77612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>
                <a:latin typeface="Times New Roman" pitchFamily="18" charset="0"/>
                <a:cs typeface="Times New Roman" pitchFamily="18" charset="0"/>
              </a:rPr>
              <a:t>В каких пределах лежит размер?</a:t>
            </a:r>
          </a:p>
        </p:txBody>
      </p:sp>
      <p:pic>
        <p:nvPicPr>
          <p:cNvPr id="26629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18013"/>
            <a:ext cx="1800225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Прямоугольник 3"/>
          <p:cNvSpPr>
            <a:spLocks noChangeArrowheads="1"/>
          </p:cNvSpPr>
          <p:nvPr/>
        </p:nvSpPr>
        <p:spPr bwMode="auto">
          <a:xfrm>
            <a:off x="1187450" y="1844675"/>
            <a:ext cx="671512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latin typeface="Times New Roman" pitchFamily="18" charset="0"/>
                <a:cs typeface="Times New Roman" pitchFamily="18" charset="0"/>
              </a:rPr>
              <a:t>Какая линия применяется для изображения видимого контура предмета?</a:t>
            </a:r>
          </a:p>
        </p:txBody>
      </p:sp>
      <p:sp>
        <p:nvSpPr>
          <p:cNvPr id="50180" name="WordArt 4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Черчение</a:t>
            </a:r>
          </a:p>
        </p:txBody>
      </p:sp>
      <p:sp>
        <p:nvSpPr>
          <p:cNvPr id="27651" name="WordArt 65"/>
          <p:cNvSpPr>
            <a:spLocks noChangeArrowheads="1" noChangeShapeType="1" noTextEdit="1"/>
          </p:cNvSpPr>
          <p:nvPr/>
        </p:nvSpPr>
        <p:spPr bwMode="auto">
          <a:xfrm>
            <a:off x="468313" y="1125538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15 баллов</a:t>
            </a:r>
          </a:p>
        </p:txBody>
      </p:sp>
      <p:pic>
        <p:nvPicPr>
          <p:cNvPr id="27652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4437063"/>
            <a:ext cx="1800225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5"/>
          <p:cNvSpPr>
            <a:spLocks noChangeArrowheads="1"/>
          </p:cNvSpPr>
          <p:nvPr/>
        </p:nvSpPr>
        <p:spPr bwMode="auto">
          <a:xfrm>
            <a:off x="1042988" y="2168525"/>
            <a:ext cx="745648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000">
                <a:latin typeface="Times New Roman" pitchFamily="18" charset="0"/>
                <a:cs typeface="Times New Roman" pitchFamily="18" charset="0"/>
              </a:rPr>
              <a:t>Что обозначает на чертеже 1:1? </a:t>
            </a:r>
          </a:p>
          <a:p>
            <a:pPr algn="ctr"/>
            <a:r>
              <a:rPr lang="ru-RU" sz="4000">
                <a:latin typeface="Times New Roman" pitchFamily="18" charset="0"/>
                <a:cs typeface="Times New Roman" pitchFamily="18" charset="0"/>
              </a:rPr>
              <a:t>                           </a:t>
            </a:r>
          </a:p>
        </p:txBody>
      </p:sp>
      <p:sp>
        <p:nvSpPr>
          <p:cNvPr id="51205" name="WordArt 5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Черчение</a:t>
            </a:r>
          </a:p>
        </p:txBody>
      </p:sp>
      <p:sp>
        <p:nvSpPr>
          <p:cNvPr id="28676" name="WordArt 65"/>
          <p:cNvSpPr>
            <a:spLocks noChangeArrowheads="1" noChangeShapeType="1" noTextEdit="1"/>
          </p:cNvSpPr>
          <p:nvPr/>
        </p:nvSpPr>
        <p:spPr bwMode="auto">
          <a:xfrm>
            <a:off x="468313" y="1052513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20 баллов</a:t>
            </a:r>
          </a:p>
        </p:txBody>
      </p:sp>
      <p:pic>
        <p:nvPicPr>
          <p:cNvPr id="28677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8638" y="4437063"/>
            <a:ext cx="1800225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Прямоугольник 3"/>
          <p:cNvSpPr>
            <a:spLocks noChangeArrowheads="1"/>
          </p:cNvSpPr>
          <p:nvPr/>
        </p:nvSpPr>
        <p:spPr bwMode="auto">
          <a:xfrm>
            <a:off x="1258888" y="1773238"/>
            <a:ext cx="671512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latin typeface="Times New Roman" pitchFamily="18" charset="0"/>
                <a:cs typeface="Times New Roman" pitchFamily="18" charset="0"/>
              </a:rPr>
              <a:t>Изображение предмета, мысленно рассеченного одной плоскостью или несколькими называется…</a:t>
            </a:r>
          </a:p>
        </p:txBody>
      </p:sp>
      <p:sp>
        <p:nvSpPr>
          <p:cNvPr id="52228" name="WordArt 4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Черчение </a:t>
            </a:r>
          </a:p>
        </p:txBody>
      </p:sp>
      <p:sp>
        <p:nvSpPr>
          <p:cNvPr id="29699" name="WordArt 65"/>
          <p:cNvSpPr>
            <a:spLocks noChangeArrowheads="1" noChangeShapeType="1" noTextEdit="1"/>
          </p:cNvSpPr>
          <p:nvPr/>
        </p:nvSpPr>
        <p:spPr bwMode="auto">
          <a:xfrm>
            <a:off x="539750" y="1052513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25 баллов</a:t>
            </a:r>
          </a:p>
        </p:txBody>
      </p:sp>
      <p:pic>
        <p:nvPicPr>
          <p:cNvPr id="29700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4303713"/>
            <a:ext cx="1800225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5"/>
          <p:cNvSpPr>
            <a:spLocks noChangeArrowheads="1"/>
          </p:cNvSpPr>
          <p:nvPr/>
        </p:nvSpPr>
        <p:spPr bwMode="auto">
          <a:xfrm>
            <a:off x="1476375" y="2205038"/>
            <a:ext cx="6697663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000">
                <a:latin typeface="Times New Roman" pitchFamily="18" charset="0"/>
                <a:cs typeface="Times New Roman" pitchFamily="18" charset="0"/>
              </a:rPr>
              <a:t>По назначению пружины подразделяются на…</a:t>
            </a:r>
            <a:r>
              <a:rPr lang="ru-RU" sz="4000" b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0">
                <a:latin typeface="Times New Roman" pitchFamily="18" charset="0"/>
                <a:cs typeface="Times New Roman" pitchFamily="18" charset="0"/>
              </a:rPr>
            </a:br>
            <a:endParaRPr lang="ru-RU" sz="4000" b="0">
              <a:solidFill>
                <a:srgbClr val="33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2" name="WordArt 4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Черчение</a:t>
            </a:r>
          </a:p>
        </p:txBody>
      </p:sp>
      <p:sp>
        <p:nvSpPr>
          <p:cNvPr id="30723" name="WordArt 65"/>
          <p:cNvSpPr>
            <a:spLocks noChangeArrowheads="1" noChangeShapeType="1" noTextEdit="1"/>
          </p:cNvSpPr>
          <p:nvPr/>
        </p:nvSpPr>
        <p:spPr bwMode="auto">
          <a:xfrm>
            <a:off x="468313" y="1196975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30 баллов</a:t>
            </a:r>
          </a:p>
        </p:txBody>
      </p:sp>
      <p:pic>
        <p:nvPicPr>
          <p:cNvPr id="30724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4365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5"/>
          <p:cNvSpPr>
            <a:spLocks noChangeArrowheads="1"/>
          </p:cNvSpPr>
          <p:nvPr/>
        </p:nvSpPr>
        <p:spPr bwMode="auto">
          <a:xfrm>
            <a:off x="569913" y="1785938"/>
            <a:ext cx="80025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000">
                <a:solidFill>
                  <a:srgbClr val="333300"/>
                </a:solidFill>
                <a:latin typeface="Times New Roman" pitchFamily="18" charset="0"/>
                <a:cs typeface="Times New Roman" pitchFamily="18" charset="0"/>
              </a:rPr>
              <a:t>Прочитайте ребус.</a:t>
            </a:r>
          </a:p>
        </p:txBody>
      </p:sp>
      <p:pic>
        <p:nvPicPr>
          <p:cNvPr id="31746" name="Рисунок 9" descr="C:\Users\Серго\Desktop\755.jpg"/>
          <p:cNvPicPr>
            <a:picLocks noChangeArrowheads="1"/>
          </p:cNvPicPr>
          <p:nvPr/>
        </p:nvPicPr>
        <p:blipFill>
          <a:blip r:embed="rId2" cstate="print">
            <a:clrChange>
              <a:clrFrom>
                <a:srgbClr val="FFF3D9"/>
              </a:clrFrom>
              <a:clrTo>
                <a:srgbClr val="FFF3D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0875" y="2852738"/>
            <a:ext cx="2230438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Рисунок 10" descr="C:\Users\Серго\Desktop\koma1.jpg"/>
          <p:cNvPicPr>
            <a:picLocks noChangeArrowheads="1"/>
          </p:cNvPicPr>
          <p:nvPr/>
        </p:nvPicPr>
        <p:blipFill>
          <a:blip r:embed="rId3" cstate="print">
            <a:clrChange>
              <a:clrFrom>
                <a:srgbClr val="FFF3D9"/>
              </a:clrFrom>
              <a:clrTo>
                <a:srgbClr val="FFF3D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92688" y="2919413"/>
            <a:ext cx="225425" cy="189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Рисунок 11" descr="C:\Users\Серго\Desktop\562.jpg"/>
          <p:cNvPicPr>
            <a:picLocks noChangeArrowheads="1"/>
          </p:cNvPicPr>
          <p:nvPr/>
        </p:nvPicPr>
        <p:blipFill>
          <a:blip r:embed="rId4" cstate="print">
            <a:clrChange>
              <a:clrFrom>
                <a:srgbClr val="FFF3D9"/>
              </a:clrFrom>
              <a:clrTo>
                <a:srgbClr val="FFF3D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38800" y="2919413"/>
            <a:ext cx="1865313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Слесарное</a:t>
            </a: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дело</a:t>
            </a:r>
          </a:p>
        </p:txBody>
      </p:sp>
      <p:sp>
        <p:nvSpPr>
          <p:cNvPr id="31750" name="WordArt 65"/>
          <p:cNvSpPr>
            <a:spLocks noChangeArrowheads="1" noChangeShapeType="1" noTextEdit="1"/>
          </p:cNvSpPr>
          <p:nvPr/>
        </p:nvSpPr>
        <p:spPr bwMode="auto">
          <a:xfrm>
            <a:off x="539750" y="1052513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5 баллов</a:t>
            </a:r>
          </a:p>
        </p:txBody>
      </p:sp>
      <p:pic>
        <p:nvPicPr>
          <p:cNvPr id="31751" name="Picture 2" descr="C:\Documents and Settings\Специалист.D6B8122CCAF3440\Рабочий стол\4976275 копия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488" y="442277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6"/>
          <p:cNvSpPr>
            <a:spLocks noChangeArrowheads="1"/>
          </p:cNvSpPr>
          <p:nvPr/>
        </p:nvSpPr>
        <p:spPr bwMode="auto">
          <a:xfrm>
            <a:off x="1116013" y="1995488"/>
            <a:ext cx="76327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000">
                <a:latin typeface="Times New Roman" pitchFamily="18" charset="0"/>
                <a:cs typeface="Times New Roman" pitchFamily="18" charset="0"/>
              </a:rPr>
              <a:t>Из каких основных частей состоит зубило?</a:t>
            </a:r>
          </a:p>
        </p:txBody>
      </p:sp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Слесарное</a:t>
            </a: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дело</a:t>
            </a:r>
          </a:p>
        </p:txBody>
      </p:sp>
      <p:sp>
        <p:nvSpPr>
          <p:cNvPr id="32771" name="WordArt 65"/>
          <p:cNvSpPr>
            <a:spLocks noChangeArrowheads="1" noChangeShapeType="1" noTextEdit="1"/>
          </p:cNvSpPr>
          <p:nvPr/>
        </p:nvSpPr>
        <p:spPr bwMode="auto">
          <a:xfrm>
            <a:off x="250825" y="981075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10 баллов</a:t>
            </a:r>
          </a:p>
        </p:txBody>
      </p:sp>
      <p:pic>
        <p:nvPicPr>
          <p:cNvPr id="32772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488" y="4437063"/>
            <a:ext cx="1800225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5"/>
          <p:cNvSpPr>
            <a:spLocks noChangeArrowheads="1"/>
          </p:cNvSpPr>
          <p:nvPr/>
        </p:nvSpPr>
        <p:spPr bwMode="auto">
          <a:xfrm>
            <a:off x="1187450" y="2389188"/>
            <a:ext cx="71897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000">
                <a:latin typeface="Times New Roman" pitchFamily="18" charset="0"/>
                <a:cs typeface="Times New Roman" pitchFamily="18" charset="0"/>
              </a:rPr>
              <a:t>Сколько дается на припуск при вырубании?</a:t>
            </a:r>
            <a:endParaRPr lang="ru-RU" sz="4000">
              <a:solidFill>
                <a:srgbClr val="33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8" name="WordArt 6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Слесарное дело</a:t>
            </a:r>
          </a:p>
        </p:txBody>
      </p:sp>
      <p:sp>
        <p:nvSpPr>
          <p:cNvPr id="33795" name="WordArt 65"/>
          <p:cNvSpPr>
            <a:spLocks noChangeArrowheads="1" noChangeShapeType="1" noTextEdit="1"/>
          </p:cNvSpPr>
          <p:nvPr/>
        </p:nvSpPr>
        <p:spPr bwMode="auto">
          <a:xfrm>
            <a:off x="539750" y="1052513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15 баллов</a:t>
            </a:r>
          </a:p>
        </p:txBody>
      </p:sp>
      <p:pic>
        <p:nvPicPr>
          <p:cNvPr id="33796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4392613"/>
            <a:ext cx="18002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5"/>
          <p:cNvSpPr>
            <a:spLocks noChangeArrowheads="1"/>
          </p:cNvSpPr>
          <p:nvPr/>
        </p:nvSpPr>
        <p:spPr bwMode="auto">
          <a:xfrm>
            <a:off x="684213" y="1916113"/>
            <a:ext cx="79216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000">
                <a:latin typeface="Times New Roman" pitchFamily="18" charset="0"/>
                <a:cs typeface="Times New Roman" pitchFamily="18" charset="0"/>
              </a:rPr>
              <a:t>В каких случаях применяется зубило с закругленной режущей кромкой?</a:t>
            </a:r>
            <a:endParaRPr lang="ru-RU" sz="4000">
              <a:solidFill>
                <a:srgbClr val="33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WordArt 4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Слесарное дело</a:t>
            </a:r>
            <a:endParaRPr lang="ru-RU" sz="3600" b="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50000">
                    <a:srgbClr val="FFFFFF"/>
                  </a:gs>
                  <a:gs pos="100000">
                    <a:schemeClr val="tx1"/>
                  </a:gs>
                </a:gsLst>
                <a:lin ang="5400000" scaled="1"/>
              </a:gradFill>
              <a:latin typeface="Arial"/>
              <a:cs typeface="Arial"/>
            </a:endParaRPr>
          </a:p>
        </p:txBody>
      </p:sp>
      <p:sp>
        <p:nvSpPr>
          <p:cNvPr id="34819" name="WordArt 65"/>
          <p:cNvSpPr>
            <a:spLocks noChangeArrowheads="1" noChangeShapeType="1" noTextEdit="1"/>
          </p:cNvSpPr>
          <p:nvPr/>
        </p:nvSpPr>
        <p:spPr bwMode="auto">
          <a:xfrm>
            <a:off x="827088" y="1341438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20 баллов</a:t>
            </a:r>
          </a:p>
        </p:txBody>
      </p:sp>
      <p:pic>
        <p:nvPicPr>
          <p:cNvPr id="34820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488" y="4392613"/>
            <a:ext cx="18002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5"/>
          <p:cNvSpPr>
            <a:spLocks noChangeArrowheads="1"/>
          </p:cNvSpPr>
          <p:nvPr/>
        </p:nvSpPr>
        <p:spPr bwMode="auto">
          <a:xfrm>
            <a:off x="900113" y="2151063"/>
            <a:ext cx="77755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000">
                <a:latin typeface="Times New Roman" pitchFamily="18" charset="0"/>
                <a:cs typeface="Times New Roman" pitchFamily="18" charset="0"/>
              </a:rPr>
              <a:t>Куда необходимо смотреть при рубке металла в тисках?</a:t>
            </a:r>
            <a:endParaRPr lang="ru-RU" sz="4000">
              <a:solidFill>
                <a:srgbClr val="33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Слесарное дело</a:t>
            </a:r>
          </a:p>
        </p:txBody>
      </p:sp>
      <p:sp>
        <p:nvSpPr>
          <p:cNvPr id="35843" name="WordArt 65"/>
          <p:cNvSpPr>
            <a:spLocks noChangeArrowheads="1" noChangeShapeType="1" noTextEdit="1"/>
          </p:cNvSpPr>
          <p:nvPr/>
        </p:nvSpPr>
        <p:spPr bwMode="auto">
          <a:xfrm>
            <a:off x="539750" y="1196975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25 баллов</a:t>
            </a:r>
          </a:p>
        </p:txBody>
      </p:sp>
      <p:pic>
        <p:nvPicPr>
          <p:cNvPr id="35844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950" y="4394200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6" name="WordArt 4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Слесарное дело</a:t>
            </a:r>
          </a:p>
        </p:txBody>
      </p:sp>
      <p:sp>
        <p:nvSpPr>
          <p:cNvPr id="36866" name="WordArt 6"/>
          <p:cNvSpPr>
            <a:spLocks noChangeArrowheads="1" noChangeShapeType="1" noTextEdit="1"/>
          </p:cNvSpPr>
          <p:nvPr/>
        </p:nvSpPr>
        <p:spPr bwMode="auto">
          <a:xfrm>
            <a:off x="1835150" y="2349500"/>
            <a:ext cx="5976938" cy="20161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50000">
                      <a:srgbClr val="FF0000"/>
                    </a:gs>
                    <a:gs pos="100000">
                      <a:srgbClr val="FFFFFF"/>
                    </a:gs>
                  </a:gsLst>
                  <a:lin ang="5400000" scaled="1"/>
                </a:gradFill>
                <a:latin typeface="Arial"/>
                <a:cs typeface="Arial"/>
              </a:rPr>
              <a:t>Кот в мешке</a:t>
            </a:r>
          </a:p>
        </p:txBody>
      </p:sp>
      <p:sp>
        <p:nvSpPr>
          <p:cNvPr id="36867" name="WordArt 65"/>
          <p:cNvSpPr>
            <a:spLocks noChangeArrowheads="1" noChangeShapeType="1" noTextEdit="1"/>
          </p:cNvSpPr>
          <p:nvPr/>
        </p:nvSpPr>
        <p:spPr bwMode="auto">
          <a:xfrm>
            <a:off x="3563938" y="4724400"/>
            <a:ext cx="1657350" cy="574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8400" i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FF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30 баллов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60" name="WordArt 4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Слесарное дело</a:t>
            </a:r>
          </a:p>
        </p:txBody>
      </p:sp>
      <p:sp>
        <p:nvSpPr>
          <p:cNvPr id="37890" name="Rectangle 6"/>
          <p:cNvSpPr>
            <a:spLocks noChangeArrowheads="1"/>
          </p:cNvSpPr>
          <p:nvPr/>
        </p:nvSpPr>
        <p:spPr bwMode="auto">
          <a:xfrm>
            <a:off x="900113" y="2066925"/>
            <a:ext cx="76755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000">
                <a:latin typeface="Times New Roman" pitchFamily="18" charset="0"/>
                <a:cs typeface="Times New Roman" pitchFamily="18" charset="0"/>
              </a:rPr>
              <a:t>Что принимают за разметочную базу?</a:t>
            </a:r>
            <a:endParaRPr lang="ru-RU" sz="4000">
              <a:solidFill>
                <a:srgbClr val="33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1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0213" y="4365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38914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Чугун</a:t>
            </a:r>
          </a:p>
          <a:p>
            <a:pPr eaLnBrk="1" hangingPunct="1"/>
            <a:endParaRPr lang="ru-RU" smtClean="0"/>
          </a:p>
        </p:txBody>
      </p:sp>
      <p:sp>
        <p:nvSpPr>
          <p:cNvPr id="122884" name="WordArt 4"/>
          <p:cNvSpPr>
            <a:spLocks noChangeArrowheads="1" noChangeShapeType="1" noTextEdit="1"/>
          </p:cNvSpPr>
          <p:nvPr/>
        </p:nvSpPr>
        <p:spPr bwMode="auto">
          <a:xfrm>
            <a:off x="2051050" y="188913"/>
            <a:ext cx="5759450" cy="17272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</a:p>
        </p:txBody>
      </p:sp>
      <p:pic>
        <p:nvPicPr>
          <p:cNvPr id="38916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/>
          </p:cNvSpPr>
          <p:nvPr>
            <p:ph type="title"/>
          </p:nvPr>
        </p:nvSpPr>
        <p:spPr>
          <a:xfrm>
            <a:off x="250825" y="20605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39938" name="Rectangle 3"/>
          <p:cNvSpPr>
            <a:spLocks noGrp="1"/>
          </p:cNvSpPr>
          <p:nvPr>
            <p:ph type="body" idx="1"/>
          </p:nvPr>
        </p:nvSpPr>
        <p:spPr>
          <a:xfrm>
            <a:off x="971550" y="2997200"/>
            <a:ext cx="6994525" cy="25527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Зубило, 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углеродистая инструментальная сталь с содержанием углерода 0,8% высококачественная</a:t>
            </a:r>
          </a:p>
        </p:txBody>
      </p:sp>
      <p:sp>
        <p:nvSpPr>
          <p:cNvPr id="123909" name="WordArt 5"/>
          <p:cNvSpPr>
            <a:spLocks noChangeArrowheads="1" noChangeShapeType="1" noTextEdit="1"/>
          </p:cNvSpPr>
          <p:nvPr/>
        </p:nvSpPr>
        <p:spPr bwMode="auto">
          <a:xfrm>
            <a:off x="2051050" y="188913"/>
            <a:ext cx="5759450" cy="17272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</a:p>
        </p:txBody>
      </p:sp>
      <p:pic>
        <p:nvPicPr>
          <p:cNvPr id="39940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40962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Графит </a:t>
            </a:r>
          </a:p>
        </p:txBody>
      </p:sp>
      <p:sp>
        <p:nvSpPr>
          <p:cNvPr id="129028" name="WordArt 4"/>
          <p:cNvSpPr>
            <a:spLocks noChangeArrowheads="1" noChangeShapeType="1" noTextEdit="1"/>
          </p:cNvSpPr>
          <p:nvPr/>
        </p:nvSpPr>
        <p:spPr bwMode="auto">
          <a:xfrm>
            <a:off x="2051050" y="188913"/>
            <a:ext cx="5759450" cy="17272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</a:p>
        </p:txBody>
      </p:sp>
      <p:pic>
        <p:nvPicPr>
          <p:cNvPr id="40964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41986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>
                <a:latin typeface="Arial" charset="0"/>
              </a:rPr>
              <a:t>Сталь</a:t>
            </a:r>
          </a:p>
          <a:p>
            <a:pPr algn="ctr" eaLnBrk="1" hangingPunct="1">
              <a:buFont typeface="Arial" charset="0"/>
              <a:buNone/>
            </a:pPr>
            <a:r>
              <a:rPr lang="ru-RU" smtClean="0"/>
              <a:t> </a:t>
            </a:r>
          </a:p>
        </p:txBody>
      </p:sp>
      <p:sp>
        <p:nvSpPr>
          <p:cNvPr id="131076" name="WordArt 4"/>
          <p:cNvSpPr>
            <a:spLocks noChangeArrowheads="1" noChangeShapeType="1" noTextEdit="1"/>
          </p:cNvSpPr>
          <p:nvPr/>
        </p:nvSpPr>
        <p:spPr bwMode="auto">
          <a:xfrm>
            <a:off x="2051050" y="188913"/>
            <a:ext cx="5759450" cy="17272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</a:p>
        </p:txBody>
      </p:sp>
      <p:pic>
        <p:nvPicPr>
          <p:cNvPr id="41988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43010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Твердости </a:t>
            </a:r>
          </a:p>
          <a:p>
            <a:pPr eaLnBrk="1" hangingPunct="1"/>
            <a:endParaRPr lang="ru-RU" smtClean="0"/>
          </a:p>
        </p:txBody>
      </p:sp>
      <p:sp>
        <p:nvSpPr>
          <p:cNvPr id="132100" name="WordArt 4"/>
          <p:cNvSpPr>
            <a:spLocks noChangeArrowheads="1" noChangeShapeType="1" noTextEdit="1"/>
          </p:cNvSpPr>
          <p:nvPr/>
        </p:nvSpPr>
        <p:spPr bwMode="auto">
          <a:xfrm>
            <a:off x="2051050" y="188913"/>
            <a:ext cx="5759450" cy="17272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</a:p>
        </p:txBody>
      </p:sp>
      <p:pic>
        <p:nvPicPr>
          <p:cNvPr id="43012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44034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Чугун</a:t>
            </a:r>
          </a:p>
          <a:p>
            <a:pPr eaLnBrk="1" hangingPunct="1"/>
            <a:endParaRPr lang="ru-RU" smtClean="0"/>
          </a:p>
        </p:txBody>
      </p:sp>
      <p:sp>
        <p:nvSpPr>
          <p:cNvPr id="133124" name="WordArt 4"/>
          <p:cNvSpPr>
            <a:spLocks noChangeArrowheads="1" noChangeShapeType="1" noTextEdit="1"/>
          </p:cNvSpPr>
          <p:nvPr/>
        </p:nvSpPr>
        <p:spPr bwMode="auto">
          <a:xfrm>
            <a:off x="2051050" y="188913"/>
            <a:ext cx="5759450" cy="17272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</a:p>
        </p:txBody>
      </p:sp>
      <p:pic>
        <p:nvPicPr>
          <p:cNvPr id="44036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45058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eaLnBrk="1" hangingPunct="1"/>
            <a:r>
              <a:rPr lang="ru-RU" smtClean="0"/>
              <a:t>Углеродистая обыкновенного качества, комбинированная с порядковым номером и свойством 3</a:t>
            </a:r>
          </a:p>
        </p:txBody>
      </p:sp>
      <p:sp>
        <p:nvSpPr>
          <p:cNvPr id="134148" name="WordArt 4"/>
          <p:cNvSpPr>
            <a:spLocks noChangeArrowheads="1" noChangeShapeType="1" noTextEdit="1"/>
          </p:cNvSpPr>
          <p:nvPr/>
        </p:nvSpPr>
        <p:spPr bwMode="auto">
          <a:xfrm>
            <a:off x="2051050" y="188913"/>
            <a:ext cx="5759450" cy="17272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Материаловедение</a:t>
            </a:r>
          </a:p>
        </p:txBody>
      </p:sp>
      <p:pic>
        <p:nvPicPr>
          <p:cNvPr id="45060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46082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Чертеж </a:t>
            </a:r>
          </a:p>
          <a:p>
            <a:pPr algn="ctr" eaLnBrk="1" hangingPunct="1">
              <a:buFont typeface="Arial" charset="0"/>
              <a:buNone/>
            </a:pPr>
            <a:endParaRPr lang="ru-RU" smtClean="0"/>
          </a:p>
          <a:p>
            <a:pPr eaLnBrk="1" hangingPunct="1"/>
            <a:endParaRPr lang="ru-RU" smtClean="0"/>
          </a:p>
        </p:txBody>
      </p:sp>
      <p:sp>
        <p:nvSpPr>
          <p:cNvPr id="135173" name="WordArt 5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Черчение</a:t>
            </a:r>
          </a:p>
        </p:txBody>
      </p:sp>
      <p:pic>
        <p:nvPicPr>
          <p:cNvPr id="46084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47106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z="2800" smtClean="0">
                <a:latin typeface="Times New Roman" pitchFamily="18" charset="0"/>
              </a:rPr>
              <a:t>121 – 119,8</a:t>
            </a:r>
          </a:p>
          <a:p>
            <a:pPr eaLnBrk="1" hangingPunct="1"/>
            <a:endParaRPr lang="ru-RU" sz="2800" smtClean="0">
              <a:latin typeface="Times New Roman" pitchFamily="18" charset="0"/>
            </a:endParaRPr>
          </a:p>
        </p:txBody>
      </p:sp>
      <p:sp>
        <p:nvSpPr>
          <p:cNvPr id="136198" name="WordArt 6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Черчение</a:t>
            </a:r>
          </a:p>
        </p:txBody>
      </p:sp>
      <p:pic>
        <p:nvPicPr>
          <p:cNvPr id="47108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/>
          </p:cNvSpPr>
          <p:nvPr>
            <p:ph type="title"/>
          </p:nvPr>
        </p:nvSpPr>
        <p:spPr>
          <a:xfrm>
            <a:off x="1187450" y="1484313"/>
            <a:ext cx="7221538" cy="1223962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48130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	Сплошная толстая</a:t>
            </a:r>
          </a:p>
        </p:txBody>
      </p:sp>
      <p:sp>
        <p:nvSpPr>
          <p:cNvPr id="137221" name="WordArt 5"/>
          <p:cNvSpPr>
            <a:spLocks noChangeArrowheads="1" noChangeShapeType="1" noTextEdit="1"/>
          </p:cNvSpPr>
          <p:nvPr/>
        </p:nvSpPr>
        <p:spPr bwMode="auto">
          <a:xfrm>
            <a:off x="2700338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Черчение</a:t>
            </a:r>
          </a:p>
        </p:txBody>
      </p:sp>
      <p:pic>
        <p:nvPicPr>
          <p:cNvPr id="48132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/>
          </p:cNvSpPr>
          <p:nvPr>
            <p:ph type="title"/>
          </p:nvPr>
        </p:nvSpPr>
        <p:spPr>
          <a:xfrm>
            <a:off x="1258888" y="1557338"/>
            <a:ext cx="7148512" cy="1152525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49154" name="Rectangle 3"/>
          <p:cNvSpPr>
            <a:spLocks noGrp="1"/>
          </p:cNvSpPr>
          <p:nvPr>
            <p:ph type="body" idx="1"/>
          </p:nvPr>
        </p:nvSpPr>
        <p:spPr>
          <a:xfrm>
            <a:off x="2268538" y="3141663"/>
            <a:ext cx="4845050" cy="8636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Arial" charset="0"/>
              <a:buNone/>
            </a:pPr>
            <a:r>
              <a:rPr lang="ru-RU" sz="2800" smtClean="0"/>
              <a:t>Масштаб натуральной величины</a:t>
            </a:r>
          </a:p>
          <a:p>
            <a:pPr algn="ctr" eaLnBrk="1" hangingPunct="1">
              <a:lnSpc>
                <a:spcPct val="90000"/>
              </a:lnSpc>
              <a:buFont typeface="Arial" charset="0"/>
              <a:buNone/>
            </a:pPr>
            <a:endParaRPr lang="ru-RU" sz="2800" smtClean="0"/>
          </a:p>
          <a:p>
            <a:pPr eaLnBrk="1" hangingPunct="1">
              <a:lnSpc>
                <a:spcPct val="90000"/>
              </a:lnSpc>
            </a:pPr>
            <a:endParaRPr lang="ru-RU" sz="2800" smtClean="0"/>
          </a:p>
        </p:txBody>
      </p:sp>
      <p:sp>
        <p:nvSpPr>
          <p:cNvPr id="138245" name="WordArt 5"/>
          <p:cNvSpPr>
            <a:spLocks noChangeArrowheads="1" noChangeShapeType="1" noTextEdit="1"/>
          </p:cNvSpPr>
          <p:nvPr/>
        </p:nvSpPr>
        <p:spPr bwMode="auto">
          <a:xfrm>
            <a:off x="2411413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Черчение</a:t>
            </a:r>
          </a:p>
        </p:txBody>
      </p:sp>
      <p:pic>
        <p:nvPicPr>
          <p:cNvPr id="49156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50178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Разрез </a:t>
            </a:r>
          </a:p>
          <a:p>
            <a:pPr algn="ctr" eaLnBrk="1" hangingPunct="1">
              <a:buFont typeface="Arial" charset="0"/>
              <a:buNone/>
            </a:pPr>
            <a:endParaRPr lang="ru-RU" smtClean="0"/>
          </a:p>
          <a:p>
            <a:pPr eaLnBrk="1" hangingPunct="1"/>
            <a:endParaRPr lang="ru-RU" smtClean="0"/>
          </a:p>
        </p:txBody>
      </p:sp>
      <p:sp>
        <p:nvSpPr>
          <p:cNvPr id="139269" name="WordArt 5"/>
          <p:cNvSpPr>
            <a:spLocks noChangeArrowheads="1" noChangeShapeType="1" noTextEdit="1"/>
          </p:cNvSpPr>
          <p:nvPr/>
        </p:nvSpPr>
        <p:spPr bwMode="auto">
          <a:xfrm>
            <a:off x="2411413" y="333375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Черчение</a:t>
            </a:r>
          </a:p>
        </p:txBody>
      </p:sp>
      <p:pic>
        <p:nvPicPr>
          <p:cNvPr id="50180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51202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Упругость </a:t>
            </a:r>
          </a:p>
          <a:p>
            <a:pPr algn="ctr" eaLnBrk="1" hangingPunct="1">
              <a:buFont typeface="Arial" charset="0"/>
              <a:buNone/>
            </a:pPr>
            <a:endParaRPr lang="ru-RU" smtClean="0"/>
          </a:p>
          <a:p>
            <a:pPr eaLnBrk="1" hangingPunct="1"/>
            <a:endParaRPr lang="ru-RU" smtClean="0"/>
          </a:p>
        </p:txBody>
      </p:sp>
      <p:sp>
        <p:nvSpPr>
          <p:cNvPr id="140293" name="WordArt 5"/>
          <p:cNvSpPr>
            <a:spLocks noChangeArrowheads="1" noChangeShapeType="1" noTextEdit="1"/>
          </p:cNvSpPr>
          <p:nvPr/>
        </p:nvSpPr>
        <p:spPr bwMode="auto">
          <a:xfrm>
            <a:off x="2339975" y="404813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Черчение</a:t>
            </a:r>
          </a:p>
        </p:txBody>
      </p:sp>
      <p:pic>
        <p:nvPicPr>
          <p:cNvPr id="51204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52226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Зубило </a:t>
            </a:r>
          </a:p>
        </p:txBody>
      </p:sp>
      <p:sp>
        <p:nvSpPr>
          <p:cNvPr id="141317" name="WordArt 5"/>
          <p:cNvSpPr>
            <a:spLocks noChangeArrowheads="1" noChangeShapeType="1" noTextEdit="1"/>
          </p:cNvSpPr>
          <p:nvPr/>
        </p:nvSpPr>
        <p:spPr bwMode="auto">
          <a:xfrm>
            <a:off x="2484438" y="476250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Слесарное</a:t>
            </a: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дело</a:t>
            </a:r>
          </a:p>
        </p:txBody>
      </p:sp>
      <p:pic>
        <p:nvPicPr>
          <p:cNvPr id="52228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/>
          </p:cNvSpPr>
          <p:nvPr>
            <p:ph type="title"/>
          </p:nvPr>
        </p:nvSpPr>
        <p:spPr>
          <a:xfrm>
            <a:off x="1042988" y="1773238"/>
            <a:ext cx="6932612" cy="1081087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53250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eaLnBrk="1" hangingPunct="1"/>
            <a:r>
              <a:rPr lang="ru-RU" smtClean="0"/>
              <a:t>Ударная</a:t>
            </a:r>
          </a:p>
          <a:p>
            <a:pPr eaLnBrk="1" hangingPunct="1"/>
            <a:r>
              <a:rPr lang="ru-RU" smtClean="0"/>
              <a:t>Средняя</a:t>
            </a:r>
          </a:p>
          <a:p>
            <a:pPr eaLnBrk="1" hangingPunct="1"/>
            <a:r>
              <a:rPr lang="ru-RU" smtClean="0"/>
              <a:t>Рабочая</a:t>
            </a:r>
          </a:p>
          <a:p>
            <a:pPr eaLnBrk="1" hangingPunct="1"/>
            <a:r>
              <a:rPr lang="ru-RU" smtClean="0"/>
              <a:t>Режущая кромка</a:t>
            </a:r>
          </a:p>
          <a:p>
            <a:pPr eaLnBrk="1" hangingPunct="1">
              <a:buFont typeface="Arial" charset="0"/>
              <a:buNone/>
            </a:pPr>
            <a:endParaRPr lang="ru-RU" smtClean="0"/>
          </a:p>
        </p:txBody>
      </p:sp>
      <p:sp>
        <p:nvSpPr>
          <p:cNvPr id="141317" name="WordArt 5"/>
          <p:cNvSpPr>
            <a:spLocks noChangeArrowheads="1" noChangeShapeType="1" noTextEdit="1"/>
          </p:cNvSpPr>
          <p:nvPr/>
        </p:nvSpPr>
        <p:spPr bwMode="auto">
          <a:xfrm>
            <a:off x="2484438" y="476250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Слесарное</a:t>
            </a: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дело</a:t>
            </a:r>
          </a:p>
        </p:txBody>
      </p:sp>
      <p:pic>
        <p:nvPicPr>
          <p:cNvPr id="53252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/>
          </p:cNvSpPr>
          <p:nvPr>
            <p:ph type="title"/>
          </p:nvPr>
        </p:nvSpPr>
        <p:spPr>
          <a:xfrm>
            <a:off x="468313" y="16287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54274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2-3 мм</a:t>
            </a:r>
          </a:p>
          <a:p>
            <a:pPr algn="ctr" eaLnBrk="1" hangingPunct="1">
              <a:buFont typeface="Arial" charset="0"/>
              <a:buNone/>
            </a:pPr>
            <a:endParaRPr lang="ru-RU" smtClean="0"/>
          </a:p>
          <a:p>
            <a:pPr eaLnBrk="1" hangingPunct="1"/>
            <a:endParaRPr lang="ru-RU" smtClean="0"/>
          </a:p>
        </p:txBody>
      </p:sp>
      <p:sp>
        <p:nvSpPr>
          <p:cNvPr id="143365" name="WordArt 5"/>
          <p:cNvSpPr>
            <a:spLocks noChangeArrowheads="1" noChangeShapeType="1" noTextEdit="1"/>
          </p:cNvSpPr>
          <p:nvPr/>
        </p:nvSpPr>
        <p:spPr bwMode="auto">
          <a:xfrm>
            <a:off x="2268538" y="476250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Слесарное дело</a:t>
            </a:r>
          </a:p>
        </p:txBody>
      </p:sp>
      <p:pic>
        <p:nvPicPr>
          <p:cNvPr id="54276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/>
          </p:cNvSpPr>
          <p:nvPr>
            <p:ph type="title"/>
          </p:nvPr>
        </p:nvSpPr>
        <p:spPr>
          <a:xfrm>
            <a:off x="250825" y="1916113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55298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При вырубании окружности</a:t>
            </a:r>
          </a:p>
          <a:p>
            <a:pPr algn="ctr" eaLnBrk="1" hangingPunct="1">
              <a:buFont typeface="Arial" charset="0"/>
              <a:buNone/>
            </a:pPr>
            <a:endParaRPr lang="ru-RU" smtClean="0"/>
          </a:p>
          <a:p>
            <a:pPr eaLnBrk="1" hangingPunct="1"/>
            <a:endParaRPr lang="ru-RU" smtClean="0"/>
          </a:p>
        </p:txBody>
      </p:sp>
      <p:sp>
        <p:nvSpPr>
          <p:cNvPr id="144389" name="WordArt 5"/>
          <p:cNvSpPr>
            <a:spLocks noChangeArrowheads="1" noChangeShapeType="1" noTextEdit="1"/>
          </p:cNvSpPr>
          <p:nvPr/>
        </p:nvSpPr>
        <p:spPr bwMode="auto">
          <a:xfrm>
            <a:off x="2195513" y="476250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Слесарное дело</a:t>
            </a:r>
          </a:p>
        </p:txBody>
      </p:sp>
      <p:pic>
        <p:nvPicPr>
          <p:cNvPr id="55300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/>
          </p:cNvSpPr>
          <p:nvPr>
            <p:ph type="title"/>
          </p:nvPr>
        </p:nvSpPr>
        <p:spPr>
          <a:xfrm>
            <a:off x="395288" y="1989138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56322" name="Rectangle 3"/>
          <p:cNvSpPr>
            <a:spLocks noGrp="1"/>
          </p:cNvSpPr>
          <p:nvPr>
            <p:ph type="body" idx="1"/>
          </p:nvPr>
        </p:nvSpPr>
        <p:spPr>
          <a:xfrm>
            <a:off x="1763713" y="3429000"/>
            <a:ext cx="5494337" cy="1008063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На режущую кромку</a:t>
            </a:r>
          </a:p>
        </p:txBody>
      </p:sp>
      <p:sp>
        <p:nvSpPr>
          <p:cNvPr id="145413" name="WordArt 5"/>
          <p:cNvSpPr>
            <a:spLocks noChangeArrowheads="1" noChangeShapeType="1" noTextEdit="1"/>
          </p:cNvSpPr>
          <p:nvPr/>
        </p:nvSpPr>
        <p:spPr bwMode="auto">
          <a:xfrm>
            <a:off x="2124075" y="476250"/>
            <a:ext cx="4537075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Слесарное дело</a:t>
            </a:r>
          </a:p>
        </p:txBody>
      </p:sp>
      <p:pic>
        <p:nvPicPr>
          <p:cNvPr id="56324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Правильный ответ</a:t>
            </a:r>
          </a:p>
        </p:txBody>
      </p:sp>
      <p:sp>
        <p:nvSpPr>
          <p:cNvPr id="57346" name="Rectangle 3"/>
          <p:cNvSpPr>
            <a:spLocks noGrp="1"/>
          </p:cNvSpPr>
          <p:nvPr>
            <p:ph type="body" idx="1"/>
          </p:nvPr>
        </p:nvSpPr>
        <p:spPr>
          <a:xfrm>
            <a:off x="1908175" y="3357563"/>
            <a:ext cx="5421313" cy="26543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Риска (линия)</a:t>
            </a:r>
          </a:p>
          <a:p>
            <a:pPr eaLnBrk="1" hangingPunct="1"/>
            <a:endParaRPr lang="ru-RU" smtClean="0"/>
          </a:p>
        </p:txBody>
      </p:sp>
      <p:sp>
        <p:nvSpPr>
          <p:cNvPr id="146437" name="WordArt 5"/>
          <p:cNvSpPr>
            <a:spLocks noChangeArrowheads="1" noChangeShapeType="1" noTextEdit="1"/>
          </p:cNvSpPr>
          <p:nvPr/>
        </p:nvSpPr>
        <p:spPr bwMode="auto">
          <a:xfrm>
            <a:off x="1547813" y="404813"/>
            <a:ext cx="5473700" cy="1008062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>
              <a:defRPr/>
            </a:pPr>
            <a:r>
              <a:rPr lang="ru-RU" sz="3600" b="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  <a:r>
              <a:rPr lang="ru-RU" sz="3600" b="0" i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rgbClr val="FFFFFF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Arial"/>
                <a:cs typeface="Arial"/>
              </a:rPr>
              <a:t>Слесарное дело</a:t>
            </a:r>
          </a:p>
        </p:txBody>
      </p:sp>
      <p:pic>
        <p:nvPicPr>
          <p:cNvPr id="57348" name="Picture 2" descr="C:\Documents and Settings\Специалист.D6B8122CCAF3440\Рабочий стол\4976275 копия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492625"/>
            <a:ext cx="180022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ext Box 3"/>
          <p:cNvSpPr txBox="1">
            <a:spLocks noChangeArrowheads="1"/>
          </p:cNvSpPr>
          <p:nvPr/>
        </p:nvSpPr>
        <p:spPr bwMode="auto">
          <a:xfrm>
            <a:off x="5614988" y="4978400"/>
            <a:ext cx="3529012" cy="187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0" dirty="0"/>
              <a:t>Выполнили:</a:t>
            </a:r>
          </a:p>
          <a:p>
            <a:pPr>
              <a:spcBef>
                <a:spcPct val="50000"/>
              </a:spcBef>
            </a:pPr>
            <a:r>
              <a:rPr lang="ru-RU" b="0" dirty="0"/>
              <a:t>Мастера производственного обучения КГБ ПОУ «КМТ»</a:t>
            </a:r>
          </a:p>
          <a:p>
            <a:pPr>
              <a:spcBef>
                <a:spcPct val="50000"/>
              </a:spcBef>
            </a:pPr>
            <a:r>
              <a:rPr lang="ru-RU" b="0" dirty="0"/>
              <a:t>Непомнящая И.Ю.</a:t>
            </a:r>
          </a:p>
          <a:p>
            <a:pPr>
              <a:spcBef>
                <a:spcPct val="50000"/>
              </a:spcBef>
            </a:pPr>
            <a:r>
              <a:rPr lang="ru-RU" b="0" dirty="0"/>
              <a:t>Федько В.В.</a:t>
            </a:r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601663"/>
            <a:ext cx="3894137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1713</TotalTime>
  <Words>490</Words>
  <Application>Microsoft Office PowerPoint</Application>
  <PresentationFormat>Экран (4:3)</PresentationFormat>
  <Paragraphs>162</Paragraphs>
  <Slides>45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51" baseType="lpstr">
      <vt:lpstr>Arial</vt:lpstr>
      <vt:lpstr>Calibri</vt:lpstr>
      <vt:lpstr>Monotype Corsiva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Правильный ответ</vt:lpstr>
      <vt:lpstr>Презентация PowerPoint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Zver</dc:creator>
  <cp:lastModifiedBy>User</cp:lastModifiedBy>
  <cp:revision>132</cp:revision>
  <dcterms:created xsi:type="dcterms:W3CDTF">2011-11-13T02:59:08Z</dcterms:created>
  <dcterms:modified xsi:type="dcterms:W3CDTF">2023-01-17T06:05:28Z</dcterms:modified>
</cp:coreProperties>
</file>