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AC9B9-EC8D-48E6-9D2F-D65F41283826}" type="datetimeFigureOut">
              <a:rPr lang="ru-RU" smtClean="0"/>
              <a:pPr/>
              <a:t>30.05.2024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D9136-7659-4DA0-A1BC-B393DFC7400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AC9B9-EC8D-48E6-9D2F-D65F41283826}" type="datetimeFigureOut">
              <a:rPr lang="ru-RU" smtClean="0"/>
              <a:pPr/>
              <a:t>30.05.2024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D9136-7659-4DA0-A1BC-B393DFC7400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AC9B9-EC8D-48E6-9D2F-D65F41283826}" type="datetimeFigureOut">
              <a:rPr lang="ru-RU" smtClean="0"/>
              <a:pPr/>
              <a:t>30.05.2024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D9136-7659-4DA0-A1BC-B393DFC7400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AC9B9-EC8D-48E6-9D2F-D65F41283826}" type="datetimeFigureOut">
              <a:rPr lang="ru-RU" smtClean="0"/>
              <a:pPr/>
              <a:t>30.05.2024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D9136-7659-4DA0-A1BC-B393DFC7400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AC9B9-EC8D-48E6-9D2F-D65F41283826}" type="datetimeFigureOut">
              <a:rPr lang="ru-RU" smtClean="0"/>
              <a:pPr/>
              <a:t>30.05.2024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D9136-7659-4DA0-A1BC-B393DFC7400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AC9B9-EC8D-48E6-9D2F-D65F41283826}" type="datetimeFigureOut">
              <a:rPr lang="ru-RU" smtClean="0"/>
              <a:pPr/>
              <a:t>30.05.2024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D9136-7659-4DA0-A1BC-B393DFC7400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AC9B9-EC8D-48E6-9D2F-D65F41283826}" type="datetimeFigureOut">
              <a:rPr lang="ru-RU" smtClean="0"/>
              <a:pPr/>
              <a:t>30.05.2024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D9136-7659-4DA0-A1BC-B393DFC7400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AC9B9-EC8D-48E6-9D2F-D65F41283826}" type="datetimeFigureOut">
              <a:rPr lang="ru-RU" smtClean="0"/>
              <a:pPr/>
              <a:t>30.05.2024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D9136-7659-4DA0-A1BC-B393DFC7400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AC9B9-EC8D-48E6-9D2F-D65F41283826}" type="datetimeFigureOut">
              <a:rPr lang="ru-RU" smtClean="0"/>
              <a:pPr/>
              <a:t>30.05.2024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D9136-7659-4DA0-A1BC-B393DFC7400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AC9B9-EC8D-48E6-9D2F-D65F41283826}" type="datetimeFigureOut">
              <a:rPr lang="ru-RU" smtClean="0"/>
              <a:pPr/>
              <a:t>30.05.2024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D9136-7659-4DA0-A1BC-B393DFC7400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AC9B9-EC8D-48E6-9D2F-D65F41283826}" type="datetimeFigureOut">
              <a:rPr lang="ru-RU" smtClean="0"/>
              <a:pPr/>
              <a:t>30.05.2024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D9136-7659-4DA0-A1BC-B393DFC7400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EAC9B9-EC8D-48E6-9D2F-D65F41283826}" type="datetimeFigureOut">
              <a:rPr lang="ru-RU" smtClean="0"/>
              <a:pPr/>
              <a:t>30.05.2024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BD9136-7659-4DA0-A1BC-B393DFC7400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404665"/>
            <a:ext cx="7848872" cy="936103"/>
          </a:xfrm>
        </p:spPr>
        <p:txBody>
          <a:bodyPr>
            <a:normAutofit/>
          </a:bodyPr>
          <a:lstStyle/>
          <a:p>
            <a:r>
              <a:rPr lang="ru-RU" sz="1400" i="1" dirty="0"/>
              <a:t>Муниципальное бюджетное общеобразовательное учреждение</a:t>
            </a:r>
            <a:br>
              <a:rPr lang="ru-RU" sz="1400" i="1" dirty="0"/>
            </a:br>
            <a:r>
              <a:rPr lang="ru-RU" sz="1400" i="1" dirty="0"/>
              <a:t> «</a:t>
            </a:r>
            <a:r>
              <a:rPr lang="ru-RU" sz="1400" i="1" dirty="0" err="1"/>
              <a:t>Пустошкинский</a:t>
            </a:r>
            <a:r>
              <a:rPr lang="ru-RU" sz="1400" i="1" dirty="0"/>
              <a:t> центр образования»</a:t>
            </a:r>
            <a:br>
              <a:rPr lang="ru-RU" sz="1400" i="1" dirty="0"/>
            </a:br>
            <a:r>
              <a:rPr lang="ru-RU" sz="1400" i="1" dirty="0"/>
              <a:t> дошкольное отделение  «Детский сад комбинир</a:t>
            </a:r>
            <a:r>
              <a:rPr lang="ru-RU" sz="1400" dirty="0"/>
              <a:t>ованного вида «Солнышко»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592" y="2276872"/>
            <a:ext cx="7560840" cy="4176464"/>
          </a:xfrm>
        </p:spPr>
        <p:txBody>
          <a:bodyPr>
            <a:norm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Сообщение  (из Опыта работы).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Тема: « Формирование предпосылок читательской грамотности у дошкольников».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 Подготовила: Дерябина Т.Б.,  </a:t>
            </a:r>
          </a:p>
          <a:p>
            <a:pPr algn="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воспитатель высшей категории</a:t>
            </a:r>
          </a:p>
          <a:p>
            <a:pPr algn="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Апрель 2024год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Юзер\Downloads\сказка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476672"/>
            <a:ext cx="7340633" cy="55054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3284984"/>
            <a:ext cx="7772400" cy="1440161"/>
          </a:xfrm>
        </p:spPr>
        <p:txBody>
          <a:bodyPr>
            <a:normAutofit/>
          </a:bodyPr>
          <a:lstStyle/>
          <a:p>
            <a:r>
              <a:rPr lang="ru-RU" sz="1800" b="0" dirty="0">
                <a:latin typeface="Times New Roman" pitchFamily="18" charset="0"/>
                <a:cs typeface="Times New Roman" pitchFamily="18" charset="0"/>
              </a:rPr>
              <a:t>Приобщение ребёнка к книге – одна из важных задач, стоящая перед педагогами ДОО сегодня. Если быть точнее, то в детском саду мы должны формировать предпосылки читательской грамотности</a:t>
            </a:r>
            <a:r>
              <a:rPr lang="ru-RU" sz="1800" dirty="0"/>
              <a:t>.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55576" y="1052736"/>
            <a:ext cx="7776864" cy="2088232"/>
          </a:xfrm>
        </p:spPr>
        <p:txBody>
          <a:bodyPr>
            <a:normAutofit/>
          </a:bodyPr>
          <a:lstStyle/>
          <a:p>
            <a:pPr lvl="0"/>
            <a:r>
              <a:rPr lang="ru-RU" sz="1800" dirty="0" smtClean="0"/>
              <a:t> </a:t>
            </a:r>
            <a:r>
              <a:rPr lang="ru-RU" sz="1800" b="1" dirty="0" smtClean="0">
                <a:solidFill>
                  <a:srgbClr val="33333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«Читательская грамотность»-</a:t>
            </a:r>
            <a:r>
              <a:rPr lang="ru-RU" sz="1800" dirty="0" smtClean="0">
                <a:solidFill>
                  <a:srgbClr val="333333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это способность человека понимать и использовать тексты. Размышлять о них и заниматься чтением для того, чтобы достигать своих целей, расширять свои знания и возможности, участвовать в социальной жизни.</a:t>
            </a:r>
            <a:endParaRPr lang="ru-RU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endParaRPr lang="ru-RU" sz="1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2160240"/>
          </a:xfrm>
        </p:spPr>
        <p:txBody>
          <a:bodyPr>
            <a:normAutofit fontScale="90000"/>
          </a:bodyPr>
          <a:lstStyle/>
          <a:p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Дети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дошкольного возраста – слушатели, а не читатели, поэтому литературное произведение читает им воспитатель, перед которым стоит важная задача – донести до своих воспитанников содержание книги, раскрыть авторский замысел, заразить маленьких слушателей эмоциональным отношением к прочитанному.</a:t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pic>
        <p:nvPicPr>
          <p:cNvPr id="1026" name="Picture 2" descr="C:\Users\Юзер\Downloads\сказ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2204864"/>
            <a:ext cx="3816424" cy="358325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138"/>
          </a:xfrm>
        </p:spPr>
        <p:txBody>
          <a:bodyPr>
            <a:normAutofit fontScale="90000"/>
          </a:bodyPr>
          <a:lstStyle/>
          <a:p>
            <a:r>
              <a:rPr lang="ru-RU" sz="1800" b="1" i="1" dirty="0" smtClean="0"/>
              <a:t/>
            </a:r>
            <a:br>
              <a:rPr lang="ru-RU" sz="1800" b="1" i="1" dirty="0" smtClean="0"/>
            </a:br>
            <a:r>
              <a:rPr lang="ru-RU" sz="1800" b="1" i="1" dirty="0"/>
              <a:t/>
            </a:r>
            <a:br>
              <a:rPr lang="ru-RU" sz="1800" b="1" i="1" dirty="0"/>
            </a:br>
            <a:r>
              <a:rPr lang="ru-RU" sz="1800" b="1" i="1" dirty="0" smtClean="0"/>
              <a:t/>
            </a:r>
            <a:br>
              <a:rPr lang="ru-RU" sz="1800" b="1" i="1" dirty="0" smtClean="0"/>
            </a:b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Среди </a:t>
            </a:r>
            <a:r>
              <a:rPr lang="ru-RU" sz="1600" b="1" i="1" dirty="0">
                <a:latin typeface="Times New Roman" pitchFamily="18" charset="0"/>
                <a:cs typeface="Times New Roman" pitchFamily="18" charset="0"/>
              </a:rPr>
              <a:t>множества методов и приемов формирования читательской грамотности дошкольников, можно выделить наиболее распространенные: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dirty="0">
                <a:latin typeface="Times New Roman" pitchFamily="18" charset="0"/>
                <a:cs typeface="Times New Roman" pitchFamily="18" charset="0"/>
              </a:rPr>
            </a:b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569371"/>
          </a:xfrm>
        </p:spPr>
        <p:txBody>
          <a:bodyPr>
            <a:normAutofit fontScale="32500" lnSpcReduction="20000"/>
          </a:bodyPr>
          <a:lstStyle/>
          <a:p>
            <a:r>
              <a:rPr lang="ru-RU" sz="4300" dirty="0">
                <a:latin typeface="Times New Roman" pitchFamily="18" charset="0"/>
                <a:cs typeface="Times New Roman" pitchFamily="18" charset="0"/>
              </a:rPr>
              <a:t> чтение педагогом по книге или наизусть, при котором происходит дословная передача текста;</a:t>
            </a:r>
          </a:p>
          <a:p>
            <a:pPr>
              <a:buNone/>
            </a:pPr>
            <a:r>
              <a:rPr lang="ru-RU" sz="43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4300" dirty="0">
                <a:latin typeface="Times New Roman" pitchFamily="18" charset="0"/>
                <a:cs typeface="Times New Roman" pitchFamily="18" charset="0"/>
              </a:rPr>
              <a:t> прослушивание записей народного творчества и просмотр видеоматериалов;</a:t>
            </a:r>
          </a:p>
          <a:p>
            <a:pPr>
              <a:buNone/>
            </a:pPr>
            <a:r>
              <a:rPr lang="ru-RU" sz="43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4300" dirty="0">
                <a:latin typeface="Times New Roman" pitchFamily="18" charset="0"/>
                <a:cs typeface="Times New Roman" pitchFamily="18" charset="0"/>
              </a:rPr>
              <a:t>  беседа по прочитанному, которая способствует более глубокому восприятию литературного текста детьми, выражению своего отношения к услышанному;</a:t>
            </a:r>
          </a:p>
          <a:p>
            <a:pPr>
              <a:buNone/>
            </a:pPr>
            <a:r>
              <a:rPr lang="ru-RU" sz="43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4300" dirty="0">
                <a:latin typeface="Times New Roman" pitchFamily="18" charset="0"/>
                <a:cs typeface="Times New Roman" pitchFamily="18" charset="0"/>
              </a:rPr>
              <a:t>  чтение с продолжением, развивающее у детей устойчивый интерес к книге, вызывающее радость от встречи с полюбившимися героями;</a:t>
            </a:r>
          </a:p>
          <a:p>
            <a:pPr>
              <a:buNone/>
            </a:pPr>
            <a:r>
              <a:rPr lang="ru-RU" sz="43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4300" dirty="0">
                <a:latin typeface="Times New Roman" pitchFamily="18" charset="0"/>
                <a:cs typeface="Times New Roman" pitchFamily="18" charset="0"/>
              </a:rPr>
              <a:t>  разучивание стихотворений;</a:t>
            </a:r>
          </a:p>
          <a:p>
            <a:pPr>
              <a:buNone/>
            </a:pPr>
            <a:r>
              <a:rPr lang="ru-RU" sz="43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4300" dirty="0">
                <a:latin typeface="Times New Roman" pitchFamily="18" charset="0"/>
                <a:cs typeface="Times New Roman" pitchFamily="18" charset="0"/>
              </a:rPr>
              <a:t>  чтение и рассказывание с использованием наглядного материала;</a:t>
            </a:r>
          </a:p>
          <a:p>
            <a:r>
              <a:rPr lang="ru-RU" sz="4300" dirty="0">
                <a:latin typeface="Times New Roman" pitchFamily="18" charset="0"/>
                <a:cs typeface="Times New Roman" pitchFamily="18" charset="0"/>
              </a:rPr>
              <a:t> знакомства с литературными произведениями, в ходе которой совершенствуются умения детей отражать результаты восприятия произведений в разных видах художественно-речевой и изобразительной деятельности;</a:t>
            </a:r>
          </a:p>
          <a:p>
            <a:pPr>
              <a:buNone/>
            </a:pPr>
            <a:r>
              <a:rPr lang="ru-RU" sz="43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4300" dirty="0">
                <a:latin typeface="Times New Roman" pitchFamily="18" charset="0"/>
                <a:cs typeface="Times New Roman" pitchFamily="18" charset="0"/>
              </a:rPr>
              <a:t> самостоятельное обсуждение прочитанного, в ходе которого дети могут делиться своими впечатлениями.</a:t>
            </a:r>
          </a:p>
          <a:p>
            <a:pPr>
              <a:buNone/>
            </a:pPr>
            <a:r>
              <a:rPr lang="ru-RU" sz="43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ru-RU" sz="43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Книжный уголок </a:t>
            </a:r>
          </a:p>
        </p:txBody>
      </p:sp>
      <p:pic>
        <p:nvPicPr>
          <p:cNvPr id="1026" name="Picture 2" descr="C:\Users\Админ\Desktop\Новая папка\SDC1460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9264" y="1600200"/>
            <a:ext cx="3394472" cy="4525963"/>
          </a:xfrm>
          <a:prstGeom prst="rect">
            <a:avLst/>
          </a:prstGeom>
          <a:noFill/>
        </p:spPr>
      </p:pic>
      <p:pic>
        <p:nvPicPr>
          <p:cNvPr id="1027" name="Picture 3" descr="C:\Users\Админ\Desktop\Новая папка\SDC1941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70264" y="1600200"/>
            <a:ext cx="3394472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dirty="0" smtClean="0"/>
              <a:t>Рассматривание книг, журналов и обсуждение иллюстраций</a:t>
            </a:r>
            <a:endParaRPr lang="ru-RU" sz="1600" dirty="0"/>
          </a:p>
        </p:txBody>
      </p:sp>
      <p:pic>
        <p:nvPicPr>
          <p:cNvPr id="2050" name="Picture 2" descr="C:\Users\Админ\Desktop\Новая папка\SDC1023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9264" y="1600200"/>
            <a:ext cx="3394472" cy="4525963"/>
          </a:xfrm>
          <a:prstGeom prst="rect">
            <a:avLst/>
          </a:prstGeom>
          <a:noFill/>
        </p:spPr>
      </p:pic>
      <p:pic>
        <p:nvPicPr>
          <p:cNvPr id="2051" name="Picture 3" descr="C:\Users\Админ\Desktop\Новая папка\SDC1942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1628800"/>
            <a:ext cx="4038600" cy="46805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/>
              <a:t>Уголок «Театр</a:t>
            </a:r>
            <a:endParaRPr lang="ru-RU" sz="2000" dirty="0"/>
          </a:p>
        </p:txBody>
      </p:sp>
      <p:pic>
        <p:nvPicPr>
          <p:cNvPr id="1026" name="Picture 2" descr="C:\Users\Админ\Desktop\Новая папка\SDC1006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1844824"/>
            <a:ext cx="4038600" cy="3312368"/>
          </a:xfrm>
          <a:prstGeom prst="rect">
            <a:avLst/>
          </a:prstGeom>
          <a:noFill/>
        </p:spPr>
      </p:pic>
      <p:pic>
        <p:nvPicPr>
          <p:cNvPr id="5" name="Содержимое 4"/>
          <p:cNvPicPr>
            <a:picLocks noGrp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779264" y="1600200"/>
            <a:ext cx="3394472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 xmlns:pic="http://schemas.openxmlformats.org/drawingml/2006/picture" xmlns:lc="http://schemas.openxmlformats.org/drawingml/2006/lockedCanvas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xmlns:pic="http://schemas.openxmlformats.org/drawingml/2006/picture" xmlns:lc="http://schemas.openxmlformats.org/drawingml/2006/lockedCanvas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 xmlns:pic="http://schemas.openxmlformats.org/drawingml/2006/picture" xmlns:lc="http://schemas.openxmlformats.org/drawingml/2006/lockedCanvas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274638"/>
            <a:ext cx="3672408" cy="214625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1" name="Picture 3" descr="C:\Users\Админ\Desktop\Новая папка\SDC102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260648"/>
            <a:ext cx="3672408" cy="2160240"/>
          </a:xfrm>
          <a:prstGeom prst="rect">
            <a:avLst/>
          </a:prstGeom>
          <a:noFill/>
        </p:spPr>
      </p:pic>
      <p:pic>
        <p:nvPicPr>
          <p:cNvPr id="2052" name="Picture 4" descr="C:\Users\Админ\Desktop\Новая папка\SDC1007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94792" y="2708275"/>
            <a:ext cx="2563416" cy="3417888"/>
          </a:xfrm>
          <a:prstGeom prst="rect">
            <a:avLst/>
          </a:prstGeom>
          <a:noFill/>
        </p:spPr>
      </p:pic>
      <p:pic>
        <p:nvPicPr>
          <p:cNvPr id="2053" name="Picture 5" descr="C:\Users\Админ\Desktop\Новая папка\SDC1006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85792" y="2708275"/>
            <a:ext cx="2563416" cy="34178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Просмотр видеоматериалов и посещение театров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C:\Users\Админ\Desktop\Новая папка\SDC1939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8744" y="1600200"/>
            <a:ext cx="3395511" cy="4525963"/>
          </a:xfrm>
          <a:prstGeom prst="rect">
            <a:avLst/>
          </a:prstGeom>
          <a:noFill/>
        </p:spPr>
      </p:pic>
      <p:pic>
        <p:nvPicPr>
          <p:cNvPr id="6" name="Picture 3" descr="C:\Users\Админ\Desktop\Новая папка\SDC1999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348706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 smtClean="0"/>
              <a:t>Умения детей отражать результаты восприятия произведений в разных видах художественно-речевой и изобразительной деятельности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3074" name="Picture 2" descr="C:\Users\Админ\Desktop\Новая папка\SDC1023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0" y="2348706"/>
            <a:ext cx="4038600" cy="3028950"/>
          </a:xfrm>
          <a:prstGeom prst="rect">
            <a:avLst/>
          </a:prstGeom>
          <a:noFill/>
        </p:spPr>
      </p:pic>
      <p:pic>
        <p:nvPicPr>
          <p:cNvPr id="3075" name="Picture 3" descr="C:\Users\Админ\Desktop\Новая папка\SDC19945 (2)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2348706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Админ\Desktop\Новая папка\SDC19946 (2)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124744"/>
            <a:ext cx="3394472" cy="4525963"/>
          </a:xfrm>
          <a:prstGeom prst="rect">
            <a:avLst/>
          </a:prstGeom>
          <a:noFill/>
        </p:spPr>
      </p:pic>
      <p:pic>
        <p:nvPicPr>
          <p:cNvPr id="4099" name="Picture 3" descr="C:\Users\Админ\Desktop\Новая папка\SDC1941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1556792"/>
            <a:ext cx="4038600" cy="33843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3240360"/>
          </a:xfrm>
        </p:spPr>
        <p:txBody>
          <a:bodyPr>
            <a:noAutofit/>
          </a:bodyPr>
          <a:lstStyle/>
          <a:p>
            <a:pPr algn="l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Педагогу – практику, работающему с детьми дошкольного возраста важно помнить: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заставить любить книгу нельзя, книгой можно только заинтересовать;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работу по приобщению к книге нужно начинать «чем раньше, тем лучше»;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одной из причин нелюбви к чтению является то, что наши дети не знакомы с настоящей Книгой.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556125" y="949514"/>
            <a:ext cx="2286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dirty="0" smtClean="0">
                <a:solidFill>
                  <a:prstClr val="black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.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97</Words>
  <Application>Microsoft Office PowerPoint</Application>
  <PresentationFormat>Экран (4:3)</PresentationFormat>
  <Paragraphs>44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Муниципальное бюджетное общеобразовательное учреждение  «Пустошкинский центр образования»  дошкольное отделение  «Детский сад комбинированного вида «Солнышко»</vt:lpstr>
      <vt:lpstr>Слайд 2</vt:lpstr>
      <vt:lpstr>Приобщение ребёнка к книге – одна из важных задач, стоящая перед педагогами ДОО сегодня. Если быть точнее, то в детском саду мы должны формировать предпосылки читательской грамотности.</vt:lpstr>
      <vt:lpstr>    Дети дошкольного возраста – слушатели, а не читатели, поэтому литературное произведение читает им воспитатель, перед которым стоит важная задача – донести до своих воспитанников содержание книги, раскрыть авторский замысел, заразить маленьких слушателей эмоциональным отношением к прочитанному.   </vt:lpstr>
      <vt:lpstr>   Среди множества методов и приемов формирования читательской грамотности дошкольников, можно выделить наиболее распространенные: </vt:lpstr>
      <vt:lpstr>Книжный уголок </vt:lpstr>
      <vt:lpstr>Рассматривание книг, журналов и обсуждение иллюстраций</vt:lpstr>
      <vt:lpstr>Уголок «Театр</vt:lpstr>
      <vt:lpstr>Слайд 9</vt:lpstr>
      <vt:lpstr>Просмотр видеоматериалов и посещение театров</vt:lpstr>
      <vt:lpstr>Умения детей отражать результаты восприятия произведений в разных видах художественно-речевой и изобразительной деятельности.</vt:lpstr>
      <vt:lpstr>Слайд 12</vt:lpstr>
      <vt:lpstr>Педагогу – практику, работающему с детьми дошкольного возраста важно помнить: заставить любить книгу нельзя, книгой можно только заинтересовать; работу по приобщению к книге нужно начинать «чем раньше, тем лучше»; одной из причин нелюбви к чтению является то, что наши дети не знакомы с настоящей Книгой. </vt:lpstr>
    </vt:vector>
  </TitlesOfParts>
  <Company>Deftones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общеобразовательное учреждение  «Пустошкинский центр образования»  дошкольное отделение  «Детский сад комбинированного вида «Солнышко»</dc:title>
  <dc:creator>Админ</dc:creator>
  <cp:lastModifiedBy>Юзер</cp:lastModifiedBy>
  <cp:revision>23</cp:revision>
  <dcterms:created xsi:type="dcterms:W3CDTF">2024-04-09T11:04:21Z</dcterms:created>
  <dcterms:modified xsi:type="dcterms:W3CDTF">2024-05-30T12:14:40Z</dcterms:modified>
</cp:coreProperties>
</file>