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8" r:id="rId3"/>
    <p:sldId id="257" r:id="rId4"/>
    <p:sldId id="269" r:id="rId5"/>
    <p:sldId id="258" r:id="rId6"/>
    <p:sldId id="270" r:id="rId7"/>
    <p:sldId id="273" r:id="rId8"/>
    <p:sldId id="274" r:id="rId9"/>
    <p:sldId id="275" r:id="rId10"/>
    <p:sldId id="276" r:id="rId11"/>
    <p:sldId id="277" r:id="rId12"/>
    <p:sldId id="280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9713492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921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1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</a:p>
        </p:txBody>
      </p:sp>
      <p:sp>
        <p:nvSpPr>
          <p:cNvPr id="921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921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8267E52-689B-4F9D-86A2-89781298CC9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40859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0" y="3429000"/>
            <a:ext cx="5940425" cy="13684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950" y="3240088"/>
            <a:ext cx="6048375" cy="1109662"/>
          </a:xfrm>
        </p:spPr>
        <p:txBody>
          <a:bodyPr/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7950" y="4100513"/>
            <a:ext cx="6048375" cy="696912"/>
          </a:xfrm>
        </p:spPr>
        <p:txBody>
          <a:bodyPr/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76338" y="2133600"/>
            <a:ext cx="3744912" cy="4318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3650" y="2133600"/>
            <a:ext cx="3746500" cy="4318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1557338"/>
            <a:ext cx="1909762" cy="48942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76338" y="1557338"/>
            <a:ext cx="5581650" cy="48942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58888" y="1557338"/>
            <a:ext cx="6553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5516563"/>
            <a:ext cx="9144000" cy="1341437"/>
          </a:xfrm>
          <a:prstGeom prst="rect">
            <a:avLst/>
          </a:prstGeom>
          <a:gradFill rotWithShape="1">
            <a:gsLst>
              <a:gs pos="0">
                <a:srgbClr val="765E2F">
                  <a:alpha val="0"/>
                </a:srgbClr>
              </a:gs>
              <a:gs pos="100000">
                <a:schemeClr val="folHlink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uk-UA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2133600"/>
            <a:ext cx="7643812" cy="43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3643314"/>
            <a:ext cx="7020272" cy="838200"/>
          </a:xfrm>
          <a:noFill/>
        </p:spPr>
        <p:txBody>
          <a:bodyPr/>
          <a:lstStyle/>
          <a:p>
            <a:r>
              <a:rPr lang="ru-RU" dirty="0" smtClean="0"/>
              <a:t>Самообразование </a:t>
            </a:r>
            <a:r>
              <a:rPr lang="ru-RU" sz="2400" dirty="0" smtClean="0"/>
              <a:t>как средство развития  личности педагога</a:t>
            </a:r>
            <a:endParaRPr lang="uk-UA" sz="2400" dirty="0"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4365104"/>
            <a:ext cx="5040560" cy="1584176"/>
          </a:xfrm>
        </p:spPr>
        <p:txBody>
          <a:bodyPr/>
          <a:lstStyle/>
          <a:p>
            <a:r>
              <a:rPr lang="ru-RU" sz="3200" dirty="0" smtClean="0"/>
              <a:t>«Мастерство учителя — это специальность, которой надо всю жизнь  учиться».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</a:t>
            </a:r>
            <a:r>
              <a:rPr lang="ru-RU" sz="2000" dirty="0" smtClean="0"/>
              <a:t>Антон Семёнович Макаренко,</a:t>
            </a:r>
            <a:br>
              <a:rPr lang="ru-RU" sz="2000" dirty="0" smtClean="0"/>
            </a:br>
            <a:r>
              <a:rPr lang="ru-RU" sz="2000" dirty="0" smtClean="0"/>
              <a:t>           советский педагог и писатель</a:t>
            </a:r>
            <a:r>
              <a:rPr lang="ru-RU" sz="1400" dirty="0" smtClean="0"/>
              <a:t> </a:t>
            </a:r>
            <a:endParaRPr lang="ru-RU" sz="1400" dirty="0"/>
          </a:p>
        </p:txBody>
      </p:sp>
      <p:pic>
        <p:nvPicPr>
          <p:cNvPr id="4" name="Содержимое 3" descr="23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3499049" cy="4752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Содержимое 6" descr="--005_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404664"/>
            <a:ext cx="4896543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203848" y="1052736"/>
            <a:ext cx="5614716" cy="4248472"/>
          </a:xfrm>
        </p:spPr>
        <p:txBody>
          <a:bodyPr/>
          <a:lstStyle/>
          <a:p>
            <a:pPr algn="r"/>
            <a:r>
              <a:rPr lang="ru-RU" sz="2800" b="1" dirty="0" smtClean="0"/>
              <a:t>«</a:t>
            </a:r>
            <a:r>
              <a:rPr lang="ru-RU" sz="2800" b="1" i="1" dirty="0" smtClean="0"/>
              <a:t>Учитель живёт до тех пор, пока учится, </a:t>
            </a:r>
            <a:br>
              <a:rPr lang="ru-RU" sz="2800" b="1" i="1" dirty="0" smtClean="0"/>
            </a:br>
            <a:r>
              <a:rPr lang="ru-RU" sz="2800" b="1" i="1" dirty="0" smtClean="0"/>
              <a:t>как только он перестает учиться, </a:t>
            </a:r>
            <a:br>
              <a:rPr lang="ru-RU" sz="2800" b="1" i="1" dirty="0" smtClean="0"/>
            </a:br>
            <a:r>
              <a:rPr lang="ru-RU" sz="2800" b="1" i="1" dirty="0" smtClean="0"/>
              <a:t>в нём умирает учитель».</a:t>
            </a:r>
            <a:br>
              <a:rPr lang="ru-RU" sz="2800" b="1" i="1" dirty="0" smtClean="0"/>
            </a:b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 smtClean="0"/>
              <a:t> </a:t>
            </a:r>
            <a:r>
              <a:rPr lang="ru-RU" sz="2400" b="1" dirty="0" smtClean="0"/>
              <a:t>К.Д.Ушинский</a:t>
            </a:r>
            <a:br>
              <a:rPr lang="ru-RU" sz="2400" b="1" dirty="0" smtClean="0"/>
            </a:br>
            <a:r>
              <a:rPr lang="ru-RU" sz="1800" dirty="0" smtClean="0"/>
              <a:t>русский педагог, писатель, основоположник научной педагогики в России</a:t>
            </a:r>
            <a:endParaRPr lang="uk-UA" sz="1800" b="1" dirty="0">
              <a:latin typeface="Tahoma" charset="0"/>
            </a:endParaRPr>
          </a:p>
        </p:txBody>
      </p:sp>
      <p:pic>
        <p:nvPicPr>
          <p:cNvPr id="7" name="Содержимое 3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95536" y="1412776"/>
            <a:ext cx="2880320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8888" y="332656"/>
            <a:ext cx="7201544" cy="1008112"/>
          </a:xfrm>
        </p:spPr>
        <p:txBody>
          <a:bodyPr/>
          <a:lstStyle/>
          <a:p>
            <a:r>
              <a:rPr lang="ru-RU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САМООБРАЗОВАНИЕ</a:t>
            </a:r>
            <a:r>
              <a:rPr lang="ru-RU" sz="4800" b="1" dirty="0" smtClean="0">
                <a:solidFill>
                  <a:srgbClr val="C00000"/>
                </a:solidFill>
              </a:rPr>
              <a:t> 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67544" y="1844824"/>
            <a:ext cx="8352606" cy="4606776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               Если процесс образования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осуществляется добровольно;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осуществляется сознательно;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планируется, управляется и контролируется самим человеком;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необходим для совершенствования каких-либо качеств или навыков</a:t>
            </a:r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          то речь идёт о самообразовании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408712" cy="792088"/>
          </a:xfrm>
        </p:spPr>
        <p:txBody>
          <a:bodyPr/>
          <a:lstStyle/>
          <a:p>
            <a:pPr algn="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Самообразование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39752" y="1124744"/>
            <a:ext cx="6480720" cy="5090338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- </a:t>
            </a:r>
            <a:r>
              <a:rPr lang="ru-RU" sz="2400" dirty="0" smtClean="0"/>
              <a:t>это 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специально организованная, самодеятельная, систематическая познавательная 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деятельность, 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направленная 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достижение определенных личностно или общественно значимых образовательных целей: удовлетворение познавательных интересов, общекультурных и профессиональных запросов и повышение квалификации. </a:t>
            </a:r>
            <a:endParaRPr lang="ru-RU" sz="24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Содержимое 4" descr="Individualnye_zanyatiya_s_doshkolnikam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512" y="404664"/>
            <a:ext cx="2376264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105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4941168"/>
            <a:ext cx="2421233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6" descr="41fc4fe25f1d41f1e1a3128f1d3e28f6.jpg"/>
          <p:cNvPicPr>
            <a:picLocks noChangeAspect="1"/>
          </p:cNvPicPr>
          <p:nvPr/>
        </p:nvPicPr>
        <p:blipFill>
          <a:blip r:embed="rId4" cstate="print"/>
          <a:srcRect l="14693" r="23594"/>
          <a:stretch>
            <a:fillRect/>
          </a:stretch>
        </p:blipFill>
        <p:spPr>
          <a:xfrm>
            <a:off x="179512" y="4149080"/>
            <a:ext cx="2376264" cy="2166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Содержимое 6" descr="41fc4fe25f1d41f1e1a3128f1d3e28f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1840" y="4941168"/>
            <a:ext cx="2376264" cy="1680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272536" cy="206533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Мотивы, побуждающие учителя к самообразованию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img_user_file_53a07fdd4604a_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6659" b="11365"/>
          <a:stretch>
            <a:fillRect/>
          </a:stretch>
        </p:blipFill>
        <p:spPr>
          <a:xfrm>
            <a:off x="683568" y="1916832"/>
            <a:ext cx="8136914" cy="4392488"/>
          </a:xfrm>
        </p:spPr>
      </p:pic>
      <p:pic>
        <p:nvPicPr>
          <p:cNvPr id="5" name="Содержимое 6" descr="--005_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404664"/>
            <a:ext cx="1592291" cy="1255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115212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Мотивы, побуждающие учителя к самообразованию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img_user_file_53a07fdd4604a_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698" t="16659" r="7557"/>
          <a:stretch>
            <a:fillRect/>
          </a:stretch>
        </p:blipFill>
        <p:spPr>
          <a:xfrm>
            <a:off x="1187624" y="1556792"/>
            <a:ext cx="7632848" cy="5184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964488" cy="108012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                   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Направления   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самообразования    учителя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img_user_file_53a07fdd4604a_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7058" t="23347" r="2725" b="38298"/>
          <a:stretch>
            <a:fillRect/>
          </a:stretch>
        </p:blipFill>
        <p:spPr>
          <a:xfrm>
            <a:off x="323528" y="1484784"/>
            <a:ext cx="5976664" cy="3312368"/>
          </a:xfrm>
        </p:spPr>
      </p:pic>
      <p:pic>
        <p:nvPicPr>
          <p:cNvPr id="5" name="Содержимое 3" descr="img_user_file_53a07fdd4604a_6.jpg"/>
          <p:cNvPicPr>
            <a:picLocks noChangeAspect="1"/>
          </p:cNvPicPr>
          <p:nvPr/>
        </p:nvPicPr>
        <p:blipFill>
          <a:blip r:embed="rId2" cstate="print"/>
          <a:srcRect l="7504" t="70040" r="28709" b="9948"/>
          <a:stretch>
            <a:fillRect/>
          </a:stretch>
        </p:blipFill>
        <p:spPr bwMode="auto">
          <a:xfrm>
            <a:off x="2987824" y="5013176"/>
            <a:ext cx="5688632" cy="1472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Содержимое 3" descr="img_user_file_53a07fdd4604a_6.jpg"/>
          <p:cNvPicPr>
            <a:picLocks noChangeAspect="1"/>
          </p:cNvPicPr>
          <p:nvPr/>
        </p:nvPicPr>
        <p:blipFill>
          <a:blip r:embed="rId2" cstate="print"/>
          <a:srcRect l="72614" t="66688" r="11127" b="8298"/>
          <a:stretch>
            <a:fillRect/>
          </a:stretch>
        </p:blipFill>
        <p:spPr bwMode="auto">
          <a:xfrm>
            <a:off x="6444208" y="1484784"/>
            <a:ext cx="2496277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11_03_13_uc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4869160"/>
            <a:ext cx="1728192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3" descr="img_user_file_53a07fdd4604a_7.jpg"/>
          <p:cNvPicPr>
            <a:picLocks noChangeAspect="1"/>
          </p:cNvPicPr>
          <p:nvPr/>
        </p:nvPicPr>
        <p:blipFill>
          <a:blip r:embed="rId2" cstate="print"/>
          <a:srcRect r="2703" b="27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Содержимое 7" descr="16f65e3e519bb271da8c5f9af967f140_x10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1661723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7" descr="16f65e3e519bb271da8c5f9af967f140_x1024.jpg"/>
          <p:cNvPicPr>
            <a:picLocks noChangeAspect="1"/>
          </p:cNvPicPr>
          <p:nvPr/>
        </p:nvPicPr>
        <p:blipFill>
          <a:blip r:embed="rId4" cstate="print"/>
          <a:srcRect l="18718" t="12479" b="12649"/>
          <a:stretch>
            <a:fillRect/>
          </a:stretch>
        </p:blipFill>
        <p:spPr>
          <a:xfrm>
            <a:off x="5004048" y="3645024"/>
            <a:ext cx="781721" cy="7200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Содержимое 6" descr="--005_~1.JPG"/>
          <p:cNvPicPr>
            <a:picLocks noChangeAspect="1"/>
          </p:cNvPicPr>
          <p:nvPr/>
        </p:nvPicPr>
        <p:blipFill>
          <a:blip r:embed="rId5" cstate="print"/>
          <a:srcRect b="16256"/>
          <a:stretch>
            <a:fillRect/>
          </a:stretch>
        </p:blipFill>
        <p:spPr>
          <a:xfrm>
            <a:off x="251520" y="1916832"/>
            <a:ext cx="1721813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Содержимое 3" descr="1262418976_cj4dqru3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8028384" y="4725144"/>
            <a:ext cx="1000601" cy="1150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Содержимое 6" descr="--005_~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9872" y="3645024"/>
            <a:ext cx="792088" cy="7200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Содержимое 7" descr="16f65e3e519bb271da8c5f9af967f140_x102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668344" y="5877272"/>
            <a:ext cx="648072" cy="648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Содержимое 7" descr="16f65e3e519bb271da8c5f9af967f140_x102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87624" y="980728"/>
            <a:ext cx="1644053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Содержимое 6" descr="41fc4fe25f1d41f1e1a3128f1d3e28f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19672" y="5445224"/>
            <a:ext cx="1127225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Содержимое 6" descr="--005_~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3528" y="4581128"/>
            <a:ext cx="1632181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Содержимое 6" descr="41fc4fe25f1d41f1e1a3128f1d3e28f6.jpg"/>
          <p:cNvPicPr>
            <a:picLocks noChangeAspect="1"/>
          </p:cNvPicPr>
          <p:nvPr/>
        </p:nvPicPr>
        <p:blipFill>
          <a:blip r:embed="rId12" cstate="print"/>
          <a:srcRect l="5369" t="7159" r="3352" b="6932"/>
          <a:stretch>
            <a:fillRect/>
          </a:stretch>
        </p:blipFill>
        <p:spPr>
          <a:xfrm>
            <a:off x="6732240" y="5013176"/>
            <a:ext cx="1224136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Содержимое 7" descr="16f65e3e519bb271da8c5f9af967f140_x1024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724128" y="980728"/>
            <a:ext cx="1704188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Содержимое 6" descr="41fc4fe25f1d41f1e1a3128f1d3e28f6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380312" y="116632"/>
            <a:ext cx="1384800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2" cy="1008112"/>
          </a:xfrm>
        </p:spPr>
        <p:txBody>
          <a:bodyPr/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Самообразование и информационно-компьютерные технологии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6" name="Содержимое 5" descr="img_user_file_53a07fdd4604a_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6659" b="3295"/>
          <a:stretch>
            <a:fillRect/>
          </a:stretch>
        </p:blipFill>
        <p:spPr>
          <a:xfrm>
            <a:off x="323528" y="1124744"/>
            <a:ext cx="7436552" cy="4464495"/>
          </a:xfrm>
        </p:spPr>
      </p:pic>
      <p:sp>
        <p:nvSpPr>
          <p:cNvPr id="7" name="Прямоугольник 6"/>
          <p:cNvSpPr/>
          <p:nvPr/>
        </p:nvSpPr>
        <p:spPr>
          <a:xfrm>
            <a:off x="1691680" y="5733256"/>
            <a:ext cx="7272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7030A0"/>
                </a:solidFill>
              </a:rPr>
              <a:t>ИМИДЖ  современного учителя немыслим без знаний им</a:t>
            </a:r>
          </a:p>
          <a:p>
            <a:r>
              <a:rPr lang="ru-RU" sz="2000" dirty="0" smtClean="0">
                <a:solidFill>
                  <a:srgbClr val="7030A0"/>
                </a:solidFill>
              </a:rPr>
              <a:t>      информационно компьютерных технологий</a:t>
            </a:r>
          </a:p>
        </p:txBody>
      </p:sp>
      <p:pic>
        <p:nvPicPr>
          <p:cNvPr id="5" name="Рисунок 4" descr="uchitel_sto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844824"/>
            <a:ext cx="1512168" cy="3096344"/>
          </a:xfrm>
          <a:prstGeom prst="rect">
            <a:avLst/>
          </a:prstGeom>
        </p:spPr>
      </p:pic>
      <p:pic>
        <p:nvPicPr>
          <p:cNvPr id="8" name="Содержимое 6" descr="1503911697_uchitel-shkol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5661248"/>
            <a:ext cx="1341763" cy="1080120"/>
          </a:xfrm>
          <a:prstGeom prst="rect">
            <a:avLst/>
          </a:prstGeom>
        </p:spPr>
      </p:pic>
      <p:pic>
        <p:nvPicPr>
          <p:cNvPr id="9" name="Содержимое 7" descr="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52320" y="692696"/>
            <a:ext cx="1691680" cy="12912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1_03_13_u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6632"/>
            <a:ext cx="3207213" cy="158508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6" y="476672"/>
            <a:ext cx="5184576" cy="43204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      Результат самообразования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img_user_file_53a07fdd4604a_1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3824" t="14806" r="1121" b="3295"/>
          <a:stretch>
            <a:fillRect/>
          </a:stretch>
        </p:blipFill>
        <p:spPr>
          <a:xfrm>
            <a:off x="251520" y="1700808"/>
            <a:ext cx="6984776" cy="5036769"/>
          </a:xfrm>
        </p:spPr>
      </p:pic>
      <p:pic>
        <p:nvPicPr>
          <p:cNvPr id="8" name="Рисунок 7" descr="3429807-565d7e86fe5694d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5589240"/>
            <a:ext cx="1440160" cy="1084928"/>
          </a:xfrm>
          <a:prstGeom prst="rect">
            <a:avLst/>
          </a:prstGeom>
        </p:spPr>
      </p:pic>
      <p:pic>
        <p:nvPicPr>
          <p:cNvPr id="10" name="Рисунок 9" descr="3429807-565d7e86fe5694dd.jpg"/>
          <p:cNvPicPr>
            <a:picLocks noChangeAspect="1"/>
          </p:cNvPicPr>
          <p:nvPr/>
        </p:nvPicPr>
        <p:blipFill>
          <a:blip r:embed="rId5" cstate="print"/>
          <a:srcRect l="20780" t="7714" r="26766"/>
          <a:stretch>
            <a:fillRect/>
          </a:stretch>
        </p:blipFill>
        <p:spPr>
          <a:xfrm>
            <a:off x="7572926" y="188640"/>
            <a:ext cx="1391562" cy="2448272"/>
          </a:xfrm>
          <a:prstGeom prst="rect">
            <a:avLst/>
          </a:prstGeom>
        </p:spPr>
      </p:pic>
      <p:pic>
        <p:nvPicPr>
          <p:cNvPr id="12" name="Содержимое 7" descr="otobrannoe-foto-2-84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80312" y="2636912"/>
            <a:ext cx="1110675" cy="1584176"/>
          </a:xfrm>
          <a:prstGeom prst="rect">
            <a:avLst/>
          </a:prstGeom>
        </p:spPr>
      </p:pic>
      <p:pic>
        <p:nvPicPr>
          <p:cNvPr id="11" name="Содержимое 7" descr="otobrannoe-foto-2-84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84368" y="4005064"/>
            <a:ext cx="1046366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4005064"/>
            <a:ext cx="8136904" cy="2518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«Образованный  человек  тем  и   отличается  от необразованного,  что  продолжает  считать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своЁ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образование   не   законченным».</a:t>
            </a:r>
          </a:p>
          <a:p>
            <a:pPr lvl="0" eaLnBrk="0" hangingPunct="0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r" eaLnBrk="0" hangingPunct="0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Константин Симонов</a:t>
            </a:r>
            <a:r>
              <a:rPr lang="ru-RU" dirty="0" smtClean="0">
                <a:solidFill>
                  <a:srgbClr val="7030A0"/>
                </a:solidFill>
              </a:rPr>
              <a:t> </a:t>
            </a:r>
          </a:p>
          <a:p>
            <a:pPr lvl="0" algn="r" eaLnBrk="0" hangingPunct="0"/>
            <a:r>
              <a:rPr lang="ru-RU" smtClean="0">
                <a:solidFill>
                  <a:srgbClr val="7030A0"/>
                </a:solidFill>
              </a:rPr>
              <a:t> </a:t>
            </a:r>
            <a:r>
              <a:rPr lang="ru-RU" dirty="0" smtClean="0">
                <a:solidFill>
                  <a:srgbClr val="7030A0"/>
                </a:solidFill>
              </a:rPr>
              <a:t>советский прозаик,</a:t>
            </a:r>
          </a:p>
          <a:p>
            <a:pPr lvl="0" algn="r" eaLnBrk="0" hangingPunct="0"/>
            <a:r>
              <a:rPr lang="ru-RU" dirty="0" smtClean="0">
                <a:solidFill>
                  <a:srgbClr val="7030A0"/>
                </a:solidFill>
              </a:rPr>
              <a:t> поэт и киносценарист</a:t>
            </a:r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7" name="Содержимое 6" descr="1503911697_uchitel-shko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476672"/>
            <a:ext cx="4248472" cy="3454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6" descr="--005_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88640"/>
            <a:ext cx="2534226" cy="17317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5">
  <a:themeElements>
    <a:clrScheme name="template 1">
      <a:dk1>
        <a:srgbClr val="4D4D4D"/>
      </a:dk1>
      <a:lt1>
        <a:srgbClr val="FFFFFF"/>
      </a:lt1>
      <a:dk2>
        <a:srgbClr val="4D4D4D"/>
      </a:dk2>
      <a:lt2>
        <a:srgbClr val="000000"/>
      </a:lt2>
      <a:accent1>
        <a:srgbClr val="0066CC"/>
      </a:accent1>
      <a:accent2>
        <a:srgbClr val="3399FF"/>
      </a:accent2>
      <a:accent3>
        <a:srgbClr val="FFFFFF"/>
      </a:accent3>
      <a:accent4>
        <a:srgbClr val="404040"/>
      </a:accent4>
      <a:accent5>
        <a:srgbClr val="AAB8E2"/>
      </a:accent5>
      <a:accent6>
        <a:srgbClr val="2D8AE7"/>
      </a:accent6>
      <a:hlink>
        <a:srgbClr val="33CCFF"/>
      </a:hlink>
      <a:folHlink>
        <a:srgbClr val="CCECFF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000000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404040"/>
        </a:accent4>
        <a:accent5>
          <a:srgbClr val="AAB8E2"/>
        </a:accent5>
        <a:accent6>
          <a:srgbClr val="2D8AE7"/>
        </a:accent6>
        <a:hlink>
          <a:srgbClr val="33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00000"/>
        </a:lt2>
        <a:accent1>
          <a:srgbClr val="3366CC"/>
        </a:accent1>
        <a:accent2>
          <a:srgbClr val="3399FF"/>
        </a:accent2>
        <a:accent3>
          <a:srgbClr val="FFFFFF"/>
        </a:accent3>
        <a:accent4>
          <a:srgbClr val="404040"/>
        </a:accent4>
        <a:accent5>
          <a:srgbClr val="ADB8E2"/>
        </a:accent5>
        <a:accent6>
          <a:srgbClr val="2D8AE7"/>
        </a:accent6>
        <a:hlink>
          <a:srgbClr val="339933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000000"/>
        </a:lt2>
        <a:accent1>
          <a:srgbClr val="3366CC"/>
        </a:accent1>
        <a:accent2>
          <a:srgbClr val="3399FF"/>
        </a:accent2>
        <a:accent3>
          <a:srgbClr val="FFFFFF"/>
        </a:accent3>
        <a:accent4>
          <a:srgbClr val="404040"/>
        </a:accent4>
        <a:accent5>
          <a:srgbClr val="ADB8E2"/>
        </a:accent5>
        <a:accent6>
          <a:srgbClr val="2D8AE7"/>
        </a:accent6>
        <a:hlink>
          <a:srgbClr val="FF6600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000000"/>
        </a:lt2>
        <a:accent1>
          <a:srgbClr val="003399"/>
        </a:accent1>
        <a:accent2>
          <a:srgbClr val="3399FF"/>
        </a:accent2>
        <a:accent3>
          <a:srgbClr val="FFFFFF"/>
        </a:accent3>
        <a:accent4>
          <a:srgbClr val="404040"/>
        </a:accent4>
        <a:accent5>
          <a:srgbClr val="AAADCA"/>
        </a:accent5>
        <a:accent6>
          <a:srgbClr val="2D8AE7"/>
        </a:accent6>
        <a:hlink>
          <a:srgbClr val="FF6600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55</Template>
  <TotalTime>265</TotalTime>
  <Words>154</Words>
  <Application>Microsoft Office PowerPoint</Application>
  <PresentationFormat>Экран (4:3)</PresentationFormat>
  <Paragraphs>24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55</vt:lpstr>
      <vt:lpstr>Самообразование как средство развития  личности педагога</vt:lpstr>
      <vt:lpstr>«Мастерство учителя — это специальность, которой надо всю жизнь  учиться».       Антон Семёнович Макаренко,            советский педагог и писатель </vt:lpstr>
      <vt:lpstr>«Учитель живёт до тех пор, пока учится,  как только он перестает учиться,  в нём умирает учитель».   К.Д.Ушинский русский педагог, писатель, основоположник научной педагогики в России</vt:lpstr>
      <vt:lpstr>САМООБРАЗОВАНИЕ </vt:lpstr>
      <vt:lpstr>Самообразование</vt:lpstr>
      <vt:lpstr>Мотивы, побуждающие учителя к самообразованию</vt:lpstr>
      <vt:lpstr>Мотивы, побуждающие учителя к самообразованию</vt:lpstr>
      <vt:lpstr>                    Направления          самообразования    учителя</vt:lpstr>
      <vt:lpstr>Слайд 9</vt:lpstr>
      <vt:lpstr>Самообразование и информационно-компьютерные технологии</vt:lpstr>
      <vt:lpstr>      Результат самообразования</vt:lpstr>
      <vt:lpstr>Слайд 12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Самообразование как средство развития педагогического коллектива и личности</dc:title>
  <dc:creator>Пользователь</dc:creator>
  <cp:lastModifiedBy>Пользователь</cp:lastModifiedBy>
  <cp:revision>38</cp:revision>
  <dcterms:created xsi:type="dcterms:W3CDTF">2013-03-24T11:30:18Z</dcterms:created>
  <dcterms:modified xsi:type="dcterms:W3CDTF">2017-11-08T01:12:02Z</dcterms:modified>
</cp:coreProperties>
</file>