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7" r:id="rId9"/>
    <p:sldId id="263" r:id="rId10"/>
    <p:sldId id="264" r:id="rId11"/>
    <p:sldId id="270" r:id="rId12"/>
    <p:sldId id="271" r:id="rId13"/>
    <p:sldId id="272" r:id="rId14"/>
    <p:sldId id="265" r:id="rId15"/>
    <p:sldId id="266" r:id="rId16"/>
    <p:sldId id="273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311000C-A914-431F-8538-4008A5573482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3D0922F-B316-42D3-BD61-6B180C31ADD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Методический тренинг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«Формирование функциональной грамотности обучающихся как один из механизмов повышения качества образования в современных условиях»</a:t>
            </a:r>
            <a:endParaRPr 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 smtClean="0"/>
              <a:t>Почему эта тема </a:t>
            </a:r>
            <a:r>
              <a:rPr lang="ru-RU" sz="4000" b="1" i="1" dirty="0" smtClean="0"/>
              <a:t>актуальна</a:t>
            </a:r>
            <a:r>
              <a:rPr lang="ru-RU" sz="4000" dirty="0" smtClean="0"/>
              <a:t> в наши дни? 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России нужны </a:t>
            </a:r>
            <a:r>
              <a:rPr lang="ru-RU" b="1" u="sng" dirty="0" smtClean="0"/>
              <a:t>современно </a:t>
            </a:r>
            <a:r>
              <a:rPr lang="ru-RU" dirty="0" smtClean="0"/>
              <a:t>образованные, </a:t>
            </a:r>
            <a:r>
              <a:rPr lang="ru-RU" b="1" u="sng" dirty="0" smtClean="0"/>
              <a:t>нравственно</a:t>
            </a:r>
            <a:r>
              <a:rPr lang="ru-RU" dirty="0" smtClean="0"/>
              <a:t> воспитанные</a:t>
            </a:r>
            <a:r>
              <a:rPr lang="ru-RU" b="1" dirty="0" smtClean="0"/>
              <a:t>, предприимчивые</a:t>
            </a:r>
            <a:r>
              <a:rPr lang="ru-RU" dirty="0" smtClean="0"/>
              <a:t> люди,</a:t>
            </a:r>
            <a:r>
              <a:rPr lang="ru-RU" b="1" dirty="0" smtClean="0"/>
              <a:t> </a:t>
            </a:r>
            <a:r>
              <a:rPr lang="ru-RU" b="1" u="sng" dirty="0" smtClean="0"/>
              <a:t>умеющие</a:t>
            </a:r>
            <a:r>
              <a:rPr lang="ru-RU" u="sng" dirty="0" smtClean="0"/>
              <a:t> самостоятельно принимать</a:t>
            </a:r>
            <a:r>
              <a:rPr lang="ru-RU" dirty="0" smtClean="0"/>
              <a:t> ответственные решения в ситуации выбора, </a:t>
            </a:r>
            <a:r>
              <a:rPr lang="ru-RU" b="1" u="sng" dirty="0" smtClean="0"/>
              <a:t>обладающие</a:t>
            </a:r>
            <a:r>
              <a:rPr lang="ru-RU" u="sng" dirty="0" smtClean="0"/>
              <a:t> развитым чувством</a:t>
            </a:r>
            <a:r>
              <a:rPr lang="ru-RU" dirty="0" smtClean="0"/>
              <a:t> ответственности за судьбу страны. 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Понятие «функциональная грамотность»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b="1" i="1" dirty="0" smtClean="0"/>
          </a:p>
          <a:p>
            <a:r>
              <a:rPr lang="ru-RU" b="1" i="1" dirty="0" smtClean="0"/>
              <a:t> Функциональная грамотность это способность человека вступать в отношения с внешней средой и максимально быстро адаптироваться и функционировать в ней.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i="1" dirty="0" smtClean="0"/>
              <a:t>Цели </a:t>
            </a:r>
            <a:r>
              <a:rPr lang="ru-RU" sz="4400" dirty="0" smtClean="0"/>
              <a:t>современного образования-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направлены на принцип «учить не науке, а учить учиться», то есть  действовать , приобретать знания, ступень за ступенью повышая свой уровень грамотности.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Цели мастер – класса: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Создать условия для полноценного проявления и развития педагогического мастерства его участников на основе организации </a:t>
            </a:r>
            <a:r>
              <a:rPr lang="ru-RU" dirty="0" err="1" smtClean="0"/>
              <a:t>коллаборативной</a:t>
            </a:r>
            <a:r>
              <a:rPr lang="ru-RU" dirty="0" smtClean="0"/>
              <a:t> среды для профессионального общения и обмена опытом.</a:t>
            </a:r>
          </a:p>
          <a:p>
            <a:r>
              <a:rPr lang="ru-RU" dirty="0" smtClean="0"/>
              <a:t>Совместно с участниками семинара отработать методические приёмы создания обучающего пространства для формирования функциональной грамотности путём демонстрации форм и методов педагогической деятельности</a:t>
            </a:r>
            <a:r>
              <a:rPr lang="ru-RU" u="sng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Мозговой штурм</a:t>
            </a:r>
            <a:endParaRPr lang="ru-RU" dirty="0"/>
          </a:p>
        </p:txBody>
      </p:sp>
      <p:pic>
        <p:nvPicPr>
          <p:cNvPr id="1026" name="Picture 2" descr="C:\Users\015\Desktop\54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801" y="1935163"/>
            <a:ext cx="5860397" cy="4389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1) Кто впервые предложил понятие «Функциональная грамотность»?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sz="3200" dirty="0" smtClean="0"/>
              <a:t>А) ЮНЕСКО</a:t>
            </a:r>
          </a:p>
          <a:p>
            <a:r>
              <a:rPr lang="ru-RU" sz="3200" dirty="0" smtClean="0"/>
              <a:t>В) ООН</a:t>
            </a:r>
          </a:p>
          <a:p>
            <a:r>
              <a:rPr lang="ru-RU" sz="3200" dirty="0" smtClean="0"/>
              <a:t>С) МОК</a:t>
            </a:r>
          </a:p>
          <a:p>
            <a:r>
              <a:rPr lang="ru-RU" sz="3200" dirty="0" smtClean="0"/>
              <a:t>Г) педсовет ОУ</a:t>
            </a:r>
            <a:endParaRPr lang="ru-RU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 2) </a:t>
            </a:r>
            <a:r>
              <a:rPr lang="ru-RU" sz="2700" dirty="0" smtClean="0"/>
              <a:t>Впервые термин «Функциональная грамотность» был введен 8 сентября … года в Тегеране на Всемирном конгрессе министров просвещения, проходившем под эгидой ЮНЕСКО: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а) 1973</a:t>
            </a:r>
            <a:br>
              <a:rPr lang="ru-RU" sz="3600" dirty="0" smtClean="0"/>
            </a:br>
            <a:r>
              <a:rPr lang="ru-RU" sz="3600" dirty="0" smtClean="0"/>
              <a:t>б) 1965 +</a:t>
            </a:r>
            <a:br>
              <a:rPr lang="ru-RU" sz="3600" dirty="0" smtClean="0"/>
            </a:br>
            <a:r>
              <a:rPr lang="ru-RU" sz="3600" dirty="0" smtClean="0"/>
              <a:t>в) 1980</a:t>
            </a:r>
            <a:endParaRPr lang="ru-RU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 smtClean="0"/>
              <a:t>3) Что не входит в понятие «Функциональная грамотность»?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 smtClean="0"/>
              <a:t>А) читательская</a:t>
            </a:r>
          </a:p>
          <a:p>
            <a:r>
              <a:rPr lang="ru-RU" sz="3200" dirty="0" smtClean="0"/>
              <a:t>Б) финансовая</a:t>
            </a:r>
          </a:p>
          <a:p>
            <a:r>
              <a:rPr lang="ru-RU" sz="3200" dirty="0" smtClean="0"/>
              <a:t>В) математическая</a:t>
            </a:r>
          </a:p>
          <a:p>
            <a:r>
              <a:rPr lang="ru-RU" sz="3200" dirty="0" smtClean="0"/>
              <a:t>Г) академическая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4) Международная программа по оценке образовательных достижений учащихся, в рамках которой проводится оценка уровня функциональной грамотности, называется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А) ЮНЕСКО</a:t>
            </a:r>
          </a:p>
          <a:p>
            <a:r>
              <a:rPr lang="ru-RU" sz="3200" dirty="0" smtClean="0"/>
              <a:t>Б) ВГТРК</a:t>
            </a:r>
          </a:p>
          <a:p>
            <a:r>
              <a:rPr lang="ru-RU" sz="3200" dirty="0" smtClean="0"/>
              <a:t>В) </a:t>
            </a:r>
            <a:r>
              <a:rPr lang="en-US" sz="3200" dirty="0" smtClean="0"/>
              <a:t>PISA</a:t>
            </a:r>
          </a:p>
          <a:p>
            <a:r>
              <a:rPr lang="ru-RU" sz="3200" dirty="0" smtClean="0"/>
              <a:t>Г)ФИОКО</a:t>
            </a:r>
            <a:endParaRPr lang="ru-RU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/>
              <a:t>5)Для чего в России проводится PISA: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а) Для обеспечения легитимности документов РФ об образовании за рубежом</a:t>
            </a:r>
            <a:br>
              <a:rPr lang="ru-RU" dirty="0" smtClean="0"/>
            </a:br>
            <a:r>
              <a:rPr lang="ru-RU" dirty="0" smtClean="0"/>
              <a:t>б) Для обеспечения соответствия качества российского образования мировым стандартам +</a:t>
            </a:r>
            <a:br>
              <a:rPr lang="ru-RU" dirty="0" smtClean="0"/>
            </a:br>
            <a:r>
              <a:rPr lang="ru-RU" dirty="0" smtClean="0"/>
              <a:t>в) Для проверки успеваемости учащихся в России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6) </a:t>
            </a:r>
            <a:r>
              <a:rPr lang="ru-RU" sz="4000" dirty="0" smtClean="0"/>
              <a:t>Какие учащиеся участвуют в PISA: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а) Все учащиеся</a:t>
            </a:r>
            <a:br>
              <a:rPr lang="ru-RU" dirty="0" smtClean="0"/>
            </a:br>
            <a:r>
              <a:rPr lang="ru-RU" dirty="0" smtClean="0"/>
              <a:t>б) Учащиеся в возрасте 15 лет +</a:t>
            </a:r>
            <a:br>
              <a:rPr lang="ru-RU" dirty="0" smtClean="0"/>
            </a:br>
            <a:r>
              <a:rPr lang="ru-RU" dirty="0" smtClean="0"/>
              <a:t>в) Учащиеся начальной школы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7) Что является результатом </a:t>
            </a:r>
            <a:r>
              <a:rPr lang="en-US" sz="4000" dirty="0" smtClean="0"/>
              <a:t>PISA: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а) Аналитический отчет о качестве образования в разных странах</a:t>
            </a:r>
            <a:br>
              <a:rPr lang="ru-RU" dirty="0" smtClean="0"/>
            </a:br>
            <a:r>
              <a:rPr lang="ru-RU" dirty="0" smtClean="0"/>
              <a:t>б) Рейтинг стран по качеству образования +</a:t>
            </a:r>
            <a:br>
              <a:rPr lang="ru-RU" dirty="0" smtClean="0"/>
            </a:br>
            <a:r>
              <a:rPr lang="ru-RU" dirty="0" smtClean="0"/>
              <a:t>в) Итоговая оценка успеваемости учащихся на этапе основного образования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8) Способность использовать знания, приобретенные навыки для решения широкого диапазона жизненных задач – это….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А) </a:t>
            </a:r>
            <a:r>
              <a:rPr lang="ru-RU" sz="3200" dirty="0" smtClean="0"/>
              <a:t>опыт</a:t>
            </a:r>
          </a:p>
          <a:p>
            <a:r>
              <a:rPr lang="ru-RU" sz="3200" dirty="0" smtClean="0"/>
              <a:t>Б) функциональная грамотность</a:t>
            </a:r>
          </a:p>
          <a:p>
            <a:r>
              <a:rPr lang="ru-RU" sz="3200" dirty="0" smtClean="0"/>
              <a:t>В) профессиональная деятельность</a:t>
            </a:r>
          </a:p>
          <a:p>
            <a:r>
              <a:rPr lang="ru-RU" sz="3200" dirty="0" smtClean="0"/>
              <a:t>Г) адаптивность</a:t>
            </a:r>
            <a:endParaRPr lang="ru-RU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9)Раскройте взаимосвязь функциональной и читательской грамотностей: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а) Функциональная грамотность является компонентом читательской</a:t>
            </a:r>
            <a:br>
              <a:rPr lang="ru-RU" dirty="0" smtClean="0"/>
            </a:br>
            <a:r>
              <a:rPr lang="ru-RU" dirty="0" smtClean="0"/>
              <a:t>б) Читательская грамотность формируется на основе функциональной</a:t>
            </a:r>
            <a:br>
              <a:rPr lang="ru-RU" dirty="0" smtClean="0"/>
            </a:br>
            <a:r>
              <a:rPr lang="ru-RU" dirty="0" smtClean="0"/>
              <a:t>в) Читательская грамотность является компонентом функциональной +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10)</a:t>
            </a:r>
            <a:r>
              <a:rPr lang="ru-RU" dirty="0" smtClean="0"/>
              <a:t> </a:t>
            </a:r>
            <a:r>
              <a:rPr lang="ru-RU" sz="2700" dirty="0" smtClean="0"/>
              <a:t>Какие результаты свидетельствуют о качестве образования, соответствующие современным требованиям: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а) Способность в строгом соответствии следовать указаниям и инструкциям</a:t>
            </a:r>
            <a:br>
              <a:rPr lang="ru-RU" dirty="0" smtClean="0"/>
            </a:br>
            <a:r>
              <a:rPr lang="ru-RU" dirty="0" smtClean="0"/>
              <a:t>б) Способность творчески и </a:t>
            </a:r>
            <a:r>
              <a:rPr lang="ru-RU" dirty="0" err="1" smtClean="0"/>
              <a:t>креативно</a:t>
            </a:r>
            <a:r>
              <a:rPr lang="ru-RU" dirty="0" smtClean="0"/>
              <a:t> подходить к решению жизненных проблем +</a:t>
            </a:r>
            <a:br>
              <a:rPr lang="ru-RU" dirty="0" smtClean="0"/>
            </a:br>
            <a:r>
              <a:rPr lang="ru-RU" dirty="0" smtClean="0"/>
              <a:t>в) Прочные и полные знания, умения и навыки по соответствующим разделам предметных программ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Мастер- классы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1</a:t>
            </a:r>
          </a:p>
          <a:p>
            <a:r>
              <a:rPr lang="ru-RU" dirty="0" smtClean="0"/>
              <a:t>СОШ № 1</a:t>
            </a:r>
          </a:p>
          <a:p>
            <a:r>
              <a:rPr lang="ru-RU" dirty="0" smtClean="0"/>
              <a:t>Шмакова М.Н.</a:t>
            </a:r>
          </a:p>
          <a:p>
            <a:r>
              <a:rPr lang="ru-RU" dirty="0" smtClean="0"/>
              <a:t>Применение читательской грамотности для понимания текстов рекламных плакатов»</a:t>
            </a:r>
          </a:p>
          <a:p>
            <a:r>
              <a:rPr lang="ru-RU" dirty="0" smtClean="0"/>
              <a:t>2</a:t>
            </a:r>
          </a:p>
          <a:p>
            <a:r>
              <a:rPr lang="ru-RU" dirty="0" smtClean="0"/>
              <a:t>СОШ № 29</a:t>
            </a:r>
          </a:p>
          <a:p>
            <a:r>
              <a:rPr lang="ru-RU" dirty="0" err="1" smtClean="0"/>
              <a:t>Бадякина</a:t>
            </a:r>
            <a:r>
              <a:rPr lang="ru-RU" dirty="0" smtClean="0"/>
              <a:t> М.Г.</a:t>
            </a:r>
          </a:p>
          <a:p>
            <a:r>
              <a:rPr lang="ru-RU" dirty="0" smtClean="0"/>
              <a:t>Приемы формирования </a:t>
            </a:r>
            <a:r>
              <a:rPr lang="ru-RU" dirty="0" err="1" smtClean="0"/>
              <a:t>естественно-научной</a:t>
            </a:r>
            <a:r>
              <a:rPr lang="ru-RU" dirty="0" smtClean="0"/>
              <a:t> грамотности на уроках английского языка</a:t>
            </a:r>
          </a:p>
          <a:p>
            <a:r>
              <a:rPr lang="ru-RU" dirty="0" smtClean="0"/>
              <a:t>3</a:t>
            </a:r>
          </a:p>
          <a:p>
            <a:r>
              <a:rPr lang="ru-RU" dirty="0" smtClean="0"/>
              <a:t>СОШ № 14</a:t>
            </a:r>
          </a:p>
          <a:p>
            <a:r>
              <a:rPr lang="ru-RU" dirty="0" err="1" smtClean="0"/>
              <a:t>Копанева</a:t>
            </a:r>
            <a:r>
              <a:rPr lang="ru-RU" dirty="0" smtClean="0"/>
              <a:t> И.В.</a:t>
            </a:r>
          </a:p>
          <a:p>
            <a:r>
              <a:rPr lang="ru-RU" dirty="0" smtClean="0"/>
              <a:t>Приемы формирования функциональной грамотности при написании письма на английском языке</a:t>
            </a:r>
          </a:p>
          <a:p>
            <a:r>
              <a:rPr lang="ru-RU" dirty="0" smtClean="0"/>
              <a:t>4</a:t>
            </a:r>
          </a:p>
          <a:p>
            <a:r>
              <a:rPr lang="ru-RU" dirty="0" smtClean="0"/>
              <a:t>СОШ № 27</a:t>
            </a:r>
          </a:p>
          <a:p>
            <a:r>
              <a:rPr lang="ru-RU" dirty="0" err="1" smtClean="0"/>
              <a:t>Лисовол</a:t>
            </a:r>
            <a:r>
              <a:rPr lang="ru-RU" dirty="0" smtClean="0"/>
              <a:t> О.А.</a:t>
            </a:r>
          </a:p>
          <a:p>
            <a:r>
              <a:rPr lang="ru-RU" dirty="0" smtClean="0"/>
              <a:t>Развитие навыка </a:t>
            </a:r>
            <a:r>
              <a:rPr lang="ru-RU" dirty="0" err="1" smtClean="0"/>
              <a:t>аудирования</a:t>
            </a:r>
            <a:r>
              <a:rPr lang="ru-RU" dirty="0" smtClean="0"/>
              <a:t> как одной из компетенций функциональной грамотности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116</TotalTime>
  <Words>338</Words>
  <Application>Microsoft Office PowerPoint</Application>
  <PresentationFormat>Экран (4:3)</PresentationFormat>
  <Paragraphs>65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Calibri</vt:lpstr>
      <vt:lpstr>Constantia</vt:lpstr>
      <vt:lpstr>Wingdings 2</vt:lpstr>
      <vt:lpstr>Поток</vt:lpstr>
      <vt:lpstr>Методический тренинг </vt:lpstr>
      <vt:lpstr>Почему эта тема актуальна в наши дни? </vt:lpstr>
      <vt:lpstr>Понятие «функциональная грамотность»</vt:lpstr>
      <vt:lpstr>Цели современного образования-</vt:lpstr>
      <vt:lpstr>Цели мастер – класса:</vt:lpstr>
      <vt:lpstr>Мозговой штурм</vt:lpstr>
      <vt:lpstr>1) Кто впервые предложил понятие «Функциональная грамотность»?</vt:lpstr>
      <vt:lpstr> 2) Впервые термин «Функциональная грамотность» был введен 8 сентября … года в Тегеране на Всемирном конгрессе министров просвещения, проходившем под эгидой ЮНЕСКО:</vt:lpstr>
      <vt:lpstr>3) Что не входит в понятие «Функциональная грамотность»?</vt:lpstr>
      <vt:lpstr>4) Международная программа по оценке образовательных достижений учащихся, в рамках которой проводится оценка уровня функциональной грамотности, называется</vt:lpstr>
      <vt:lpstr>5)Для чего в России проводится PISA:</vt:lpstr>
      <vt:lpstr>6) Какие учащиеся участвуют в PISA:</vt:lpstr>
      <vt:lpstr>7) Что является результатом PISA:</vt:lpstr>
      <vt:lpstr>8) Способность использовать знания, приобретенные навыки для решения широкого диапазона жизненных задач – это….</vt:lpstr>
      <vt:lpstr>9)Раскройте взаимосвязь функциональной и читательской грамотностей:</vt:lpstr>
      <vt:lpstr>10) Какие результаты свидетельствуют о качестве образования, соответствующие современным требованиям:</vt:lpstr>
      <vt:lpstr>Мастер- классы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Методический тренинг</dc:title>
  <dc:creator>015</dc:creator>
  <cp:lastModifiedBy>User</cp:lastModifiedBy>
  <cp:revision>12</cp:revision>
  <dcterms:created xsi:type="dcterms:W3CDTF">2023-03-21T05:31:07Z</dcterms:created>
  <dcterms:modified xsi:type="dcterms:W3CDTF">2026-04-08T13:53:36Z</dcterms:modified>
</cp:coreProperties>
</file>