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72" r:id="rId4"/>
    <p:sldId id="262" r:id="rId5"/>
    <p:sldId id="261" r:id="rId6"/>
    <p:sldId id="265" r:id="rId7"/>
    <p:sldId id="268" r:id="rId8"/>
    <p:sldId id="270" r:id="rId9"/>
    <p:sldId id="274" r:id="rId10"/>
    <p:sldId id="292" r:id="rId11"/>
    <p:sldId id="273" r:id="rId12"/>
    <p:sldId id="290" r:id="rId13"/>
    <p:sldId id="271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93" r:id="rId23"/>
    <p:sldId id="285" r:id="rId24"/>
    <p:sldId id="291" r:id="rId25"/>
    <p:sldId id="287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низкий 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младшая группа</c:v>
                </c:pt>
                <c:pt idx="2">
                  <c:v>подг.группа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младшая группа</c:v>
                </c:pt>
                <c:pt idx="2">
                  <c:v>подг.группа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65</c:v>
                </c:pt>
                <c:pt idx="2">
                  <c:v>15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высокий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младшая группа</c:v>
                </c:pt>
                <c:pt idx="2">
                  <c:v>подг.группа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25</c:v>
                </c:pt>
                <c:pt idx="2">
                  <c:v>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4211000"/>
        <c:axId val="164211392"/>
      </c:barChart>
      <c:catAx>
        <c:axId val="1642110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64211392"/>
        <c:crosses val="autoZero"/>
        <c:auto val="1"/>
        <c:lblAlgn val="ctr"/>
        <c:lblOffset val="100"/>
        <c:noMultiLvlLbl val="0"/>
      </c:catAx>
      <c:valAx>
        <c:axId val="1642113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6421100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7C925-3EC9-47D0-949A-E2AA1FED0F56}" type="datetimeFigureOut">
              <a:rPr lang="ru-RU" smtClean="0"/>
              <a:pPr/>
              <a:t>03.07.2020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30191-8C6D-47EA-892C-6F9CC8A8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7C925-3EC9-47D0-949A-E2AA1FED0F56}" type="datetimeFigureOut">
              <a:rPr lang="ru-RU" smtClean="0"/>
              <a:pPr/>
              <a:t>03.07.2020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30191-8C6D-47EA-892C-6F9CC8A8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7C925-3EC9-47D0-949A-E2AA1FED0F56}" type="datetimeFigureOut">
              <a:rPr lang="ru-RU" smtClean="0"/>
              <a:pPr/>
              <a:t>03.07.2020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30191-8C6D-47EA-892C-6F9CC8A8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7C925-3EC9-47D0-949A-E2AA1FED0F56}" type="datetimeFigureOut">
              <a:rPr lang="ru-RU" smtClean="0"/>
              <a:pPr/>
              <a:t>03.07.2020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30191-8C6D-47EA-892C-6F9CC8A8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7C925-3EC9-47D0-949A-E2AA1FED0F56}" type="datetimeFigureOut">
              <a:rPr lang="ru-RU" smtClean="0"/>
              <a:pPr/>
              <a:t>03.07.2020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30191-8C6D-47EA-892C-6F9CC8A8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7C925-3EC9-47D0-949A-E2AA1FED0F56}" type="datetimeFigureOut">
              <a:rPr lang="ru-RU" smtClean="0"/>
              <a:pPr/>
              <a:t>03.07.2020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30191-8C6D-47EA-892C-6F9CC8A8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7C925-3EC9-47D0-949A-E2AA1FED0F56}" type="datetimeFigureOut">
              <a:rPr lang="ru-RU" smtClean="0"/>
              <a:pPr/>
              <a:t>03.07.2020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30191-8C6D-47EA-892C-6F9CC8A8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7C925-3EC9-47D0-949A-E2AA1FED0F56}" type="datetimeFigureOut">
              <a:rPr lang="ru-RU" smtClean="0"/>
              <a:pPr/>
              <a:t>03.07.2020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30191-8C6D-47EA-892C-6F9CC8A8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7C925-3EC9-47D0-949A-E2AA1FED0F56}" type="datetimeFigureOut">
              <a:rPr lang="ru-RU" smtClean="0"/>
              <a:pPr/>
              <a:t>03.07.2020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C30191-8C6D-47EA-892C-6F9CC8A80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7C925-3EC9-47D0-949A-E2AA1FED0F56}" type="datetimeFigureOut">
              <a:rPr lang="ru-RU" smtClean="0"/>
              <a:pPr/>
              <a:t>03.07.2020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30191-8C6D-47EA-892C-6F9CC8A8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7C925-3EC9-47D0-949A-E2AA1FED0F56}" type="datetimeFigureOut">
              <a:rPr lang="ru-RU" smtClean="0"/>
              <a:pPr/>
              <a:t>03.07.2020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30191-8C6D-47EA-892C-6F9CC8A8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067C925-3EC9-47D0-949A-E2AA1FED0F56}" type="datetimeFigureOut">
              <a:rPr lang="ru-RU" smtClean="0"/>
              <a:pPr/>
              <a:t>03.07.2020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C30191-8C6D-47EA-892C-6F9CC8A808F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71604" y="1857364"/>
            <a:ext cx="4513030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0108"/>
            <a:ext cx="8715436" cy="5857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785786" y="1428736"/>
            <a:ext cx="6643734" cy="486287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</a:t>
            </a:r>
          </a:p>
          <a:p>
            <a: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</a:p>
          <a:p>
            <a:r>
              <a:rPr lang="ru-RU" sz="36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</a:t>
            </a:r>
            <a:r>
              <a:rPr lang="ru-RU" sz="3600" b="1" i="1" spc="5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</a:t>
            </a:r>
            <a:r>
              <a:rPr lang="ru-RU" sz="3200" b="1" i="1" spc="5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АЗВИТИЕ    </a:t>
            </a:r>
            <a:r>
              <a:rPr lang="ru-RU" sz="32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МЕЛКОЙ</a:t>
            </a:r>
          </a:p>
          <a:p>
            <a:r>
              <a:rPr lang="ru-RU" sz="32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МОТОРИКИ У ДЕТЕЙ</a:t>
            </a:r>
          </a:p>
          <a:p>
            <a:r>
              <a:rPr lang="ru-RU" sz="32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ДОШКОЛЬНОГО  ВОЗРАСТА.</a:t>
            </a:r>
          </a:p>
          <a:p>
            <a:endParaRPr lang="ru-RU" sz="1600" b="1" i="1" spc="50" dirty="0" smtClean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ru-RU" sz="16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Подготовила: </a:t>
            </a:r>
            <a:r>
              <a:rPr lang="ru-RU" sz="1600" b="1" i="1" spc="50" dirty="0" err="1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Перепетайло</a:t>
            </a:r>
            <a:r>
              <a:rPr lang="ru-RU" sz="16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Надежда  Васильевна</a:t>
            </a:r>
          </a:p>
          <a:p>
            <a:r>
              <a:rPr lang="ru-RU" sz="16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МКДОУ </a:t>
            </a:r>
            <a:r>
              <a:rPr lang="ru-RU" sz="1600" b="1" i="1" spc="50" dirty="0" err="1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д\с</a:t>
            </a:r>
            <a:r>
              <a:rPr lang="ru-RU" sz="16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№1 «Северянка»</a:t>
            </a:r>
          </a:p>
          <a:p>
            <a:r>
              <a:rPr lang="ru-RU" sz="32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                                                  </a:t>
            </a:r>
            <a:r>
              <a:rPr lang="ru-RU" sz="14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</a:t>
            </a:r>
          </a:p>
          <a:p>
            <a:r>
              <a:rPr lang="ru-RU" sz="14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                 </a:t>
            </a:r>
          </a:p>
          <a:p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                      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785926"/>
            <a:ext cx="4143404" cy="39290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5572132" y="1928802"/>
            <a:ext cx="321471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«Ум ребенка находится на кончиках  его пальцев. Чем больше мастерства в детской руке, тем умнее ребенок». </a:t>
            </a:r>
          </a:p>
          <a:p>
            <a:r>
              <a:rPr lang="ru-RU" sz="2400" dirty="0" smtClean="0">
                <a:solidFill>
                  <a:srgbClr val="C00000"/>
                </a:solidFill>
              </a:rPr>
              <a:t>                                        В.А.Сухомлинский. </a:t>
            </a:r>
            <a:endParaRPr lang="ru-RU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    </a:t>
            </a:r>
            <a:r>
              <a:rPr lang="ru-RU" sz="2400" dirty="0" smtClean="0">
                <a:solidFill>
                  <a:srgbClr val="C00000"/>
                </a:solidFill>
              </a:rPr>
              <a:t>ЧТО ТАКОЕ МЕЛКАЯ МОТОРИКА?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</a:rPr>
              <a:t>Мелкая моторика – совокупность скоординированных действий нервной, мышечной и костной систем , часто в сочетании со зрительной системой в выполнении мелких и точных движений кистями и пальцами рук и ног.</a:t>
            </a:r>
          </a:p>
          <a:p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                	</a:t>
            </a:r>
            <a:r>
              <a:rPr lang="ru-RU" sz="1400" i="1" dirty="0" smtClean="0">
                <a:solidFill>
                  <a:srgbClr val="0070C0"/>
                </a:solidFill>
              </a:rPr>
              <a:t>«</a:t>
            </a:r>
            <a:r>
              <a:rPr lang="ru-RU" sz="1600" i="1" dirty="0" smtClean="0">
                <a:solidFill>
                  <a:srgbClr val="0070C0"/>
                </a:solidFill>
              </a:rPr>
              <a:t>Натуральное  побуждение к действию над вещами у детей есть основное средство не только для получения знаний об этих вещах, но и для всего умственного развития». Н.И.Новиков</a:t>
            </a:r>
          </a:p>
          <a:p>
            <a:endParaRPr lang="ru-RU" sz="1600" dirty="0"/>
          </a:p>
        </p:txBody>
      </p:sp>
      <p:pic>
        <p:nvPicPr>
          <p:cNvPr id="4" name="Picture 4" descr="D:\фото\DSC03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3500438"/>
            <a:ext cx="4286280" cy="282390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Основные характеристики мелкой моторики: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7158" y="1571612"/>
            <a:ext cx="8372476" cy="5143536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</a:rPr>
              <a:t>Сила – предельный уровень физического напряжения, развиваемого основными группами скелетных мышц индивида.</a:t>
            </a:r>
          </a:p>
          <a:p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</a:rPr>
              <a:t>	Быстрота – присущая индивиду скорость (средняя и максимальная)выполнения движений.</a:t>
            </a:r>
          </a:p>
          <a:p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</a:rPr>
              <a:t>	</a:t>
            </a:r>
            <a:r>
              <a:rPr lang="ru-RU" sz="1600" dirty="0" err="1" smtClean="0">
                <a:solidFill>
                  <a:schemeClr val="accent3">
                    <a:lumMod val="50000"/>
                  </a:schemeClr>
                </a:solidFill>
              </a:rPr>
              <a:t>Координированность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</a:rPr>
              <a:t> – согласованность различных движений во времени, пространстве и по силе с целью достижения определенного результата. Хорошая </a:t>
            </a:r>
            <a:r>
              <a:rPr lang="ru-RU" sz="1600" dirty="0" err="1" smtClean="0">
                <a:solidFill>
                  <a:schemeClr val="accent3">
                    <a:lumMod val="50000"/>
                  </a:schemeClr>
                </a:solidFill>
              </a:rPr>
              <a:t>координированность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</a:rPr>
              <a:t> обычно предполагает широкий диапазон </a:t>
            </a:r>
            <a:r>
              <a:rPr lang="ru-RU" sz="1600" dirty="0" err="1" smtClean="0">
                <a:solidFill>
                  <a:schemeClr val="accent3">
                    <a:lumMod val="50000"/>
                  </a:schemeClr>
                </a:solidFill>
              </a:rPr>
              <a:t>темпоральных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</a:rPr>
              <a:t> возможностей и склонность к ритмизации движений.</a:t>
            </a:r>
          </a:p>
          <a:p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</a:rPr>
              <a:t>	Пластичность – согласованность амплитуд (пространственных границ) движений, позволяющая плавно переходить от одного движения к другому, объединяя их в целостный комплекс с единым выразительным эффектом.</a:t>
            </a:r>
          </a:p>
          <a:p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</a:rPr>
              <a:t>	Ловкость – высокая степень </a:t>
            </a:r>
            <a:r>
              <a:rPr lang="ru-RU" sz="1600" dirty="0" err="1" smtClean="0">
                <a:solidFill>
                  <a:schemeClr val="accent3">
                    <a:lumMod val="50000"/>
                  </a:schemeClr>
                </a:solidFill>
              </a:rPr>
              <a:t>координированности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</a:rPr>
              <a:t> и быстроты в сочетании с экономичностью и рациональностью движений.</a:t>
            </a:r>
          </a:p>
          <a:p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</a:rPr>
              <a:t>	Выносливость – способность к поддержанию заданного уровня двигательных характеристик (силы, скорости, точности, модальности, </a:t>
            </a:r>
            <a:r>
              <a:rPr lang="ru-RU" sz="1600" dirty="0" err="1" smtClean="0">
                <a:solidFill>
                  <a:schemeClr val="accent3">
                    <a:lumMod val="50000"/>
                  </a:schemeClr>
                </a:solidFill>
              </a:rPr>
              <a:t>координированности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</a:rPr>
              <a:t>, темпа, ритма) при длительном или многократном исполнении движений.</a:t>
            </a:r>
            <a:endParaRPr lang="ru-RU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dirty="0" smtClean="0">
                <a:solidFill>
                  <a:srgbClr val="C00000"/>
                </a:solidFill>
              </a:rPr>
              <a:t>Актуальность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Одним из показателей и условий хорошего физического и нервно-психического развития ребёнка является развитие его руки, кисти, ручных умений или, как принято называть, мелкой пальцевой моторики. Сенсомоторное (двигательное и сенсорное) развитие составляет фундамент умственного развития. Это, прежде всего познание окружающей действительности: исследование предметов, их свойств и качеств (форма, строение, величина, пропорции, цвет, положение в пространстве). Психологи отмечают, что умственные способности ребёнка начинают формироваться очень рано и не сами собой, а по мере расширения его деятельности, в том числе общей двигательной и ручной.</a:t>
            </a:r>
          </a:p>
          <a:p>
            <a:pPr algn="just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	А современные исследования подтвердили, что уровень развития речи детей тоже находится в прямой зависимости от степени сформированности тонких движений пальцев рук. Если развитие движений пальцев отстаёт, то задерживается и речевое развитие, хотя общая моторика при этом может быть нормальной и даже выше нормы.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rgbClr val="C00000"/>
                </a:solidFill>
              </a:rPr>
              <a:t>Психологические аспекты изучения развития мелкой моторики.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14348" y="1714488"/>
            <a:ext cx="2743200" cy="4572000"/>
          </a:xfrm>
        </p:spPr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chemeClr val="accent3">
                    <a:lumMod val="50000"/>
                  </a:schemeClr>
                </a:solidFill>
              </a:rPr>
              <a:t>Передняя центральная извилина мозга – это так называемая двигательная проекционная зона, отсюда идут приказы сделать то или иное движение. Около трети всей двигательной проекции занимает проекция кисти руки, расположенная очень близко  от речевой моторной зоны.</a:t>
            </a:r>
            <a:endParaRPr lang="ru-RU" sz="18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5050" y="1928802"/>
            <a:ext cx="5111750" cy="4000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4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643050"/>
            <a:ext cx="3929090" cy="3571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4500562" y="1000108"/>
            <a:ext cx="3857651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Еще во II веке до Н.Э. китайские мудрецы утверждали что действия рук сказывается на развитие мозга человека. Древние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даоситы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говорили, что массаж пальцев укрепляет тело и гармонизирует дух, а также оказывают благоприятное влияние на деятельность мозга. От простейших занятий с пальчиками существует огромная польза для общего развития человека.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	Доказано что регулярный массаж большого пальца повышает функциональную деятельность головного мозга и тонизирует весь организм, указательного – активизирует деятельность желудка, среднего – кишечника, безымянного – нормализует функцию печени, мизинца – стимулирует работу сердца.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104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Возрастные особенности развития мелкой моторики у детей.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538674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Развитие мелкой моторики происходит постепенно. В возрасте 1.6 -3 года у ребенка формируется зрительное восприятие предметов. А так же появляется преобладающая рука, которая со временем может меняться. В возрасте 2-3 года ребенок может открывать различные ящики и доставать их содержимое, играет с песком, нанизывает бусы, лепит незатейливые фигурки с пластилина или глины. . В возрасте 3-4  лет ребенок,  умеет хорошо брать мяч, четко держит карандаш или ручку пальцами, собирает и строит различные постройки с кубиков и многое другое.  В возрасте 4-5 лет ребенок рисует карандашами,  закрашивает простые формы, определяет предметы на ощупь лепит из пластилина несколько частей, т.е. например ручки, ножки, голова и т.д. Умеет выполнять шнуровку. В 5 -6 лет ребёнок  копирует печатные буквы,  рисует различные круги, квадраты, диагонали т.д. Например, рисование человечка,  животного. </a:t>
            </a:r>
          </a:p>
          <a:p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 В норме к 6-7 годам заканчивается созревание определенных зон головного мозга, которые отвечают за мелкую моторику и развитие речи детей.</a:t>
            </a:r>
            <a:endParaRPr lang="ru-RU" sz="1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Из опыта работы.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Задачи:</a:t>
            </a:r>
          </a:p>
          <a:p>
            <a:pPr algn="just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- Развивать память, внимание, творческое воображение, мышление, речь, глазомер, познавательный интерес у детей.</a:t>
            </a:r>
          </a:p>
          <a:p>
            <a:pPr algn="just">
              <a:buNone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</a:p>
          <a:p>
            <a:pPr algn="just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- Обучать ловкости в обращении с карандашом и ручкой, формировать правильный захват карандаша и ручки, тренировать мышцы рук детей.</a:t>
            </a:r>
          </a:p>
          <a:p>
            <a:pPr algn="just">
              <a:buNone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</a:p>
          <a:p>
            <a:pPr algn="just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- Воспитывать усидчивость, аккуратность, доброжелательность, умение работать в коллективе и индивидуально.</a:t>
            </a:r>
          </a:p>
          <a:p>
            <a:pPr algn="just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Требования при работе по развитию мелкой моторики рук: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2143116"/>
            <a:ext cx="75724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ru-RU" dirty="0" smtClean="0"/>
              <a:t>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Задания выполняются в медленном темпе, 1р., 2 р.</a:t>
            </a:r>
          </a:p>
          <a:p>
            <a:pPr algn="just"/>
            <a:endParaRPr lang="ru-RU" sz="24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q"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 Во время занятий нужно учитывать индивидуальные особенности ребёнка, возраст, настроение, желание и возможности.</a:t>
            </a:r>
          </a:p>
          <a:p>
            <a:pPr algn="just"/>
            <a:endParaRPr lang="ru-RU" sz="24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q"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   Главное, чтобы занятие приносило положительные эмоции.</a:t>
            </a:r>
          </a:p>
          <a:p>
            <a:pPr algn="just"/>
            <a:endParaRPr lang="ru-RU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Средства развития мелкой моторики.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Применение пальчиковой гимнастики и игр на развитие мелкой моторики во время досуга детей;</a:t>
            </a:r>
          </a:p>
          <a:p>
            <a:pPr algn="just">
              <a:buFont typeface="Wingdings" pitchFamily="2" charset="2"/>
              <a:buChar char="Ø"/>
            </a:pPr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Использование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логоритмических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упражнений и пальчиковой гимнастики на занятиях, на прогулке и т. д.</a:t>
            </a:r>
          </a:p>
          <a:p>
            <a:pPr algn="just">
              <a:buFont typeface="Wingdings" pitchFamily="2" charset="2"/>
              <a:buChar char="Ø"/>
            </a:pPr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Разучивание стихов, потешек;</a:t>
            </a:r>
          </a:p>
          <a:p>
            <a:pPr algn="just">
              <a:buFont typeface="Wingdings" pitchFamily="2" charset="2"/>
              <a:buChar char="Ø"/>
            </a:pPr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Использование атрибутов и дидактического материала по развитию мелкой моторики;</a:t>
            </a:r>
          </a:p>
          <a:p>
            <a:pPr algn="just">
              <a:buFont typeface="Wingdings" pitchFamily="2" charset="2"/>
              <a:buChar char="Ø"/>
            </a:pPr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Проведение для родителей собраний, всеобучей, консультаций, оформление информационных листов.  </a:t>
            </a:r>
          </a:p>
          <a:p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305800" cy="1000132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Предметно – развивающая образовательная среда: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85720" y="2000240"/>
            <a:ext cx="807246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 группе создана необходимая предметно - развивающая среда, приобретены и сделаны игры и пособия для развития мелкой моторики. В дошкольном возрасте основной вид деятельности это игра. Поэтому, поставив перед собой цель и задачи, а также исходя из моего личного педагогического опыта, учитывая возрастные особенности детей я подобрала наиболее приемлемые для решения поставленных задач виды игровых упражнений по развитию мелкой моторики. Для удобства, все виды игровых упражнений, которые я использую в работе были разбиты на группы: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rgbClr val="C00000"/>
                </a:solidFill>
              </a:rPr>
              <a:t>Игры на развитие тактильного восприятия.    </a:t>
            </a: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> </a:t>
            </a:r>
            <a:r>
              <a:rPr lang="ru-RU" sz="1800" dirty="0" smtClean="0"/>
              <a:t>Если ребёнок, трогает какой-либо предмет, то мышцы и кожа рук в это время “учат” глаза и мозг видеть, осязать, различать, запоминать.</a:t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4" name="Picture 2" descr="D:\DSC053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143248"/>
            <a:ext cx="4095586" cy="3120907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000240"/>
            <a:ext cx="3714776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</a:rPr>
              <a:t>Игры с водой. </a:t>
            </a:r>
            <a:r>
              <a:rPr lang="ru-RU" sz="2000" b="1" i="1" dirty="0" err="1" smtClean="0">
                <a:solidFill>
                  <a:srgbClr val="C00000"/>
                </a:solidFill>
              </a:rPr>
              <a:t>Самомассаж</a:t>
            </a:r>
            <a:r>
              <a:rPr lang="ru-RU" sz="2000" b="1" i="1" dirty="0" smtClean="0">
                <a:solidFill>
                  <a:srgbClr val="C00000"/>
                </a:solidFill>
              </a:rPr>
              <a:t>.</a:t>
            </a: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dirty="0" smtClean="0"/>
              <a:t>Помогают снизить тонус и уменьшить напряжение пальцев и кистей рук.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2786058"/>
            <a:ext cx="372427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7" name="Picture 2" descr="D:\фото\DSC034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857364"/>
            <a:ext cx="3429024" cy="3643338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305800" cy="1143000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</a:rPr>
              <a:t>Игры на нанизывание.</a:t>
            </a: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dirty="0" smtClean="0"/>
              <a:t>Совершенствуются движения кисти, пальцев, развивается глазомер, обогащается сенсорный опыт.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" name="Picture 2" descr="D:\фото\DSC034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071678"/>
            <a:ext cx="4000528" cy="3214710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5" name="Picture 2" descr="D:\фото\DSC034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500306"/>
            <a:ext cx="4286280" cy="3500462"/>
          </a:xfrm>
          <a:prstGeom prst="rect">
            <a:avLst/>
          </a:prstGeom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</a:rPr>
              <a:t>Игры с тестом и пластилином.</a:t>
            </a:r>
            <a:br>
              <a:rPr lang="ru-RU" sz="2000" b="1" i="1" dirty="0" smtClean="0">
                <a:solidFill>
                  <a:srgbClr val="C00000"/>
                </a:solidFill>
              </a:rPr>
            </a:br>
            <a:r>
              <a:rPr lang="ru-RU" sz="2000" dirty="0" smtClean="0"/>
              <a:t>Способствуют знакомству со свойствами материалов</a:t>
            </a:r>
            <a:r>
              <a:rPr lang="ru-RU" sz="2000" i="1" dirty="0" smtClean="0"/>
              <a:t>.</a:t>
            </a:r>
            <a:endParaRPr lang="ru-RU" sz="2000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214554"/>
            <a:ext cx="3619500" cy="2740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928934"/>
            <a:ext cx="378621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</a:rPr>
              <a:t>Игры с бумагой.</a:t>
            </a: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dirty="0" smtClean="0"/>
              <a:t>Развивают гибкость и силу пальцев, развивается устойчивость внимания.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857364"/>
            <a:ext cx="3857652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286124"/>
            <a:ext cx="3962400" cy="2845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334404" cy="1132732"/>
          </a:xfrm>
        </p:spPr>
        <p:txBody>
          <a:bodyPr>
            <a:normAutofit fontScale="90000"/>
          </a:bodyPr>
          <a:lstStyle/>
          <a:p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>
                <a:solidFill>
                  <a:srgbClr val="C00000"/>
                </a:solidFill>
              </a:rPr>
              <a:t>Пальчиковые игры.</a:t>
            </a: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dirty="0" smtClean="0"/>
              <a:t>Помогают налаживать коммуникативные отношения на уровне соприкосновения, дают возможность прочувствовать свои пальцы, ладони.</a:t>
            </a:r>
            <a:r>
              <a:rPr lang="ru-RU" sz="1300" dirty="0" smtClean="0"/>
              <a:t/>
            </a:r>
            <a:br>
              <a:rPr lang="ru-RU" sz="1300" dirty="0" smtClean="0"/>
            </a:br>
            <a:r>
              <a:rPr lang="ru-RU" sz="1300" dirty="0" smtClean="0"/>
              <a:t> </a:t>
            </a:r>
            <a:endParaRPr lang="ru-RU" sz="1300" dirty="0"/>
          </a:p>
        </p:txBody>
      </p:sp>
      <p:pic>
        <p:nvPicPr>
          <p:cNvPr id="3" name="Picture 2" descr="D:\фото\DSC034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714488"/>
            <a:ext cx="4143404" cy="3143272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4" name="Picture 3" descr="D:\фото\DSC034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429000"/>
            <a:ext cx="3690932" cy="2928958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34404" cy="1204170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200" b="1" i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lang="ru-RU" sz="2200" b="1" i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Игры на выкладывание . Мозаика.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Развивают  щипковый захват,  совершенствуют движению  «глаз, рука»,  развивают воображение.</a:t>
            </a:r>
            <a:br>
              <a:rPr lang="ru-RU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endParaRPr lang="ru-RU" sz="2000" dirty="0"/>
          </a:p>
        </p:txBody>
      </p:sp>
      <p:pic>
        <p:nvPicPr>
          <p:cNvPr id="3" name="Picture 2" descr="D:\фото\DSC033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857364"/>
            <a:ext cx="3929090" cy="3071834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429000"/>
            <a:ext cx="3857652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sz="2000" b="1" i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Штриховка.  Графические  диктанты.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Закладывает  основу  для  формирования  правильного письма,  развивается  сила  руки,  её  ловкость, внимание,  глазомер.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endParaRPr lang="ru-RU" sz="2000" dirty="0"/>
          </a:p>
        </p:txBody>
      </p:sp>
      <p:pic>
        <p:nvPicPr>
          <p:cNvPr id="5" name="Picture 3" descr="D:\DSC004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143248"/>
            <a:ext cx="4190997" cy="3143272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9" name="Picture 2" descr="D:\DSC004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857364"/>
            <a:ext cx="3929090" cy="3089694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</a:t>
            </a:r>
            <a:r>
              <a:rPr lang="ru-RU" dirty="0" smtClean="0">
                <a:solidFill>
                  <a:srgbClr val="C00000"/>
                </a:solidFill>
              </a:rPr>
              <a:t>РАБОТА С РОДИТЕЛЯМИ: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00174"/>
            <a:ext cx="32004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714752"/>
            <a:ext cx="2214579" cy="2738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714752"/>
            <a:ext cx="200026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6" name="Рисунок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1214422"/>
            <a:ext cx="1571637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7" name="Рисунок 6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3857628"/>
            <a:ext cx="3071834" cy="230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8" name="Рисунок 7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32" y="1500174"/>
            <a:ext cx="3071834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>	Известно, что ни одну задачу по воспитанию и развитию ребенка нельзя решить без участия родителей. Родители - самые заинтересованные и активные участники воспитательного процесса. </a:t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357158" y="1785926"/>
            <a:ext cx="835821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Консультации: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«Что такое мелкая моторика"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"Развитие мелкой моторики у детей раннего возраста"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"Зачем нужны пальчиковые игры"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"Ловкость рук"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"Ум на кончиках пальцев"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"Тренируем руки - развиваем речь"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"Готовим руку к письму"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Всеобучи из рубрики "Мамина школа":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"Наши пальчики играют"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"Чтобы чётко говорить -  надо с пальцами дружить"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"Готовим руку к письму"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Развлечения: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"Кто в теремочке живёт"  (сенсомоторное развитие)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"Умелые пальчики, ласковые ладошки"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DSC0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4071942"/>
            <a:ext cx="3214710" cy="2143140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3" name="Picture 2" descr="D:\Перепетайло\тане\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357298"/>
            <a:ext cx="3500462" cy="2371716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4" name="Picture 3" descr="D:\DSC025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4000504"/>
            <a:ext cx="3286148" cy="2214578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5" name="Picture 4" descr="D:\Перепетайло\тане\18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1142984"/>
            <a:ext cx="3071835" cy="2286016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</a:rPr>
              <a:t>Результат  работы  </a:t>
            </a:r>
            <a:r>
              <a:rPr lang="ru-RU" sz="2800" dirty="0" smtClean="0">
                <a:solidFill>
                  <a:srgbClr val="C00000"/>
                </a:solidFill>
              </a:rPr>
              <a:t>2015-2019г</a:t>
            </a:r>
            <a:r>
              <a:rPr lang="ru-RU" sz="2800" dirty="0" smtClean="0">
                <a:solidFill>
                  <a:srgbClr val="C00000"/>
                </a:solidFill>
              </a:rPr>
              <a:t>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42844" y="1643050"/>
            <a:ext cx="3643338" cy="460535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1600" dirty="0" smtClean="0"/>
              <a:t>	Проводимая работа дала положительные результаты. Опыт работы показал, что планомерная работа по развитию моторики рук в группе детского сада и семье способствовала:</a:t>
            </a:r>
          </a:p>
          <a:p>
            <a:pPr algn="just"/>
            <a:r>
              <a:rPr lang="ru-RU" sz="1600" dirty="0" smtClean="0"/>
              <a:t>-совершенствованию мелкой моторики рук</a:t>
            </a:r>
          </a:p>
          <a:p>
            <a:pPr algn="just"/>
            <a:r>
              <a:rPr lang="ru-RU" sz="1600" dirty="0" smtClean="0"/>
              <a:t>-совершенствованию пространственных представлений (ориентация на листе, в пространстве на примере собственного тела) ;</a:t>
            </a:r>
          </a:p>
          <a:p>
            <a:pPr algn="just"/>
            <a:r>
              <a:rPr lang="ru-RU" sz="1600" dirty="0" smtClean="0"/>
              <a:t>-совершенствованию активной речи, словарного запаса;</a:t>
            </a:r>
          </a:p>
          <a:p>
            <a:pPr algn="just"/>
            <a:r>
              <a:rPr lang="ru-RU" sz="1600" dirty="0" smtClean="0"/>
              <a:t>-совершенствованию мышления, памяти, внимания, зрительного и слухового восприятия;</a:t>
            </a:r>
          </a:p>
          <a:p>
            <a:pPr algn="just"/>
            <a:r>
              <a:rPr lang="ru-RU" sz="1600" dirty="0" smtClean="0"/>
              <a:t>-совершенствованию навыков учебной деятельности.</a:t>
            </a:r>
          </a:p>
          <a:p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half" idx="1"/>
          </p:nvPr>
        </p:nvGraphicFramePr>
        <p:xfrm>
          <a:off x="4071934" y="1428736"/>
          <a:ext cx="4900618" cy="4533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dirty="0" smtClean="0"/>
              <a:t>                      </a:t>
            </a:r>
            <a:r>
              <a:rPr lang="ru-RU" sz="5400" dirty="0" smtClean="0">
                <a:solidFill>
                  <a:srgbClr val="C00000"/>
                </a:solidFill>
              </a:rPr>
              <a:t>Вывод:</a:t>
            </a:r>
            <a:br>
              <a:rPr lang="ru-RU" sz="5400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752988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Ребёнок, имеющий высокий уровень развития мелкой моторики, умеет логически рассуждать, у него достаточно  развиты память, внимание, связная речь.</a:t>
            </a:r>
          </a:p>
          <a:p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Уровень сформированности мелкой моторики во многом определяет успешность освоения ребёнком изобразительных, музыкально – исполнительских, конструктивных и трудовых умений, овладения языком, развитию первоначальных навыков письма, помогает ребёнку подняться ещё на одну ступеньку крутой лестницы, ведущей к вершинам знаний и умений, оградят его от дополнительных трудностей в обучении.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442</TotalTime>
  <Words>831</Words>
  <Application>Microsoft Office PowerPoint</Application>
  <PresentationFormat>Экран (4:3)</PresentationFormat>
  <Paragraphs>94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Constantia</vt:lpstr>
      <vt:lpstr>Times New Roman</vt:lpstr>
      <vt:lpstr>Wingdings</vt:lpstr>
      <vt:lpstr>Wingdings 2</vt:lpstr>
      <vt:lpstr>Поток</vt:lpstr>
      <vt:lpstr>Презентация PowerPoint</vt:lpstr>
      <vt:lpstr>Презентация PowerPoint</vt:lpstr>
      <vt:lpstr>    ЧТО ТАКОЕ МЕЛКАЯ МОТОРИКА?</vt:lpstr>
      <vt:lpstr>Основные характеристики мелкой моторики: </vt:lpstr>
      <vt:lpstr>Актуальность</vt:lpstr>
      <vt:lpstr>Психологические аспекты изучения развития мелкой моторики.</vt:lpstr>
      <vt:lpstr>Презентация PowerPoint</vt:lpstr>
      <vt:lpstr>Возрастные особенности развития мелкой моторики у детей.</vt:lpstr>
      <vt:lpstr>Из опыта работы. </vt:lpstr>
      <vt:lpstr>Требования при работе по развитию мелкой моторики рук:</vt:lpstr>
      <vt:lpstr>Средства развития мелкой моторики.</vt:lpstr>
      <vt:lpstr>Предметно – развивающая образовательная среда:</vt:lpstr>
      <vt:lpstr>Игры на развитие тактильного восприятия.      Если ребёнок, трогает какой-либо предмет, то мышцы и кожа рук в это время “учат” глаза и мозг видеть, осязать, различать, запоминать. </vt:lpstr>
      <vt:lpstr>Игры с водой. Самомассаж. Помогают снизить тонус и уменьшить напряжение пальцев и кистей рук. </vt:lpstr>
      <vt:lpstr>Игры на нанизывание. Совершенствуются движения кисти, пальцев, развивается глазомер, обогащается сенсорный опыт. </vt:lpstr>
      <vt:lpstr>Игры с тестом и пластилином. Способствуют знакомству со свойствами материалов.</vt:lpstr>
      <vt:lpstr>Игры с бумагой. Развивают гибкость и силу пальцев, развивается устойчивость внимания. </vt:lpstr>
      <vt:lpstr>                                      Пальчиковые игры. Помогают налаживать коммуникативные отношения на уровне соприкосновения, дают возможность прочувствовать свои пальцы, ладони.  </vt:lpstr>
      <vt:lpstr> Игры на выкладывание . Мозаика. Развивают  щипковый захват,  совершенствуют движению  «глаз, рука»,  развивают воображение. </vt:lpstr>
      <vt:lpstr>Штриховка.  Графические  диктанты.  Закладывает  основу  для  формирования  правильного письма,  развивается  сила  руки,  её  ловкость, внимание,  глазомер. </vt:lpstr>
      <vt:lpstr>                   РАБОТА С РОДИТЕЛЯМИ: </vt:lpstr>
      <vt:lpstr> Известно, что ни одну задачу по воспитанию и развитию ребенка нельзя решить без участия родителей. Родители - самые заинтересованные и активные участники воспитательного процесса.  </vt:lpstr>
      <vt:lpstr>Презентация PowerPoint</vt:lpstr>
      <vt:lpstr>Результат  работы  2015-2019г.</vt:lpstr>
      <vt:lpstr>                      Вывод: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Компьютер</dc:creator>
  <cp:lastModifiedBy>1</cp:lastModifiedBy>
  <cp:revision>41</cp:revision>
  <dcterms:created xsi:type="dcterms:W3CDTF">2015-04-04T02:26:01Z</dcterms:created>
  <dcterms:modified xsi:type="dcterms:W3CDTF">2020-07-03T00:10:08Z</dcterms:modified>
</cp:coreProperties>
</file>