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8229600" cy="14630400"/>
  <p:embeddedFontLst>
    <p:embeddedFont>
      <p:font typeface="Arial Black" panose="020B0A04020102020204" pitchFamily="34" charset="0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Geist" panose="020B0604020202020204" charset="-52"/>
      <p:regular r:id="rId18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F5EB"/>
    <a:srgbClr val="D6F1E2"/>
    <a:srgbClr val="D6FFE8"/>
    <a:srgbClr val="E1FFE8"/>
    <a:srgbClr val="E1FFF1"/>
    <a:srgbClr val="D9FFED"/>
    <a:srgbClr val="EBFFF0"/>
    <a:srgbClr val="DDFFEC"/>
    <a:srgbClr val="EBFFF4"/>
    <a:srgbClr val="FBFB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60" d="100"/>
          <a:sy n="60" d="100"/>
        </p:scale>
        <p:origin x="1692" y="-72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565525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660900" y="0"/>
            <a:ext cx="3567113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BA271-44AA-442F-8915-E99AC4A69617}" type="datetimeFigureOut">
              <a:rPr lang="ru-RU" smtClean="0"/>
              <a:t>24.09.2025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3896975"/>
            <a:ext cx="3565525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D0157D-0E19-4886-B914-73D8C1E3A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79248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700099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Важность работы логопеда с детьми 5-6 лет: советы родителям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280190" y="5529501"/>
            <a:ext cx="75564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3200" b="1" i="1" dirty="0">
                <a:solidFill>
                  <a:schemeClr val="accent6">
                    <a:lumMod val="50000"/>
                  </a:schemeClr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Начало года — 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</a:t>
            </a:r>
          </a:p>
          <a:p>
            <a:pPr marL="0" indent="0" algn="ctr">
              <a:lnSpc>
                <a:spcPts val="2850"/>
              </a:lnSpc>
              <a:buNone/>
            </a:pPr>
            <a:r>
              <a:rPr lang="en-US" sz="3200" b="1" i="1" dirty="0" smtClean="0">
                <a:solidFill>
                  <a:schemeClr val="accent6">
                    <a:lumMod val="50000"/>
                  </a:schemeClr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время </a:t>
            </a:r>
            <a:r>
              <a:rPr lang="en-US" sz="3200" b="1" i="1" dirty="0">
                <a:solidFill>
                  <a:schemeClr val="accent6">
                    <a:lumMod val="50000"/>
                  </a:schemeClr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для </a:t>
            </a:r>
            <a:endParaRPr lang="ru-RU" sz="3200" b="1" i="1" dirty="0" smtClean="0">
              <a:solidFill>
                <a:schemeClr val="accent6">
                  <a:lumMod val="50000"/>
                </a:schemeClr>
              </a:solidFill>
              <a:latin typeface="Geist" pitchFamily="34" charset="0"/>
              <a:ea typeface="Geist" pitchFamily="34" charset="-122"/>
              <a:cs typeface="Geist" pitchFamily="34" charset="-120"/>
            </a:endParaRPr>
          </a:p>
          <a:p>
            <a:pPr marL="0" indent="0" algn="ctr">
              <a:lnSpc>
                <a:spcPts val="2850"/>
              </a:lnSpc>
              <a:buNone/>
            </a:pPr>
            <a:r>
              <a:rPr lang="en-US" sz="3200" b="1" i="1" dirty="0" smtClean="0">
                <a:solidFill>
                  <a:schemeClr val="accent6">
                    <a:lumMod val="50000"/>
                  </a:schemeClr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новых </a:t>
            </a:r>
            <a:r>
              <a:rPr lang="en-US" sz="3200" b="1" i="1" dirty="0">
                <a:solidFill>
                  <a:schemeClr val="accent6">
                    <a:lumMod val="50000"/>
                  </a:schemeClr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открытий и возможностей!</a:t>
            </a:r>
            <a:endParaRPr lang="en-US" sz="32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Прямоугольник с двумя скругленными соседними углами 4"/>
          <p:cNvSpPr/>
          <p:nvPr/>
        </p:nvSpPr>
        <p:spPr>
          <a:xfrm>
            <a:off x="12834257" y="7805057"/>
            <a:ext cx="1687286" cy="315686"/>
          </a:xfrm>
          <a:prstGeom prst="round2SameRect">
            <a:avLst/>
          </a:prstGeom>
          <a:solidFill>
            <a:srgbClr val="E3F5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617464"/>
            <a:ext cx="8830747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Почему речь важна в 5-6 лет?</a:t>
            </a:r>
            <a:endParaRPr lang="en-US" sz="4450" dirty="0"/>
          </a:p>
        </p:txBody>
      </p:sp>
      <p:sp>
        <p:nvSpPr>
          <p:cNvPr id="3" name="Shape 1"/>
          <p:cNvSpPr/>
          <p:nvPr/>
        </p:nvSpPr>
        <p:spPr>
          <a:xfrm>
            <a:off x="793790" y="3120033"/>
            <a:ext cx="4196358" cy="3492103"/>
          </a:xfrm>
          <a:prstGeom prst="roundRect">
            <a:avLst>
              <a:gd name="adj" fmla="val 4190"/>
            </a:avLst>
          </a:prstGeom>
          <a:solidFill>
            <a:srgbClr val="E5F9F2">
              <a:alpha val="95000"/>
            </a:srgbClr>
          </a:solidFill>
          <a:ln/>
        </p:spPr>
      </p:sp>
      <p:sp>
        <p:nvSpPr>
          <p:cNvPr id="4" name="Shape 2"/>
          <p:cNvSpPr/>
          <p:nvPr/>
        </p:nvSpPr>
        <p:spPr>
          <a:xfrm>
            <a:off x="793790" y="3089553"/>
            <a:ext cx="4196358" cy="121920"/>
          </a:xfrm>
          <a:prstGeom prst="roundRect">
            <a:avLst>
              <a:gd name="adj" fmla="val 167442"/>
            </a:avLst>
          </a:prstGeom>
          <a:solidFill>
            <a:srgbClr val="006747"/>
          </a:solidFill>
          <a:ln/>
        </p:spPr>
      </p:sp>
      <p:sp>
        <p:nvSpPr>
          <p:cNvPr id="5" name="Shape 3"/>
          <p:cNvSpPr/>
          <p:nvPr/>
        </p:nvSpPr>
        <p:spPr>
          <a:xfrm>
            <a:off x="2551688" y="2779871"/>
            <a:ext cx="680442" cy="680442"/>
          </a:xfrm>
          <a:prstGeom prst="roundRect">
            <a:avLst>
              <a:gd name="adj" fmla="val 134383"/>
            </a:avLst>
          </a:prstGeom>
          <a:solidFill>
            <a:srgbClr val="006747"/>
          </a:solidFill>
          <a:ln/>
        </p:spPr>
      </p:sp>
      <p:sp>
        <p:nvSpPr>
          <p:cNvPr id="6" name="Text 4"/>
          <p:cNvSpPr/>
          <p:nvPr/>
        </p:nvSpPr>
        <p:spPr>
          <a:xfrm>
            <a:off x="2755761" y="2950012"/>
            <a:ext cx="272177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400"/>
              </a:lnSpc>
              <a:buNone/>
            </a:pPr>
            <a:r>
              <a:rPr lang="en-US" sz="2100" b="1" dirty="0">
                <a:solidFill>
                  <a:srgbClr val="FFFFFF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1</a:t>
            </a:r>
            <a:endParaRPr lang="en-US" sz="2100" dirty="0"/>
          </a:p>
        </p:txBody>
      </p:sp>
      <p:sp>
        <p:nvSpPr>
          <p:cNvPr id="7" name="Text 5"/>
          <p:cNvSpPr/>
          <p:nvPr/>
        </p:nvSpPr>
        <p:spPr>
          <a:xfrm>
            <a:off x="1051084" y="368700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Развитие речи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1051084" y="4177427"/>
            <a:ext cx="3681770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latin typeface="Geist" pitchFamily="34" charset="0"/>
                <a:ea typeface="Geist" pitchFamily="34" charset="-122"/>
                <a:cs typeface="Geist" pitchFamily="34" charset="-120"/>
              </a:rPr>
              <a:t>В этом возрасте активно формируется словарный запас и грамматический строй речи, что является основой для будущего обучения.</a:t>
            </a:r>
            <a:endParaRPr lang="en-US" sz="1750" b="1" dirty="0"/>
          </a:p>
        </p:txBody>
      </p:sp>
      <p:sp>
        <p:nvSpPr>
          <p:cNvPr id="9" name="Shape 7"/>
          <p:cNvSpPr/>
          <p:nvPr/>
        </p:nvSpPr>
        <p:spPr>
          <a:xfrm>
            <a:off x="5216962" y="3120033"/>
            <a:ext cx="4196358" cy="3492103"/>
          </a:xfrm>
          <a:prstGeom prst="roundRect">
            <a:avLst>
              <a:gd name="adj" fmla="val 4190"/>
            </a:avLst>
          </a:prstGeom>
          <a:solidFill>
            <a:srgbClr val="E5F9F2">
              <a:alpha val="95000"/>
            </a:srgbClr>
          </a:solidFill>
          <a:ln/>
        </p:spPr>
      </p:sp>
      <p:sp>
        <p:nvSpPr>
          <p:cNvPr id="10" name="Shape 8"/>
          <p:cNvSpPr/>
          <p:nvPr/>
        </p:nvSpPr>
        <p:spPr>
          <a:xfrm>
            <a:off x="5216962" y="3089553"/>
            <a:ext cx="4196358" cy="121920"/>
          </a:xfrm>
          <a:prstGeom prst="roundRect">
            <a:avLst>
              <a:gd name="adj" fmla="val 167442"/>
            </a:avLst>
          </a:prstGeom>
          <a:solidFill>
            <a:srgbClr val="006747"/>
          </a:solidFill>
          <a:ln/>
        </p:spPr>
      </p:sp>
      <p:sp>
        <p:nvSpPr>
          <p:cNvPr id="11" name="Shape 9"/>
          <p:cNvSpPr/>
          <p:nvPr/>
        </p:nvSpPr>
        <p:spPr>
          <a:xfrm>
            <a:off x="6974860" y="2779871"/>
            <a:ext cx="680442" cy="680442"/>
          </a:xfrm>
          <a:prstGeom prst="roundRect">
            <a:avLst>
              <a:gd name="adj" fmla="val 134383"/>
            </a:avLst>
          </a:prstGeom>
          <a:solidFill>
            <a:srgbClr val="006747"/>
          </a:solidFill>
          <a:ln/>
        </p:spPr>
      </p:sp>
      <p:sp>
        <p:nvSpPr>
          <p:cNvPr id="12" name="Text 10"/>
          <p:cNvSpPr/>
          <p:nvPr/>
        </p:nvSpPr>
        <p:spPr>
          <a:xfrm>
            <a:off x="7178933" y="2950012"/>
            <a:ext cx="272177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400"/>
              </a:lnSpc>
              <a:buNone/>
            </a:pPr>
            <a:r>
              <a:rPr lang="en-US" sz="2100" b="1" dirty="0">
                <a:solidFill>
                  <a:srgbClr val="FFFFFF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2</a:t>
            </a:r>
            <a:endParaRPr lang="en-US" sz="2100" dirty="0"/>
          </a:p>
        </p:txBody>
      </p:sp>
      <p:sp>
        <p:nvSpPr>
          <p:cNvPr id="13" name="Text 11"/>
          <p:cNvSpPr/>
          <p:nvPr/>
        </p:nvSpPr>
        <p:spPr>
          <a:xfrm>
            <a:off x="5474256" y="3687008"/>
            <a:ext cx="302133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Успешное обучение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5474256" y="4177427"/>
            <a:ext cx="3681770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latin typeface="Geist" pitchFamily="34" charset="0"/>
                <a:ea typeface="Geist" pitchFamily="34" charset="-122"/>
                <a:cs typeface="Geist" pitchFamily="34" charset="-120"/>
              </a:rPr>
              <a:t>Речь — фундамент для успешного обучения чтению, письму и математике в школе. Без неё ребёнок будет испытывать трудности.</a:t>
            </a:r>
            <a:endParaRPr lang="en-US" sz="1750" b="1" dirty="0"/>
          </a:p>
        </p:txBody>
      </p:sp>
      <p:sp>
        <p:nvSpPr>
          <p:cNvPr id="15" name="Shape 13"/>
          <p:cNvSpPr/>
          <p:nvPr/>
        </p:nvSpPr>
        <p:spPr>
          <a:xfrm>
            <a:off x="9640133" y="3120033"/>
            <a:ext cx="4196358" cy="3492103"/>
          </a:xfrm>
          <a:prstGeom prst="roundRect">
            <a:avLst>
              <a:gd name="adj" fmla="val 4190"/>
            </a:avLst>
          </a:prstGeom>
          <a:solidFill>
            <a:srgbClr val="E5F9F2">
              <a:alpha val="95000"/>
            </a:srgbClr>
          </a:solidFill>
          <a:ln/>
        </p:spPr>
      </p:sp>
      <p:sp>
        <p:nvSpPr>
          <p:cNvPr id="16" name="Shape 14"/>
          <p:cNvSpPr/>
          <p:nvPr/>
        </p:nvSpPr>
        <p:spPr>
          <a:xfrm>
            <a:off x="9640133" y="3089553"/>
            <a:ext cx="4196358" cy="121920"/>
          </a:xfrm>
          <a:prstGeom prst="roundRect">
            <a:avLst>
              <a:gd name="adj" fmla="val 167442"/>
            </a:avLst>
          </a:prstGeom>
          <a:solidFill>
            <a:srgbClr val="006747"/>
          </a:solidFill>
          <a:ln/>
        </p:spPr>
      </p:sp>
      <p:sp>
        <p:nvSpPr>
          <p:cNvPr id="17" name="Shape 15"/>
          <p:cNvSpPr/>
          <p:nvPr/>
        </p:nvSpPr>
        <p:spPr>
          <a:xfrm>
            <a:off x="11398032" y="2779871"/>
            <a:ext cx="680442" cy="680442"/>
          </a:xfrm>
          <a:prstGeom prst="roundRect">
            <a:avLst>
              <a:gd name="adj" fmla="val 134383"/>
            </a:avLst>
          </a:prstGeom>
          <a:solidFill>
            <a:srgbClr val="006747"/>
          </a:solidFill>
          <a:ln/>
        </p:spPr>
      </p:sp>
      <p:sp>
        <p:nvSpPr>
          <p:cNvPr id="18" name="Text 16"/>
          <p:cNvSpPr/>
          <p:nvPr/>
        </p:nvSpPr>
        <p:spPr>
          <a:xfrm>
            <a:off x="11602105" y="2950012"/>
            <a:ext cx="272177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400"/>
              </a:lnSpc>
              <a:buNone/>
            </a:pPr>
            <a:r>
              <a:rPr lang="en-US" sz="2100" b="1" dirty="0">
                <a:solidFill>
                  <a:srgbClr val="FFFFFF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3</a:t>
            </a:r>
            <a:endParaRPr lang="en-US" sz="2100" dirty="0"/>
          </a:p>
        </p:txBody>
      </p:sp>
      <p:sp>
        <p:nvSpPr>
          <p:cNvPr id="19" name="Text 17"/>
          <p:cNvSpPr/>
          <p:nvPr/>
        </p:nvSpPr>
        <p:spPr>
          <a:xfrm>
            <a:off x="9897427" y="368700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Социализация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9897427" y="4177427"/>
            <a:ext cx="3681770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latin typeface="Geist" pitchFamily="34" charset="0"/>
                <a:ea typeface="Geist" pitchFamily="34" charset="-122"/>
                <a:cs typeface="Geist" pitchFamily="34" charset="-120"/>
              </a:rPr>
              <a:t>Хорошо развитая речь позволяет ребёнку легко общаться со сверстниками и взрослыми, успешно адаптироваться в коллективе детского сада и школы.</a:t>
            </a:r>
            <a:endParaRPr lang="en-US" sz="1750" b="1" dirty="0"/>
          </a:p>
        </p:txBody>
      </p:sp>
      <p:sp>
        <p:nvSpPr>
          <p:cNvPr id="21" name="Прямоугольник с двумя скругленными соседними углами 20"/>
          <p:cNvSpPr/>
          <p:nvPr/>
        </p:nvSpPr>
        <p:spPr>
          <a:xfrm>
            <a:off x="12834257" y="7805057"/>
            <a:ext cx="1687286" cy="315686"/>
          </a:xfrm>
          <a:prstGeom prst="round2SameRect">
            <a:avLst/>
          </a:prstGeom>
          <a:solidFill>
            <a:srgbClr val="E3F5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21638" y="566976"/>
            <a:ext cx="8969931" cy="6443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050"/>
              </a:lnSpc>
              <a:buNone/>
            </a:pPr>
            <a:r>
              <a:rPr lang="en-US" sz="40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Роль логопеда в старшей группе</a:t>
            </a:r>
            <a:endParaRPr lang="en-US" sz="4050" dirty="0"/>
          </a:p>
        </p:txBody>
      </p:sp>
      <p:sp>
        <p:nvSpPr>
          <p:cNvPr id="3" name="Text 1"/>
          <p:cNvSpPr/>
          <p:nvPr/>
        </p:nvSpPr>
        <p:spPr>
          <a:xfrm>
            <a:off x="721638" y="1706047"/>
            <a:ext cx="6342102" cy="13196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750" b="1" dirty="0">
                <a:latin typeface="Geist" pitchFamily="34" charset="0"/>
                <a:ea typeface="Geist" pitchFamily="34" charset="-122"/>
                <a:cs typeface="Geist" pitchFamily="34" charset="-120"/>
              </a:rPr>
              <a:t>Логопед играет ключевую роль в развитии речи ребёнка, не только исправляя существующие проблемы, но и предотвращая их. В возрасте 5-6 лет логопедическая работа становится особенно целенаправленной и эффективной</a:t>
            </a:r>
            <a:r>
              <a:rPr lang="en-US" sz="1600" b="1" dirty="0">
                <a:latin typeface="Geist" pitchFamily="34" charset="0"/>
                <a:ea typeface="Geist" pitchFamily="34" charset="-122"/>
                <a:cs typeface="Geist" pitchFamily="34" charset="-120"/>
              </a:rPr>
              <a:t>.</a:t>
            </a:r>
            <a:endParaRPr lang="en-US" sz="1600" b="1" dirty="0"/>
          </a:p>
        </p:txBody>
      </p:sp>
      <p:sp>
        <p:nvSpPr>
          <p:cNvPr id="4" name="Text 2"/>
          <p:cNvSpPr/>
          <p:nvPr/>
        </p:nvSpPr>
        <p:spPr>
          <a:xfrm>
            <a:off x="721638" y="3881914"/>
            <a:ext cx="6342102" cy="6598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50"/>
              </a:lnSpc>
              <a:buSzPct val="100000"/>
              <a:buChar char="•"/>
            </a:pPr>
            <a:r>
              <a:rPr lang="en-US" sz="1750" b="1" dirty="0">
                <a:latin typeface="Geist" pitchFamily="34" charset="0"/>
                <a:ea typeface="Geist" pitchFamily="34" charset="-122"/>
                <a:cs typeface="Geist" pitchFamily="34" charset="-120"/>
              </a:rPr>
              <a:t>Стимулирует мотивацию к речевому общению, развивает произвольное подражание звукам и словам.</a:t>
            </a:r>
          </a:p>
        </p:txBody>
      </p:sp>
      <p:sp>
        <p:nvSpPr>
          <p:cNvPr id="5" name="Text 3"/>
          <p:cNvSpPr/>
          <p:nvPr/>
        </p:nvSpPr>
        <p:spPr>
          <a:xfrm>
            <a:off x="721638" y="4866282"/>
            <a:ext cx="6342102" cy="9897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50"/>
              </a:lnSpc>
              <a:buSzPct val="100000"/>
              <a:buChar char="•"/>
            </a:pPr>
            <a:r>
              <a:rPr lang="en-US" sz="1750" b="1" dirty="0">
                <a:latin typeface="Geist" pitchFamily="34" charset="0"/>
                <a:ea typeface="Geist" pitchFamily="34" charset="-122"/>
                <a:cs typeface="Geist" pitchFamily="34" charset="-120"/>
              </a:rPr>
              <a:t>Использует игровые и театрализованные методы, логоритмические упражнения для повышения интереса к занятиям.</a:t>
            </a:r>
          </a:p>
        </p:txBody>
      </p:sp>
      <p:sp>
        <p:nvSpPr>
          <p:cNvPr id="6" name="Text 4"/>
          <p:cNvSpPr/>
          <p:nvPr/>
        </p:nvSpPr>
        <p:spPr>
          <a:xfrm>
            <a:off x="721638" y="6187320"/>
            <a:ext cx="6342102" cy="6598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50"/>
              </a:lnSpc>
              <a:buSzPct val="100000"/>
              <a:buChar char="•"/>
            </a:pPr>
            <a:r>
              <a:rPr lang="en-US" sz="1750" b="1" dirty="0">
                <a:latin typeface="Geist" pitchFamily="34" charset="0"/>
                <a:ea typeface="Geist" pitchFamily="34" charset="-122"/>
                <a:cs typeface="Geist" pitchFamily="34" charset="-120"/>
              </a:rPr>
              <a:t>Работает в тесном сотрудничестве с родителями и педагогами для комплексного развития ребёнка.</a:t>
            </a:r>
          </a:p>
        </p:txBody>
      </p:sp>
      <p:sp>
        <p:nvSpPr>
          <p:cNvPr id="8" name="Прямоугольник с двумя скругленными соседними углами 7"/>
          <p:cNvSpPr/>
          <p:nvPr/>
        </p:nvSpPr>
        <p:spPr>
          <a:xfrm>
            <a:off x="12834257" y="7805057"/>
            <a:ext cx="1687286" cy="315686"/>
          </a:xfrm>
          <a:prstGeom prst="round2SameRect">
            <a:avLst/>
          </a:prstGeom>
          <a:solidFill>
            <a:srgbClr val="E3F5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8280" y="1211342"/>
            <a:ext cx="6342102" cy="63421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0680" y="1363742"/>
            <a:ext cx="6342102" cy="63421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487567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Признаки, что ребёнку нужна </a:t>
            </a:r>
            <a:r>
              <a:rPr lang="en-US" sz="4450" b="1" dirty="0" err="1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помощь</a:t>
            </a:r>
            <a:r>
              <a:rPr lang="en-US" sz="44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 </a:t>
            </a:r>
            <a:r>
              <a:rPr lang="en-US" sz="4450" b="1" dirty="0" err="1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логопеда</a:t>
            </a:r>
            <a:r>
              <a:rPr lang="ru-RU" sz="4450" b="1" dirty="0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 (</a:t>
            </a:r>
            <a:r>
              <a:rPr lang="ru-RU" sz="4450" b="1" dirty="0" err="1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добав</a:t>
            </a:r>
            <a:r>
              <a:rPr lang="ru-RU" sz="4450" b="1" dirty="0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 в </a:t>
            </a:r>
            <a:r>
              <a:rPr lang="ru-RU" sz="4450" b="1" dirty="0" err="1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осн</a:t>
            </a:r>
            <a:r>
              <a:rPr lang="ru-RU" sz="4450" b="1" dirty="0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 презент))</a:t>
            </a:r>
            <a:endParaRPr lang="en-US" sz="4450" dirty="0"/>
          </a:p>
        </p:txBody>
      </p:sp>
      <p:sp>
        <p:nvSpPr>
          <p:cNvPr id="3" name="Shape 1"/>
          <p:cNvSpPr/>
          <p:nvPr/>
        </p:nvSpPr>
        <p:spPr>
          <a:xfrm>
            <a:off x="793790" y="3358753"/>
            <a:ext cx="4196358" cy="2765227"/>
          </a:xfrm>
          <a:prstGeom prst="roundRect">
            <a:avLst>
              <a:gd name="adj" fmla="val 19687"/>
            </a:avLst>
          </a:prstGeom>
          <a:solidFill>
            <a:srgbClr val="D1EFE4"/>
          </a:solidFill>
          <a:ln w="7620">
            <a:solidFill>
              <a:srgbClr val="B7D5C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028224" y="3593187"/>
            <a:ext cx="372749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Проблемы с произношением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1028224" y="4437936"/>
            <a:ext cx="372749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latin typeface="Geist" pitchFamily="34" charset="0"/>
                <a:ea typeface="Geist" pitchFamily="34" charset="-122"/>
                <a:cs typeface="Geist" pitchFamily="34" charset="-120"/>
              </a:rPr>
              <a:t>Ребёнок неправильно произносит звуки, заменяет их другими или вовсе опускает, использует жесты вместо слов.</a:t>
            </a:r>
            <a:endParaRPr lang="en-US" sz="1750" b="1" dirty="0"/>
          </a:p>
        </p:txBody>
      </p:sp>
      <p:sp>
        <p:nvSpPr>
          <p:cNvPr id="6" name="Shape 4"/>
          <p:cNvSpPr/>
          <p:nvPr/>
        </p:nvSpPr>
        <p:spPr>
          <a:xfrm>
            <a:off x="5216962" y="3358753"/>
            <a:ext cx="4196358" cy="2765227"/>
          </a:xfrm>
          <a:prstGeom prst="roundRect">
            <a:avLst>
              <a:gd name="adj" fmla="val 19687"/>
            </a:avLst>
          </a:prstGeom>
          <a:solidFill>
            <a:srgbClr val="D1EFE4"/>
          </a:solidFill>
          <a:ln w="7620">
            <a:solidFill>
              <a:srgbClr val="B7D5C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451396" y="3593187"/>
            <a:ext cx="372749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Ограниченный словарный запас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5451396" y="4437936"/>
            <a:ext cx="372749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latin typeface="Geist" pitchFamily="34" charset="0"/>
                <a:ea typeface="Geist" pitchFamily="34" charset="-122"/>
                <a:cs typeface="Geist" pitchFamily="34" charset="-120"/>
              </a:rPr>
              <a:t>Недостаточный словарный запас для своего возраста, сложности с построением фраз и предложений.</a:t>
            </a:r>
            <a:endParaRPr lang="en-US" sz="1750" b="1" dirty="0"/>
          </a:p>
        </p:txBody>
      </p:sp>
      <p:sp>
        <p:nvSpPr>
          <p:cNvPr id="9" name="Shape 7"/>
          <p:cNvSpPr/>
          <p:nvPr/>
        </p:nvSpPr>
        <p:spPr>
          <a:xfrm>
            <a:off x="9640133" y="3358753"/>
            <a:ext cx="4196358" cy="2765227"/>
          </a:xfrm>
          <a:prstGeom prst="roundRect">
            <a:avLst>
              <a:gd name="adj" fmla="val 19687"/>
            </a:avLst>
          </a:prstGeom>
          <a:solidFill>
            <a:srgbClr val="D1EFE4"/>
          </a:solidFill>
          <a:ln w="7620">
            <a:solidFill>
              <a:srgbClr val="B7D5C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9874568" y="3593187"/>
            <a:ext cx="372749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Трудности с пониманием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9874568" y="4437936"/>
            <a:ext cx="372749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latin typeface="Geist" pitchFamily="34" charset="0"/>
                <a:ea typeface="Geist" pitchFamily="34" charset="-122"/>
                <a:cs typeface="Geist" pitchFamily="34" charset="-120"/>
              </a:rPr>
              <a:t>Ребёнок не понимает или плохо понимает обращенную речь, затрудняется выполнять простые речевые инструкции.</a:t>
            </a:r>
            <a:endParaRPr lang="en-US" sz="1750" b="1" dirty="0"/>
          </a:p>
        </p:txBody>
      </p:sp>
      <p:sp>
        <p:nvSpPr>
          <p:cNvPr id="12" name="Text 10"/>
          <p:cNvSpPr/>
          <p:nvPr/>
        </p:nvSpPr>
        <p:spPr>
          <a:xfrm>
            <a:off x="793790" y="6564313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400" b="1" u="sng" dirty="0">
                <a:solidFill>
                  <a:schemeClr val="accent6">
                    <a:lumMod val="50000"/>
                  </a:schemeClr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Если вы заметили эти признаки, не стоит откладывать визит к специалисту. </a:t>
            </a:r>
            <a:endParaRPr lang="ru-RU" sz="2400" b="1" u="sng" dirty="0" smtClean="0">
              <a:solidFill>
                <a:schemeClr val="accent6">
                  <a:lumMod val="50000"/>
                </a:schemeClr>
              </a:solidFill>
              <a:latin typeface="Geist" pitchFamily="34" charset="0"/>
              <a:ea typeface="Geist" pitchFamily="34" charset="-122"/>
              <a:cs typeface="Geist" pitchFamily="34" charset="-120"/>
            </a:endParaRPr>
          </a:p>
          <a:p>
            <a:pPr marL="0" indent="0" algn="ctr">
              <a:lnSpc>
                <a:spcPts val="2850"/>
              </a:lnSpc>
              <a:buNone/>
            </a:pPr>
            <a:r>
              <a:rPr lang="en-US" sz="2400" b="1" u="sng" dirty="0" err="1" smtClean="0">
                <a:solidFill>
                  <a:schemeClr val="accent6">
                    <a:lumMod val="50000"/>
                  </a:schemeClr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Ранняя</a:t>
            </a:r>
            <a:r>
              <a:rPr lang="en-US" sz="2400" b="1" u="sng" dirty="0" smtClean="0">
                <a:solidFill>
                  <a:schemeClr val="accent6">
                    <a:lumMod val="50000"/>
                  </a:schemeClr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</a:t>
            </a:r>
            <a:r>
              <a:rPr lang="en-US" sz="2400" b="1" u="sng" dirty="0">
                <a:solidFill>
                  <a:schemeClr val="accent6">
                    <a:lumMod val="50000"/>
                  </a:schemeClr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диагностика — залог успеха!</a:t>
            </a:r>
            <a:endParaRPr lang="en-US" sz="2400" b="1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Прямоугольник с двумя скругленными соседними углами 12"/>
          <p:cNvSpPr/>
          <p:nvPr/>
        </p:nvSpPr>
        <p:spPr>
          <a:xfrm>
            <a:off x="12834257" y="7805057"/>
            <a:ext cx="1687286" cy="315686"/>
          </a:xfrm>
          <a:prstGeom prst="round2SameRect">
            <a:avLst/>
          </a:prstGeom>
          <a:solidFill>
            <a:srgbClr val="E3F5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5079" y="186333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Советы родителям: как стимулировать </a:t>
            </a:r>
            <a:r>
              <a:rPr lang="en-US" sz="4450" b="1" dirty="0" err="1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речь</a:t>
            </a:r>
            <a:r>
              <a:rPr lang="en-US" sz="44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 </a:t>
            </a:r>
            <a:r>
              <a:rPr lang="en-US" sz="4450" b="1" dirty="0" err="1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дома</a:t>
            </a:r>
            <a:r>
              <a:rPr lang="ru-RU" sz="4450" b="1" dirty="0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(добавить в основную презент</a:t>
            </a:r>
            <a:endParaRPr lang="en-US" sz="4450" dirty="0"/>
          </a:p>
        </p:txBody>
      </p:sp>
      <p:sp>
        <p:nvSpPr>
          <p:cNvPr id="5" name="Text 2"/>
          <p:cNvSpPr/>
          <p:nvPr/>
        </p:nvSpPr>
        <p:spPr>
          <a:xfrm>
            <a:off x="635079" y="1715056"/>
            <a:ext cx="288417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u="sng" dirty="0">
                <a:solidFill>
                  <a:schemeClr val="accent6">
                    <a:lumMod val="75000"/>
                  </a:schemeClr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Больше общайтесь</a:t>
            </a:r>
            <a:endParaRPr lang="en-US" sz="2200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 3"/>
          <p:cNvSpPr/>
          <p:nvPr/>
        </p:nvSpPr>
        <p:spPr>
          <a:xfrm>
            <a:off x="635079" y="2130267"/>
            <a:ext cx="6379607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latin typeface="Geist" pitchFamily="34" charset="0"/>
                <a:ea typeface="Geist" pitchFamily="34" charset="-122"/>
                <a:cs typeface="Geist" pitchFamily="34" charset="-120"/>
              </a:rPr>
              <a:t>Много разговаривайте с ребёнком, комментируйте свои действия и всё, что происходит вокруг.</a:t>
            </a:r>
            <a:endParaRPr lang="en-US" sz="1750" b="1" dirty="0"/>
          </a:p>
        </p:txBody>
      </p:sp>
      <p:sp>
        <p:nvSpPr>
          <p:cNvPr id="9" name="Text 5"/>
          <p:cNvSpPr/>
          <p:nvPr/>
        </p:nvSpPr>
        <p:spPr>
          <a:xfrm>
            <a:off x="635079" y="308240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u="sng" dirty="0">
                <a:solidFill>
                  <a:schemeClr val="accent6">
                    <a:lumMod val="75000"/>
                  </a:schemeClr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Читайте вместе</a:t>
            </a:r>
            <a:endParaRPr lang="en-US" sz="2200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Text 6"/>
          <p:cNvSpPr/>
          <p:nvPr/>
        </p:nvSpPr>
        <p:spPr>
          <a:xfrm>
            <a:off x="634960" y="3635176"/>
            <a:ext cx="637972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latin typeface="Geist" pitchFamily="34" charset="0"/>
                <a:ea typeface="Geist" pitchFamily="34" charset="-122"/>
                <a:cs typeface="Geist" pitchFamily="34" charset="-120"/>
              </a:rPr>
              <a:t>Регулярно читайте книги, обсуждайте сюжет, персонажей и новые слова.</a:t>
            </a:r>
            <a:endParaRPr lang="en-US" sz="1750" b="1" dirty="0"/>
          </a:p>
        </p:txBody>
      </p:sp>
      <p:sp>
        <p:nvSpPr>
          <p:cNvPr id="13" name="Text 8"/>
          <p:cNvSpPr/>
          <p:nvPr/>
        </p:nvSpPr>
        <p:spPr>
          <a:xfrm>
            <a:off x="635079" y="4497467"/>
            <a:ext cx="372915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u="sng" dirty="0">
                <a:solidFill>
                  <a:schemeClr val="accent6">
                    <a:lumMod val="50000"/>
                  </a:schemeClr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Играйте в речевые игры</a:t>
            </a:r>
            <a:endParaRPr lang="en-US" sz="2200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" name="Text 9"/>
          <p:cNvSpPr/>
          <p:nvPr/>
        </p:nvSpPr>
        <p:spPr>
          <a:xfrm>
            <a:off x="634960" y="5236766"/>
            <a:ext cx="6379607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latin typeface="Geist" pitchFamily="34" charset="0"/>
                <a:ea typeface="Geist" pitchFamily="34" charset="-122"/>
                <a:cs typeface="Geist" pitchFamily="34" charset="-120"/>
              </a:rPr>
              <a:t>Используйте игры на развитие речи: «Угадай звук», «Разведчики весны», «Зоопарк».</a:t>
            </a:r>
            <a:endParaRPr lang="en-US" sz="1750" b="1" dirty="0"/>
          </a:p>
        </p:txBody>
      </p:sp>
      <p:sp>
        <p:nvSpPr>
          <p:cNvPr id="17" name="Text 11"/>
          <p:cNvSpPr/>
          <p:nvPr/>
        </p:nvSpPr>
        <p:spPr>
          <a:xfrm>
            <a:off x="634960" y="6232326"/>
            <a:ext cx="486013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u="sng" dirty="0">
                <a:solidFill>
                  <a:schemeClr val="accent6">
                    <a:lumMod val="50000"/>
                  </a:schemeClr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Артикуляционные упражнения</a:t>
            </a:r>
            <a:endParaRPr lang="en-US" sz="2200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8" name="Text 12"/>
          <p:cNvSpPr/>
          <p:nvPr/>
        </p:nvSpPr>
        <p:spPr>
          <a:xfrm>
            <a:off x="634841" y="6819384"/>
            <a:ext cx="637972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latin typeface="Geist" pitchFamily="34" charset="0"/>
                <a:ea typeface="Geist" pitchFamily="34" charset="-122"/>
                <a:cs typeface="Geist" pitchFamily="34" charset="-120"/>
              </a:rPr>
              <a:t>Практикуйте чистоговорки и специальные упражнения для развития речевого аппарата.</a:t>
            </a:r>
            <a:endParaRPr lang="en-US" sz="1750" b="1" dirty="0"/>
          </a:p>
        </p:txBody>
      </p:sp>
      <p:sp>
        <p:nvSpPr>
          <p:cNvPr id="19" name="Прямоугольник с двумя скругленными соседними углами 18"/>
          <p:cNvSpPr/>
          <p:nvPr/>
        </p:nvSpPr>
        <p:spPr>
          <a:xfrm>
            <a:off x="12834257" y="7805057"/>
            <a:ext cx="1687286" cy="315686"/>
          </a:xfrm>
          <a:prstGeom prst="round2SameRect">
            <a:avLst/>
          </a:prstGeom>
          <a:solidFill>
            <a:srgbClr val="E3F5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0" y="1301552"/>
            <a:ext cx="6248400" cy="62436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439823"/>
            <a:ext cx="11161514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Игровые приёмы для </a:t>
            </a:r>
            <a:r>
              <a:rPr lang="en-US" sz="4450" b="1" dirty="0" err="1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развития</a:t>
            </a:r>
            <a:r>
              <a:rPr lang="en-US" sz="44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 </a:t>
            </a:r>
            <a:r>
              <a:rPr lang="en-US" sz="4450" b="1" dirty="0" err="1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речи</a:t>
            </a:r>
            <a:r>
              <a:rPr lang="ru-RU" sz="4450" b="1" dirty="0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 </a:t>
            </a:r>
          </a:p>
          <a:p>
            <a:pPr marL="0" indent="0" algn="l">
              <a:lnSpc>
                <a:spcPts val="5550"/>
              </a:lnSpc>
              <a:buNone/>
            </a:pPr>
            <a:r>
              <a:rPr lang="ru-RU" sz="4450" b="1" dirty="0" smtClean="0">
                <a:solidFill>
                  <a:srgbClr val="006747"/>
                </a:solidFill>
                <a:ea typeface="Noto Serif SC Bold" pitchFamily="34" charset="-122"/>
              </a:rPr>
              <a:t>Добавить слайд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2602230"/>
            <a:ext cx="13042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000" b="1" dirty="0">
                <a:latin typeface="Geist" pitchFamily="34" charset="0"/>
                <a:ea typeface="Geist" pitchFamily="34" charset="-122"/>
                <a:cs typeface="Geist" pitchFamily="34" charset="-120"/>
              </a:rPr>
              <a:t>Использование игровых моментов в повседневной жизни может значительно ускорить развитие речи вашего ребёнка. Вот несколько эффективных приёмов:</a:t>
            </a:r>
            <a:endParaRPr lang="en-US" sz="2000" b="1" dirty="0"/>
          </a:p>
        </p:txBody>
      </p:sp>
      <p:sp>
        <p:nvSpPr>
          <p:cNvPr id="4" name="Shape 2"/>
          <p:cNvSpPr/>
          <p:nvPr/>
        </p:nvSpPr>
        <p:spPr>
          <a:xfrm>
            <a:off x="793790" y="3583186"/>
            <a:ext cx="510302" cy="510302"/>
          </a:xfrm>
          <a:prstGeom prst="roundRect">
            <a:avLst>
              <a:gd name="adj" fmla="val 40005"/>
            </a:avLst>
          </a:prstGeom>
          <a:solidFill>
            <a:srgbClr val="D1EFE4"/>
          </a:solidFill>
          <a:ln w="7620">
            <a:solidFill>
              <a:srgbClr val="B7D5CA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530906" y="3625691"/>
            <a:ext cx="3421499" cy="8505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265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«Научим игрушку»</a:t>
            </a:r>
            <a:endParaRPr lang="en-US" sz="2650" dirty="0"/>
          </a:p>
        </p:txBody>
      </p:sp>
      <p:sp>
        <p:nvSpPr>
          <p:cNvPr id="6" name="Text 4"/>
          <p:cNvSpPr/>
          <p:nvPr/>
        </p:nvSpPr>
        <p:spPr>
          <a:xfrm>
            <a:off x="1530906" y="4612362"/>
            <a:ext cx="3421499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latin typeface="Geist" pitchFamily="34" charset="0"/>
                <a:ea typeface="Geist" pitchFamily="34" charset="-122"/>
                <a:cs typeface="Geist" pitchFamily="34" charset="-120"/>
              </a:rPr>
              <a:t>Попросите ребёнка выполнить логопедические упражнения для его любимой куклы или мишки. Это снижает напряжение и делает процесс увлекательным.</a:t>
            </a:r>
            <a:endParaRPr lang="en-US" sz="1750" b="1" dirty="0"/>
          </a:p>
        </p:txBody>
      </p:sp>
      <p:sp>
        <p:nvSpPr>
          <p:cNvPr id="7" name="Shape 5"/>
          <p:cNvSpPr/>
          <p:nvPr/>
        </p:nvSpPr>
        <p:spPr>
          <a:xfrm>
            <a:off x="5235893" y="3583186"/>
            <a:ext cx="510302" cy="510302"/>
          </a:xfrm>
          <a:prstGeom prst="roundRect">
            <a:avLst>
              <a:gd name="adj" fmla="val 40005"/>
            </a:avLst>
          </a:prstGeom>
          <a:solidFill>
            <a:srgbClr val="D1EFE4"/>
          </a:solidFill>
          <a:ln w="7620">
            <a:solidFill>
              <a:srgbClr val="B7D5CA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973008" y="3625691"/>
            <a:ext cx="3402330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265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«Провокация»</a:t>
            </a:r>
            <a:endParaRPr lang="en-US" sz="2650" dirty="0"/>
          </a:p>
        </p:txBody>
      </p:sp>
      <p:sp>
        <p:nvSpPr>
          <p:cNvPr id="9" name="Text 7"/>
          <p:cNvSpPr/>
          <p:nvPr/>
        </p:nvSpPr>
        <p:spPr>
          <a:xfrm>
            <a:off x="5973008" y="4612362"/>
            <a:ext cx="3421499" cy="25403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latin typeface="Geist" pitchFamily="34" charset="0"/>
                <a:ea typeface="Geist" pitchFamily="34" charset="-122"/>
                <a:cs typeface="Geist" pitchFamily="34" charset="-120"/>
              </a:rPr>
              <a:t>Создавайте ситуации, когда ребёнку необходимо обратиться к вам за помощью словами. Например, спрячьте любимую игрушку и подождите, пока он попросит её.</a:t>
            </a:r>
            <a:endParaRPr lang="en-US" sz="1750" b="1" dirty="0"/>
          </a:p>
        </p:txBody>
      </p:sp>
      <p:sp>
        <p:nvSpPr>
          <p:cNvPr id="10" name="Shape 8"/>
          <p:cNvSpPr/>
          <p:nvPr/>
        </p:nvSpPr>
        <p:spPr>
          <a:xfrm>
            <a:off x="9677995" y="3583186"/>
            <a:ext cx="510302" cy="510302"/>
          </a:xfrm>
          <a:prstGeom prst="roundRect">
            <a:avLst>
              <a:gd name="adj" fmla="val 40005"/>
            </a:avLst>
          </a:prstGeom>
          <a:solidFill>
            <a:srgbClr val="D1EFE4"/>
          </a:solidFill>
          <a:ln w="7620">
            <a:solidFill>
              <a:srgbClr val="B7D5CA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10415111" y="3625691"/>
            <a:ext cx="3421499" cy="8505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265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«Параллельный разговор»</a:t>
            </a:r>
            <a:endParaRPr lang="en-US" sz="2650" dirty="0"/>
          </a:p>
        </p:txBody>
      </p:sp>
      <p:sp>
        <p:nvSpPr>
          <p:cNvPr id="12" name="Text 10"/>
          <p:cNvSpPr/>
          <p:nvPr/>
        </p:nvSpPr>
        <p:spPr>
          <a:xfrm>
            <a:off x="10415111" y="4612362"/>
            <a:ext cx="3421499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latin typeface="Geist" pitchFamily="34" charset="0"/>
                <a:ea typeface="Geist" pitchFamily="34" charset="-122"/>
                <a:cs typeface="Geist" pitchFamily="34" charset="-120"/>
              </a:rPr>
              <a:t>Озвучивайте действия ребёнка, описывая, что он делает, видит или чувствует. Это обогащает его пассивный словарь и стимулирует к повторению.</a:t>
            </a:r>
            <a:endParaRPr lang="en-US" sz="1750" b="1" dirty="0"/>
          </a:p>
        </p:txBody>
      </p:sp>
      <p:sp>
        <p:nvSpPr>
          <p:cNvPr id="13" name="Прямоугольник с двумя скругленными соседними углами 12"/>
          <p:cNvSpPr/>
          <p:nvPr/>
        </p:nvSpPr>
        <p:spPr>
          <a:xfrm>
            <a:off x="12834257" y="7805057"/>
            <a:ext cx="1687286" cy="315686"/>
          </a:xfrm>
          <a:prstGeom prst="round2SameRect">
            <a:avLst/>
          </a:prstGeom>
          <a:solidFill>
            <a:srgbClr val="E3F5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6512" y="690682"/>
            <a:ext cx="12702421" cy="5950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65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Как повысить мотивацию и уверенность ребёнка</a:t>
            </a:r>
            <a:endParaRPr lang="en-US" sz="3700" dirty="0"/>
          </a:p>
        </p:txBody>
      </p:sp>
      <p:sp>
        <p:nvSpPr>
          <p:cNvPr id="3" name="Shape 1"/>
          <p:cNvSpPr/>
          <p:nvPr/>
        </p:nvSpPr>
        <p:spPr>
          <a:xfrm>
            <a:off x="666512" y="1785580"/>
            <a:ext cx="7792522" cy="1906786"/>
          </a:xfrm>
          <a:prstGeom prst="roundRect">
            <a:avLst>
              <a:gd name="adj" fmla="val 8990"/>
            </a:avLst>
          </a:prstGeom>
          <a:solidFill>
            <a:srgbClr val="E5F9F2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893" y="2066568"/>
            <a:ext cx="297537" cy="23800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344811" y="2023467"/>
            <a:ext cx="2829758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Поощрение и похвала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1036975" y="2511504"/>
            <a:ext cx="692384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latin typeface="Arial Black" panose="020B0A04020102020204" pitchFamily="34" charset="0"/>
                <a:ea typeface="Geist" pitchFamily="34" charset="-122"/>
                <a:cs typeface="Geist" pitchFamily="34" charset="-120"/>
              </a:rPr>
              <a:t>Всегда хвалите ребёнка за любые, даже небольшие успехи. Например, спросите: «Кто это сделал?», и дайте ему ответить: «Я!». Это развивает чувство собственной значимости.</a:t>
            </a:r>
            <a:endParaRPr lang="en-US" sz="1450" dirty="0">
              <a:latin typeface="Arial Black" panose="020B0A0402010202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666512" y="3906560"/>
            <a:ext cx="7792522" cy="1601986"/>
          </a:xfrm>
          <a:prstGeom prst="roundRect">
            <a:avLst>
              <a:gd name="adj" fmla="val 10700"/>
            </a:avLst>
          </a:prstGeom>
          <a:solidFill>
            <a:srgbClr val="E5F9F2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893" y="4187547"/>
            <a:ext cx="297537" cy="238006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1344811" y="4144447"/>
            <a:ext cx="315408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Комфортная обстановка</a:t>
            </a:r>
            <a:endParaRPr lang="en-US" sz="1850" dirty="0"/>
          </a:p>
        </p:txBody>
      </p:sp>
      <p:sp>
        <p:nvSpPr>
          <p:cNvPr id="10" name="Text 6"/>
          <p:cNvSpPr/>
          <p:nvPr/>
        </p:nvSpPr>
        <p:spPr>
          <a:xfrm>
            <a:off x="1001533" y="4632484"/>
            <a:ext cx="6923842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latin typeface="Arial Black" panose="020B0A04020102020204" pitchFamily="34" charset="0"/>
                <a:ea typeface="Geist" pitchFamily="34" charset="-122"/>
                <a:cs typeface="Geist" pitchFamily="34" charset="-120"/>
              </a:rPr>
              <a:t>Создайте привычную и комфортную обстановку для занятий, где ребёнок будет чувствовать себя в безопасности и уверенно</a:t>
            </a:r>
            <a:r>
              <a:rPr lang="en-US" sz="1450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.</a:t>
            </a:r>
            <a:endParaRPr lang="en-US" sz="1450" dirty="0"/>
          </a:p>
        </p:txBody>
      </p:sp>
      <p:sp>
        <p:nvSpPr>
          <p:cNvPr id="11" name="Shape 7"/>
          <p:cNvSpPr/>
          <p:nvPr/>
        </p:nvSpPr>
        <p:spPr>
          <a:xfrm>
            <a:off x="666512" y="5722739"/>
            <a:ext cx="7792522" cy="1601986"/>
          </a:xfrm>
          <a:prstGeom prst="roundRect">
            <a:avLst>
              <a:gd name="adj" fmla="val 10700"/>
            </a:avLst>
          </a:prstGeom>
          <a:solidFill>
            <a:srgbClr val="E5F9F2"/>
          </a:solidFill>
          <a:ln/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893" y="6003727"/>
            <a:ext cx="297537" cy="238006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1344811" y="5960626"/>
            <a:ext cx="334732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Разнообразие материалов</a:t>
            </a:r>
            <a:endParaRPr lang="en-US" sz="1850" dirty="0"/>
          </a:p>
        </p:txBody>
      </p:sp>
      <p:sp>
        <p:nvSpPr>
          <p:cNvPr id="14" name="Text 9"/>
          <p:cNvSpPr/>
          <p:nvPr/>
        </p:nvSpPr>
        <p:spPr>
          <a:xfrm>
            <a:off x="1005661" y="6483826"/>
            <a:ext cx="6923842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latin typeface="Arial Black" panose="020B0A04020102020204" pitchFamily="34" charset="0"/>
                <a:ea typeface="Geist" pitchFamily="34" charset="-122"/>
                <a:cs typeface="Geist" pitchFamily="34" charset="-120"/>
              </a:rPr>
              <a:t>Регулярно меняйте игровые материалы и пособия, чтобы поддерживать постоянный интерес ребёнка к занятиям.</a:t>
            </a:r>
          </a:p>
        </p:txBody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7510" y="1570654"/>
            <a:ext cx="6252890" cy="62302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6" name="Прямоугольник с двумя скругленными соседними углами 15"/>
          <p:cNvSpPr/>
          <p:nvPr/>
        </p:nvSpPr>
        <p:spPr>
          <a:xfrm>
            <a:off x="12834257" y="7805057"/>
            <a:ext cx="1687286" cy="315686"/>
          </a:xfrm>
          <a:prstGeom prst="round2SameRect">
            <a:avLst/>
          </a:prstGeom>
          <a:solidFill>
            <a:srgbClr val="E3F5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96835" y="311825"/>
            <a:ext cx="652688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Важность совместной работы с </a:t>
            </a:r>
            <a:r>
              <a:rPr lang="en-US" sz="2200" b="1" dirty="0" err="1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логопедом</a:t>
            </a:r>
            <a:endParaRPr lang="ru-RU" sz="2200" b="1" dirty="0" smtClean="0">
              <a:solidFill>
                <a:srgbClr val="006747"/>
              </a:solidFill>
              <a:latin typeface="Noto Serif SC Bold" pitchFamily="34" charset="0"/>
              <a:ea typeface="Noto Serif SC Bold" pitchFamily="34" charset="-122"/>
              <a:cs typeface="Noto Serif SC Bold" pitchFamily="34" charset="-120"/>
            </a:endParaRPr>
          </a:p>
          <a:p>
            <a:pPr marL="0" indent="0" algn="l">
              <a:lnSpc>
                <a:spcPts val="2750"/>
              </a:lnSpc>
              <a:buNone/>
            </a:pPr>
            <a:r>
              <a:rPr lang="ru-RU" sz="2200" b="1" dirty="0" smtClean="0">
                <a:solidFill>
                  <a:srgbClr val="006747"/>
                </a:solidFill>
                <a:ea typeface="Noto Serif SC Bold" pitchFamily="34" charset="-122"/>
              </a:rPr>
              <a:t>Добавить слайд</a:t>
            </a:r>
            <a:endParaRPr lang="en-US" sz="22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997" y="786357"/>
            <a:ext cx="7246403" cy="679712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2645334" y="1405322"/>
            <a:ext cx="3113243" cy="3891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Ребёнок</a:t>
            </a:r>
            <a:endParaRPr lang="en-US" sz="1800" dirty="0"/>
          </a:p>
        </p:txBody>
      </p:sp>
      <p:sp>
        <p:nvSpPr>
          <p:cNvPr id="5" name="Text 2"/>
          <p:cNvSpPr/>
          <p:nvPr/>
        </p:nvSpPr>
        <p:spPr>
          <a:xfrm>
            <a:off x="288153" y="5240130"/>
            <a:ext cx="3113243" cy="3891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Родители</a:t>
            </a:r>
            <a:endParaRPr lang="en-US" sz="1800" dirty="0"/>
          </a:p>
        </p:txBody>
      </p:sp>
      <p:sp>
        <p:nvSpPr>
          <p:cNvPr id="6" name="Text 3"/>
          <p:cNvSpPr/>
          <p:nvPr/>
        </p:nvSpPr>
        <p:spPr>
          <a:xfrm>
            <a:off x="8871821" y="7962625"/>
            <a:ext cx="3113243" cy="3891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Логопед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1827056" y="3269145"/>
            <a:ext cx="2080684" cy="11674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Домашние упражнения</a:t>
            </a:r>
            <a:endParaRPr lang="en-US" sz="1800" dirty="0"/>
          </a:p>
        </p:txBody>
      </p:sp>
      <p:sp>
        <p:nvSpPr>
          <p:cNvPr id="8" name="Text 5"/>
          <p:cNvSpPr/>
          <p:nvPr/>
        </p:nvSpPr>
        <p:spPr>
          <a:xfrm>
            <a:off x="4111150" y="3281707"/>
            <a:ext cx="2385378" cy="11674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ru-RU" b="1" dirty="0">
                <a:solidFill>
                  <a:srgbClr val="FFFFFF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Коррекционные занятия</a:t>
            </a:r>
            <a:endParaRPr lang="en-US" b="1" dirty="0">
              <a:solidFill>
                <a:srgbClr val="FFFFFF"/>
              </a:solidFill>
              <a:latin typeface="Noto Serif SC Bold" pitchFamily="34" charset="0"/>
              <a:ea typeface="Noto Serif SC Bold" pitchFamily="34" charset="-122"/>
              <a:cs typeface="Noto Serif SC Bold" pitchFamily="34" charset="-120"/>
            </a:endParaRPr>
          </a:p>
        </p:txBody>
      </p:sp>
      <p:sp>
        <p:nvSpPr>
          <p:cNvPr id="9" name="Text 6"/>
          <p:cNvSpPr/>
          <p:nvPr/>
        </p:nvSpPr>
        <p:spPr>
          <a:xfrm>
            <a:off x="5491476" y="5005831"/>
            <a:ext cx="1693248" cy="15566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ru-RU" sz="1800" b="1" dirty="0" smtClean="0">
                <a:solidFill>
                  <a:srgbClr val="FFFFFF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Логопед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3334152" y="4214628"/>
            <a:ext cx="1432092" cy="7783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Развитие речи</a:t>
            </a:r>
            <a:endParaRPr lang="en-US" sz="1800" dirty="0"/>
          </a:p>
        </p:txBody>
      </p:sp>
      <p:sp>
        <p:nvSpPr>
          <p:cNvPr id="11" name="Text 8"/>
          <p:cNvSpPr/>
          <p:nvPr/>
        </p:nvSpPr>
        <p:spPr>
          <a:xfrm>
            <a:off x="566857" y="10882074"/>
            <a:ext cx="13666708" cy="1814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50" dirty="0">
                <a:solidFill>
                  <a:srgbClr val="006747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Родители — главные помощники логопеда</a:t>
            </a:r>
            <a:r>
              <a:rPr lang="en-US" sz="8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в процессе коррекции речи. Только совместными усилиями можно добиться стойких результатов и максимальной эффективности.</a:t>
            </a:r>
            <a:endParaRPr lang="en-US" sz="850" dirty="0"/>
          </a:p>
        </p:txBody>
      </p:sp>
      <p:sp>
        <p:nvSpPr>
          <p:cNvPr id="12" name="Shape 9"/>
          <p:cNvSpPr/>
          <p:nvPr/>
        </p:nvSpPr>
        <p:spPr>
          <a:xfrm>
            <a:off x="396835" y="10754558"/>
            <a:ext cx="15240" cy="436483"/>
          </a:xfrm>
          <a:prstGeom prst="rect">
            <a:avLst/>
          </a:prstGeom>
          <a:solidFill>
            <a:srgbClr val="006747"/>
          </a:solidFill>
          <a:ln/>
        </p:spPr>
      </p:sp>
      <p:sp>
        <p:nvSpPr>
          <p:cNvPr id="13" name="Text 10"/>
          <p:cNvSpPr/>
          <p:nvPr/>
        </p:nvSpPr>
        <p:spPr>
          <a:xfrm>
            <a:off x="396835" y="11318558"/>
            <a:ext cx="13836729" cy="1814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400"/>
              </a:lnSpc>
              <a:buSzPct val="100000"/>
              <a:buChar char="•"/>
            </a:pPr>
            <a:r>
              <a:rPr lang="en-US" sz="8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Регулярное выполнение домашних заданий и речевых упражнений, рекомендованных специалистом.</a:t>
            </a:r>
            <a:endParaRPr lang="en-US" sz="850" dirty="0"/>
          </a:p>
        </p:txBody>
      </p:sp>
      <p:sp>
        <p:nvSpPr>
          <p:cNvPr id="14" name="Text 11"/>
          <p:cNvSpPr/>
          <p:nvPr/>
        </p:nvSpPr>
        <p:spPr>
          <a:xfrm>
            <a:off x="396835" y="11539657"/>
            <a:ext cx="13836729" cy="1814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400"/>
              </a:lnSpc>
              <a:buSzPct val="100000"/>
              <a:buChar char="•"/>
            </a:pPr>
            <a:r>
              <a:rPr lang="en-US" sz="8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Активная обратная связь с логопедом помогает корректировать подходы и быстро реагировать на изменения.</a:t>
            </a:r>
            <a:endParaRPr lang="en-US" sz="850" dirty="0"/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>
            <a:off x="12834257" y="7805057"/>
            <a:ext cx="1687286" cy="315686"/>
          </a:xfrm>
          <a:prstGeom prst="round2SameRect">
            <a:avLst/>
          </a:prstGeom>
          <a:solidFill>
            <a:srgbClr val="E3F5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5121" y="70117"/>
            <a:ext cx="5758579" cy="79057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33914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Что делать, если заметили задержки в речи?</a:t>
            </a:r>
            <a:endParaRPr lang="en-US" sz="4450" dirty="0"/>
          </a:p>
        </p:txBody>
      </p:sp>
      <p:sp>
        <p:nvSpPr>
          <p:cNvPr id="3" name="Shape 1"/>
          <p:cNvSpPr/>
          <p:nvPr/>
        </p:nvSpPr>
        <p:spPr>
          <a:xfrm>
            <a:off x="793790" y="3385542"/>
            <a:ext cx="4196358" cy="3392091"/>
          </a:xfrm>
          <a:prstGeom prst="roundRect">
            <a:avLst>
              <a:gd name="adj" fmla="val 6018"/>
            </a:avLst>
          </a:prstGeom>
          <a:solidFill>
            <a:srgbClr val="E5F9F2">
              <a:alpha val="95000"/>
            </a:srgbClr>
          </a:solidFill>
          <a:ln w="30480">
            <a:solidFill>
              <a:srgbClr val="B7D5CA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824270" y="3416022"/>
            <a:ext cx="4135398" cy="226814"/>
          </a:xfrm>
          <a:prstGeom prst="roundRect">
            <a:avLst>
              <a:gd name="adj" fmla="val 73880"/>
            </a:avLst>
          </a:prstGeom>
          <a:solidFill>
            <a:srgbClr val="D1EFE4"/>
          </a:solidFill>
          <a:ln/>
        </p:spPr>
      </p:sp>
      <p:sp>
        <p:nvSpPr>
          <p:cNvPr id="5" name="Text 3"/>
          <p:cNvSpPr/>
          <p:nvPr/>
        </p:nvSpPr>
        <p:spPr>
          <a:xfrm>
            <a:off x="1051084" y="3869650"/>
            <a:ext cx="3681770" cy="1062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Немедленно обратитесь к специалисту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1051084" y="4741366"/>
            <a:ext cx="368177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latin typeface="Geist" pitchFamily="34" charset="0"/>
                <a:ea typeface="Geist" pitchFamily="34" charset="-122"/>
                <a:cs typeface="Geist" pitchFamily="34" charset="-120"/>
              </a:rPr>
              <a:t>Логопед проведёт диагностику и даст индивидуальные рекомендации. Затягивать с этим не стоит.</a:t>
            </a:r>
            <a:endParaRPr lang="en-US" sz="1750" b="1" dirty="0"/>
          </a:p>
        </p:txBody>
      </p:sp>
      <p:sp>
        <p:nvSpPr>
          <p:cNvPr id="7" name="Shape 5"/>
          <p:cNvSpPr/>
          <p:nvPr/>
        </p:nvSpPr>
        <p:spPr>
          <a:xfrm>
            <a:off x="5216962" y="3045262"/>
            <a:ext cx="4196358" cy="3732371"/>
          </a:xfrm>
          <a:prstGeom prst="roundRect">
            <a:avLst>
              <a:gd name="adj" fmla="val 5470"/>
            </a:avLst>
          </a:prstGeom>
          <a:solidFill>
            <a:srgbClr val="E5F9F2">
              <a:alpha val="95000"/>
            </a:srgbClr>
          </a:solidFill>
          <a:ln w="30480">
            <a:solidFill>
              <a:srgbClr val="B7D5CA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5247442" y="3075742"/>
            <a:ext cx="4135398" cy="226814"/>
          </a:xfrm>
          <a:prstGeom prst="roundRect">
            <a:avLst>
              <a:gd name="adj" fmla="val 73880"/>
            </a:avLst>
          </a:prstGeom>
          <a:solidFill>
            <a:srgbClr val="D1EFE4"/>
          </a:solidFill>
          <a:ln/>
        </p:spPr>
      </p:sp>
      <p:sp>
        <p:nvSpPr>
          <p:cNvPr id="9" name="Text 7"/>
          <p:cNvSpPr/>
          <p:nvPr/>
        </p:nvSpPr>
        <p:spPr>
          <a:xfrm>
            <a:off x="5474256" y="3529370"/>
            <a:ext cx="350162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Раннее вмешательство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5474256" y="4019788"/>
            <a:ext cx="3681770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latin typeface="Geist" pitchFamily="34" charset="0"/>
                <a:ea typeface="Geist" pitchFamily="34" charset="-122"/>
                <a:cs typeface="Geist" pitchFamily="34" charset="-120"/>
              </a:rPr>
              <a:t>Чем раньше начата коррекционная работа, тем лучше и быстрее будут результаты. Каждый месяц важен.</a:t>
            </a:r>
            <a:endParaRPr lang="en-US" sz="1750" b="1" dirty="0"/>
          </a:p>
        </p:txBody>
      </p:sp>
      <p:sp>
        <p:nvSpPr>
          <p:cNvPr id="11" name="Shape 9"/>
          <p:cNvSpPr/>
          <p:nvPr/>
        </p:nvSpPr>
        <p:spPr>
          <a:xfrm>
            <a:off x="9640133" y="2705100"/>
            <a:ext cx="4196358" cy="4072533"/>
          </a:xfrm>
          <a:prstGeom prst="roundRect">
            <a:avLst>
              <a:gd name="adj" fmla="val 5013"/>
            </a:avLst>
          </a:prstGeom>
          <a:solidFill>
            <a:srgbClr val="E5F9F2">
              <a:alpha val="95000"/>
            </a:srgbClr>
          </a:solidFill>
          <a:ln w="30480">
            <a:solidFill>
              <a:srgbClr val="B7D5CA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9670613" y="2735580"/>
            <a:ext cx="4135398" cy="226814"/>
          </a:xfrm>
          <a:prstGeom prst="roundRect">
            <a:avLst>
              <a:gd name="adj" fmla="val 73880"/>
            </a:avLst>
          </a:prstGeom>
          <a:solidFill>
            <a:srgbClr val="D1EFE4"/>
          </a:solidFill>
          <a:ln/>
        </p:spPr>
      </p:sp>
      <p:sp>
        <p:nvSpPr>
          <p:cNvPr id="13" name="Text 11"/>
          <p:cNvSpPr/>
          <p:nvPr/>
        </p:nvSpPr>
        <p:spPr>
          <a:xfrm>
            <a:off x="9897427" y="3189208"/>
            <a:ext cx="368177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Поддерживайте ребёнка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9897427" y="3869650"/>
            <a:ext cx="368177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latin typeface="Geist" pitchFamily="34" charset="0"/>
                <a:ea typeface="Geist" pitchFamily="34" charset="-122"/>
                <a:cs typeface="Geist" pitchFamily="34" charset="-120"/>
              </a:rPr>
              <a:t>Будьте терпеливы, создавайте позитивный настрой и верьте в его успехи. Эмоциональная поддержка очень важна.</a:t>
            </a:r>
            <a:endParaRPr lang="en-US" sz="1750" b="1" dirty="0"/>
          </a:p>
        </p:txBody>
      </p:sp>
      <p:sp>
        <p:nvSpPr>
          <p:cNvPr id="15" name="Text 13"/>
          <p:cNvSpPr/>
          <p:nvPr/>
        </p:nvSpPr>
        <p:spPr>
          <a:xfrm>
            <a:off x="793790" y="7032784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3200" b="1" i="1" dirty="0">
                <a:solidFill>
                  <a:schemeClr val="accent6">
                    <a:lumMod val="50000"/>
                  </a:schemeClr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Не упускайте время — действуйте сейчас!</a:t>
            </a:r>
            <a:endParaRPr lang="en-US" sz="32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6" name="Прямоугольник с двумя скругленными соседними углами 15"/>
          <p:cNvSpPr/>
          <p:nvPr/>
        </p:nvSpPr>
        <p:spPr>
          <a:xfrm>
            <a:off x="12800165" y="7581900"/>
            <a:ext cx="1687286" cy="533400"/>
          </a:xfrm>
          <a:prstGeom prst="round2SameRect">
            <a:avLst/>
          </a:prstGeom>
          <a:solidFill>
            <a:srgbClr val="E3F5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37768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Итог: вместе к успешному развитию речи ребёнка!</a:t>
            </a:r>
            <a:endParaRPr lang="en-US" sz="4450" dirty="0"/>
          </a:p>
        </p:txBody>
      </p:sp>
      <p:sp>
        <p:nvSpPr>
          <p:cNvPr id="5" name="Text 2"/>
          <p:cNvSpPr/>
          <p:nvPr/>
        </p:nvSpPr>
        <p:spPr>
          <a:xfrm>
            <a:off x="575686" y="195127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Ключ к развитию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565191" y="2581394"/>
            <a:ext cx="3371810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Речь открывает двери к успешному обучению и полноценному общению, формируя будущее ребёнка.</a:t>
            </a:r>
            <a:endParaRPr lang="en-US" sz="1750" dirty="0"/>
          </a:p>
        </p:txBody>
      </p:sp>
      <p:sp>
        <p:nvSpPr>
          <p:cNvPr id="9" name="Text 5"/>
          <p:cNvSpPr/>
          <p:nvPr/>
        </p:nvSpPr>
        <p:spPr>
          <a:xfrm>
            <a:off x="4723805" y="193405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Сила в команде</a:t>
            </a:r>
            <a:endParaRPr lang="en-US" sz="2200" dirty="0"/>
          </a:p>
        </p:txBody>
      </p:sp>
      <p:sp>
        <p:nvSpPr>
          <p:cNvPr id="10" name="Text 6"/>
          <p:cNvSpPr/>
          <p:nvPr/>
        </p:nvSpPr>
        <p:spPr>
          <a:xfrm>
            <a:off x="4467963" y="2437804"/>
            <a:ext cx="3596538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Объединение усилий логопеда и родителей максимизирует речевой потенциал ребёнка.</a:t>
            </a:r>
            <a:endParaRPr lang="en-US" sz="1750" dirty="0"/>
          </a:p>
        </p:txBody>
      </p:sp>
      <p:sp>
        <p:nvSpPr>
          <p:cNvPr id="13" name="Text 8"/>
          <p:cNvSpPr/>
          <p:nvPr/>
        </p:nvSpPr>
        <p:spPr>
          <a:xfrm>
            <a:off x="1993303" y="4426904"/>
            <a:ext cx="360164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Лучшее время — сейчас</a:t>
            </a:r>
            <a:endParaRPr lang="en-US" sz="2200" dirty="0"/>
          </a:p>
        </p:txBody>
      </p:sp>
      <p:sp>
        <p:nvSpPr>
          <p:cNvPr id="14" name="Text 9"/>
          <p:cNvSpPr/>
          <p:nvPr/>
        </p:nvSpPr>
        <p:spPr>
          <a:xfrm>
            <a:off x="1714815" y="5032494"/>
            <a:ext cx="415861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Начало года — идеальный момент для старта эффективной работы и своевременной поддержки.</a:t>
            </a:r>
            <a:endParaRPr lang="en-US" sz="1750" dirty="0"/>
          </a:p>
        </p:txBody>
      </p:sp>
      <p:sp>
        <p:nvSpPr>
          <p:cNvPr id="15" name="Text 10"/>
          <p:cNvSpPr/>
          <p:nvPr/>
        </p:nvSpPr>
        <p:spPr>
          <a:xfrm>
            <a:off x="-508000" y="6672408"/>
            <a:ext cx="964712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400" b="1" i="1" dirty="0">
                <a:solidFill>
                  <a:schemeClr val="accent6">
                    <a:lumMod val="50000"/>
                  </a:schemeClr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Вместе мы сможем достичь больших результатов!</a:t>
            </a:r>
            <a:endParaRPr lang="en-US" sz="24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6" name="Прямоугольник с двумя скругленными соседними углами 15"/>
          <p:cNvSpPr/>
          <p:nvPr/>
        </p:nvSpPr>
        <p:spPr>
          <a:xfrm>
            <a:off x="12834257" y="7805057"/>
            <a:ext cx="1687286" cy="315686"/>
          </a:xfrm>
          <a:prstGeom prst="round2SameRect">
            <a:avLst/>
          </a:prstGeom>
          <a:solidFill>
            <a:srgbClr val="E3F5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7906" y="1586430"/>
            <a:ext cx="6243637" cy="62436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729</Words>
  <Application>Microsoft Office PowerPoint</Application>
  <PresentationFormat>Произвольный</PresentationFormat>
  <Paragraphs>91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Noto Serif SC Bold</vt:lpstr>
      <vt:lpstr>Arial Black</vt:lpstr>
      <vt:lpstr>Calibri</vt:lpstr>
      <vt:lpstr>Geist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VILEMA</dc:creator>
  <cp:lastModifiedBy>Кристина Гобеева</cp:lastModifiedBy>
  <cp:revision>10</cp:revision>
  <dcterms:created xsi:type="dcterms:W3CDTF">2025-09-17T14:13:47Z</dcterms:created>
  <dcterms:modified xsi:type="dcterms:W3CDTF">2025-09-24T08:07:53Z</dcterms:modified>
</cp:coreProperties>
</file>