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1" r:id="rId3"/>
    <p:sldId id="282" r:id="rId4"/>
    <p:sldId id="283" r:id="rId5"/>
    <p:sldId id="284" r:id="rId6"/>
    <p:sldId id="285" r:id="rId7"/>
    <p:sldId id="286" r:id="rId8"/>
    <p:sldId id="276" r:id="rId9"/>
    <p:sldId id="287" r:id="rId10"/>
    <p:sldId id="280" r:id="rId11"/>
    <p:sldId id="288" r:id="rId12"/>
    <p:sldId id="291" r:id="rId13"/>
    <p:sldId id="292" r:id="rId14"/>
    <p:sldId id="293" r:id="rId15"/>
    <p:sldId id="294" r:id="rId16"/>
    <p:sldId id="295" r:id="rId17"/>
    <p:sldId id="296" r:id="rId18"/>
    <p:sldId id="279" r:id="rId19"/>
    <p:sldId id="289" r:id="rId20"/>
    <p:sldId id="290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20000"/>
    <a:srgbClr val="FAFAFA"/>
    <a:srgbClr val="FF00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100" d="100"/>
          <a:sy n="100" d="100"/>
        </p:scale>
        <p:origin x="-306" y="-29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13.11.2019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8740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13.11.2019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42655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13.11.2019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9550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13.11.2019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9083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13.11.2019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000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13.11.2019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350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13.11.2019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4920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13.11.2019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1012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13.11.2019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4140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13.11.2019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004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13.11.2019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7074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BB889-9D34-4BBB-8EBF-7B432ADE08F0}" type="datetimeFigureOut">
              <a:rPr lang="ru-RU" smtClean="0"/>
              <a:t>13.11.2019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180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microsoft.com/office/2007/relationships/hdphoto" Target="../media/hdphoto5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microsoft.com/office/2007/relationships/hdphoto" Target="../media/hdphoto4.wdp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7.wdp"/><Relationship Id="rId4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1.png"/><Relationship Id="rId7" Type="http://schemas.openxmlformats.org/officeDocument/2006/relationships/image" Target="../media/image44.jpeg"/><Relationship Id="rId12" Type="http://schemas.openxmlformats.org/officeDocument/2006/relationships/image" Target="../media/image47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11" Type="http://schemas.microsoft.com/office/2007/relationships/hdphoto" Target="../media/hdphoto10.wdp"/><Relationship Id="rId5" Type="http://schemas.openxmlformats.org/officeDocument/2006/relationships/image" Target="../media/image42.jpeg"/><Relationship Id="rId10" Type="http://schemas.openxmlformats.org/officeDocument/2006/relationships/image" Target="../media/image46.png"/><Relationship Id="rId4" Type="http://schemas.microsoft.com/office/2007/relationships/hdphoto" Target="../media/hdphoto8.wdp"/><Relationship Id="rId9" Type="http://schemas.microsoft.com/office/2007/relationships/hdphoto" Target="../media/hdphoto9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7" Type="http://schemas.microsoft.com/office/2007/relationships/hdphoto" Target="../media/hdphoto12.wdp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microsoft.com/office/2007/relationships/hdphoto" Target="../media/hdphoto11.wdp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Овал 10"/>
          <p:cNvSpPr/>
          <p:nvPr/>
        </p:nvSpPr>
        <p:spPr>
          <a:xfrm>
            <a:off x="2439005" y="1199626"/>
            <a:ext cx="4898653" cy="4818530"/>
          </a:xfrm>
          <a:prstGeom prst="ellipse">
            <a:avLst/>
          </a:prstGeom>
          <a:solidFill>
            <a:srgbClr val="FAFAFA">
              <a:alpha val="91000"/>
            </a:srgb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99659" y="2704600"/>
            <a:ext cx="7377343" cy="2003890"/>
          </a:xfrm>
        </p:spPr>
        <p:txBody>
          <a:bodyPr>
            <a:normAutofit fontScale="90000"/>
          </a:bodyPr>
          <a:lstStyle/>
          <a:p>
            <a:r>
              <a:rPr lang="ru-RU" sz="4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+mn-lt"/>
              </a:rPr>
              <a:t>«Развитие кругозора и опытно-исследовательская деятельность детей младшего дошкольного возраста»</a:t>
            </a:r>
            <a:endParaRPr lang="ru-RU" sz="4400" b="1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608579" y="5112682"/>
            <a:ext cx="5002302" cy="485870"/>
          </a:xfrm>
        </p:spPr>
        <p:txBody>
          <a:bodyPr>
            <a:normAutofit fontScale="70000" lnSpcReduction="20000"/>
          </a:bodyPr>
          <a:lstStyle/>
          <a:p>
            <a:pPr algn="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Пушкина Наталья Александровна, воспитатель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одзаголовок 2"/>
          <p:cNvSpPr txBox="1">
            <a:spLocks/>
          </p:cNvSpPr>
          <p:nvPr/>
        </p:nvSpPr>
        <p:spPr>
          <a:xfrm>
            <a:off x="1786763" y="316366"/>
            <a:ext cx="5883543" cy="4858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дошкольное образовательное учреждение</a:t>
            </a:r>
          </a:p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«Детский сад № 185»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одзаголовок 2"/>
          <p:cNvSpPr txBox="1">
            <a:spLocks/>
          </p:cNvSpPr>
          <p:nvPr/>
        </p:nvSpPr>
        <p:spPr>
          <a:xfrm>
            <a:off x="2335356" y="1598604"/>
            <a:ext cx="5002302" cy="4858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4000" u="sng" dirty="0" smtClean="0">
                <a:solidFill>
                  <a:schemeClr val="accent6">
                    <a:lumMod val="50000"/>
                  </a:schemeClr>
                </a:solidFill>
              </a:rPr>
              <a:t>Мастер - класс</a:t>
            </a:r>
            <a:endParaRPr lang="ru-RU" sz="4000" u="sng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69768" y="6023343"/>
            <a:ext cx="15175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 ноября 2019 г.</a:t>
            </a:r>
          </a:p>
          <a:p>
            <a:pPr algn="ct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Ярославль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3832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87913" y="1399495"/>
            <a:ext cx="4669655" cy="3776185"/>
          </a:xfrm>
        </p:spPr>
        <p:txBody>
          <a:bodyPr>
            <a:normAutofit lnSpcReduction="10000"/>
          </a:bodyPr>
          <a:lstStyle/>
          <a:p>
            <a:pPr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400" dirty="0">
                <a:latin typeface="Times New Roman"/>
                <a:ea typeface="Calibri"/>
                <a:cs typeface="Times New Roman"/>
              </a:rPr>
              <a:t>С самого рождения ребёнок является первооткрывателем, исследователем того мира, который его окружает</a:t>
            </a:r>
            <a:r>
              <a:rPr lang="ru-RU" sz="2400" dirty="0" smtClean="0">
                <a:latin typeface="Times New Roman"/>
                <a:ea typeface="Calibri"/>
                <a:cs typeface="Times New Roman"/>
              </a:rPr>
              <a:t>.</a:t>
            </a:r>
          </a:p>
          <a:p>
            <a:pPr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400" dirty="0" smtClean="0">
                <a:latin typeface="Times New Roman"/>
                <a:ea typeface="Calibri"/>
                <a:cs typeface="Times New Roman"/>
              </a:rPr>
              <a:t>Самостоятельно 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ребёнок не может найти ответ на все интересующие его вопросы — ему помогают педагоги.</a:t>
            </a:r>
            <a:endParaRPr lang="ru-RU" sz="2000" dirty="0"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5" name="Рисунок 4" descr="Клипарты дети рисунки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6416" y="1731145"/>
            <a:ext cx="3008631" cy="296514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847659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2571" y="613700"/>
            <a:ext cx="7041657" cy="1325563"/>
          </a:xfrm>
        </p:spPr>
        <p:txBody>
          <a:bodyPr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Программа дополнительного образования </a:t>
            </a:r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ru-RU" sz="2800" dirty="0" smtClean="0">
                <a:solidFill>
                  <a:schemeClr val="tx2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по </a:t>
            </a:r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познавательному развитию </a:t>
            </a:r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ru-RU" sz="2800" dirty="0" smtClean="0">
                <a:solidFill>
                  <a:schemeClr val="tx2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3200" b="1" dirty="0" smtClean="0">
                <a:solidFill>
                  <a:srgbClr val="0070C0"/>
                </a:solidFill>
                <a:latin typeface="Constantia" panose="02030602050306030303" pitchFamily="18" charset="0"/>
                <a:ea typeface="Calibri"/>
                <a:cs typeface="Times New Roman"/>
              </a:rPr>
              <a:t>«</a:t>
            </a:r>
            <a:r>
              <a:rPr lang="ru-RU" sz="3200" b="1" dirty="0">
                <a:solidFill>
                  <a:srgbClr val="0070C0"/>
                </a:solidFill>
                <a:latin typeface="Constantia" panose="02030602050306030303" pitchFamily="18" charset="0"/>
                <a:ea typeface="Calibri"/>
                <a:cs typeface="Times New Roman"/>
              </a:rPr>
              <a:t>Малыш – исследователь»</a:t>
            </a:r>
            <a:br>
              <a:rPr lang="ru-RU" sz="3200" b="1" dirty="0">
                <a:solidFill>
                  <a:srgbClr val="0070C0"/>
                </a:solidFill>
                <a:latin typeface="Constantia" panose="02030602050306030303" pitchFamily="18" charset="0"/>
                <a:ea typeface="Calibri"/>
                <a:cs typeface="Times New Roman"/>
              </a:rPr>
            </a:br>
            <a:endParaRPr lang="ru-RU" sz="3200" b="1" dirty="0">
              <a:solidFill>
                <a:srgbClr val="0070C0"/>
              </a:solidFill>
              <a:latin typeface="Constantia" panose="0203060205030603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1348" y="1825625"/>
            <a:ext cx="7484012" cy="4351338"/>
          </a:xfrm>
        </p:spPr>
        <p:txBody>
          <a:bodyPr/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400" u="sng" dirty="0">
                <a:latin typeface="Times New Roman"/>
                <a:ea typeface="Calibri"/>
                <a:cs typeface="Times New Roman"/>
              </a:rPr>
              <a:t>Цель программы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: </a:t>
            </a:r>
            <a:endParaRPr lang="ru-RU" sz="2000" dirty="0"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400" dirty="0" smtClean="0">
                <a:latin typeface="Times New Roman"/>
                <a:ea typeface="Calibri"/>
                <a:cs typeface="Times New Roman"/>
              </a:rPr>
              <a:t>Развивать 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и поддерживать интерес к исследованиям, открытиям, помогать овладевать способами практического взаимодействия с окружающей средой, обеспечивая становление мировидения ребенка, его личностный рост.</a:t>
            </a:r>
            <a:endParaRPr lang="ru-RU" sz="2000" dirty="0"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4" name="Рисунок 3" descr="МБОУ СОШ № 30 им. Павлюченко И.В. - Библиотека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7350" y="4359923"/>
            <a:ext cx="3438525" cy="1879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766818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57125" y="502852"/>
            <a:ext cx="7886700" cy="4351338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400" u="sng" dirty="0">
                <a:latin typeface="Times New Roman"/>
                <a:ea typeface="Calibri"/>
                <a:cs typeface="Times New Roman"/>
              </a:rPr>
              <a:t>Задачи программы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: 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400" dirty="0">
                <a:latin typeface="Times New Roman"/>
                <a:ea typeface="Calibri"/>
                <a:cs typeface="Times New Roman"/>
              </a:rPr>
              <a:t>Формировать у детей дошкольного возраста способности видеть многообразие мира в системе взаимосвязей и взаимодействий; расширять представления детей о физических свойствах веществ, об основных физических явлениях.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400" dirty="0">
                <a:latin typeface="Times New Roman"/>
                <a:ea typeface="Calibri"/>
                <a:cs typeface="Times New Roman"/>
              </a:rPr>
              <a:t>Развивать собственный познавательный опыт.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ru-RU" sz="2400" dirty="0">
                <a:latin typeface="Times New Roman"/>
                <a:ea typeface="Calibri"/>
                <a:cs typeface="Times New Roman"/>
              </a:rPr>
              <a:t>Воспитывать эмоционально-ценностное отношение к окружающему миру.</a:t>
            </a:r>
            <a:endParaRPr lang="ru-RU" sz="2000" dirty="0"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4" name="Рисунок 3" descr="Teknologi Hijau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7142" y="3939365"/>
            <a:ext cx="2663302" cy="24591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689679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7483" y="548006"/>
            <a:ext cx="7666862" cy="1325563"/>
          </a:xfrm>
        </p:spPr>
        <p:txBody>
          <a:bodyPr>
            <a:normAutofit fontScale="90000"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3100" dirty="0">
                <a:latin typeface="Times New Roman"/>
                <a:ea typeface="Calibri"/>
                <a:cs typeface="Times New Roman"/>
              </a:rPr>
              <a:t>Планируемые результаты освоения программы </a:t>
            </a:r>
            <a:r>
              <a:rPr lang="ru-RU" sz="3200" b="1" dirty="0">
                <a:solidFill>
                  <a:srgbClr val="0070C0"/>
                </a:solidFill>
                <a:latin typeface="Constantia" panose="02030602050306030303" pitchFamily="18" charset="0"/>
                <a:ea typeface="Calibri"/>
                <a:cs typeface="Times New Roman"/>
              </a:rPr>
              <a:t>«Малыш – исследователь»</a:t>
            </a:r>
            <a:br>
              <a:rPr lang="ru-RU" sz="3200" b="1" dirty="0">
                <a:solidFill>
                  <a:srgbClr val="0070C0"/>
                </a:solidFill>
                <a:latin typeface="Constantia" panose="02030602050306030303" pitchFamily="18" charset="0"/>
                <a:ea typeface="Calibri"/>
                <a:cs typeface="Times New Roman"/>
              </a:rPr>
            </a:br>
            <a:r>
              <a:rPr lang="ru-RU" sz="2800" b="1" dirty="0">
                <a:solidFill>
                  <a:srgbClr val="0070C0"/>
                </a:solidFill>
                <a:latin typeface="Constantia" panose="02030602050306030303" pitchFamily="18" charset="0"/>
                <a:ea typeface="Calibri"/>
                <a:cs typeface="Times New Roman"/>
              </a:rPr>
              <a:t/>
            </a:r>
            <a:br>
              <a:rPr lang="ru-RU" sz="2800" b="1" dirty="0">
                <a:solidFill>
                  <a:srgbClr val="0070C0"/>
                </a:solidFill>
                <a:latin typeface="Constantia" panose="02030602050306030303" pitchFamily="18" charset="0"/>
                <a:ea typeface="Calibri"/>
                <a:cs typeface="Times New Roman"/>
              </a:rPr>
            </a:br>
            <a:endParaRPr lang="ru-RU" dirty="0"/>
          </a:p>
        </p:txBody>
      </p:sp>
      <p:pic>
        <p:nvPicPr>
          <p:cNvPr id="4" name="Рисунок 3" descr="Мақалалар - Ұстаздар сайты"/>
          <p:cNvPicPr/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3610"/>
          <a:stretch/>
        </p:blipFill>
        <p:spPr bwMode="auto">
          <a:xfrm flipH="1">
            <a:off x="717483" y="3297454"/>
            <a:ext cx="8328861" cy="34051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2836" y="1322773"/>
            <a:ext cx="8213509" cy="486306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400" dirty="0">
                <a:latin typeface="Times New Roman"/>
                <a:ea typeface="Calibri"/>
                <a:cs typeface="Times New Roman"/>
              </a:rPr>
              <a:t>В результате освоения данной программы каждый ребенок овладеет следующими компетенциями: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sz="2400" dirty="0">
                <a:latin typeface="Times New Roman"/>
                <a:ea typeface="Calibri"/>
                <a:cs typeface="Times New Roman"/>
              </a:rPr>
              <a:t>Интересуется причинно-следственными связями, пытается самостоятельно придумывать объяснения явлениям природы: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sz="2400" dirty="0">
                <a:latin typeface="Times New Roman"/>
                <a:ea typeface="Calibri"/>
                <a:cs typeface="Times New Roman"/>
              </a:rPr>
              <a:t>Обладает элементарными представлениями из области живой природы, естествознания;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sz="2400" dirty="0">
                <a:latin typeface="Times New Roman"/>
                <a:ea typeface="Calibri"/>
                <a:cs typeface="Times New Roman"/>
              </a:rPr>
              <a:t>Задает вопросы взрослому, любит экспериментировать;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sz="2400" dirty="0">
                <a:latin typeface="Times New Roman"/>
                <a:ea typeface="Calibri"/>
                <a:cs typeface="Times New Roman"/>
              </a:rPr>
              <a:t>Способен самостоятельно действовать (в повседневной жизни, в различных видах детской деятельности), в случаях затруднения обращается к взрослому;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sz="2400" dirty="0">
                <a:latin typeface="Times New Roman"/>
                <a:ea typeface="Calibri"/>
                <a:cs typeface="Times New Roman"/>
              </a:rPr>
              <a:t>Принимает живое, заинтересованное участие в образовательном процессе;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/>
              <a:buChar char=""/>
            </a:pPr>
            <a:r>
              <a:rPr lang="ru-RU" sz="2400" dirty="0">
                <a:latin typeface="Times New Roman"/>
                <a:ea typeface="Calibri"/>
                <a:cs typeface="Times New Roman"/>
              </a:rPr>
              <a:t>Способен к принятию собственных решений, опираясь на свои знания и умения в различных видах деятельности.</a:t>
            </a:r>
            <a:endParaRPr lang="ru-RU" sz="20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385917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Экологический вестник © Ясли-сад № 20 г.Барановичи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783" y="1"/>
            <a:ext cx="8531440" cy="312494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09388" y="816223"/>
            <a:ext cx="7241404" cy="931014"/>
          </a:xfrm>
        </p:spPr>
        <p:txBody>
          <a:bodyPr>
            <a:normAutofit fontScale="90000"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3100" dirty="0">
                <a:latin typeface="Times New Roman"/>
                <a:ea typeface="Calibri"/>
                <a:cs typeface="Times New Roman"/>
              </a:rPr>
              <a:t>Реализация содержания программы </a:t>
            </a:r>
            <a:r>
              <a:rPr lang="ru-RU" sz="3100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ru-RU" sz="3100" dirty="0" smtClean="0">
                <a:latin typeface="Times New Roman"/>
                <a:ea typeface="Calibri"/>
                <a:cs typeface="Times New Roman"/>
              </a:rPr>
            </a:br>
            <a:r>
              <a:rPr lang="ru-RU" sz="3100" dirty="0" smtClean="0">
                <a:latin typeface="Times New Roman"/>
                <a:ea typeface="Calibri"/>
                <a:cs typeface="Times New Roman"/>
              </a:rPr>
              <a:t>«</a:t>
            </a:r>
            <a:r>
              <a:rPr lang="ru-RU" sz="3100" dirty="0">
                <a:latin typeface="Times New Roman"/>
                <a:ea typeface="Calibri"/>
                <a:cs typeface="Times New Roman"/>
              </a:rPr>
              <a:t>Малыш-исследователь»</a:t>
            </a:r>
            <a:r>
              <a:rPr lang="ru-RU" sz="3200" dirty="0">
                <a:latin typeface="Calibri"/>
                <a:ea typeface="Calibri"/>
                <a:cs typeface="Times New Roman"/>
              </a:rPr>
              <a:t/>
            </a:r>
            <a:br>
              <a:rPr lang="ru-RU" sz="3200" dirty="0">
                <a:latin typeface="Calibri"/>
                <a:ea typeface="Calibri"/>
                <a:cs typeface="Times New Roman"/>
              </a:rPr>
            </a:br>
            <a:endParaRPr lang="ru-RU" dirty="0"/>
          </a:p>
        </p:txBody>
      </p:sp>
      <p:pic>
        <p:nvPicPr>
          <p:cNvPr id="7" name="Рисунок 6" descr="Голубой узор."/>
          <p:cNvPicPr/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3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963" y="2831975"/>
            <a:ext cx="3374445" cy="383515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70189" y="1878191"/>
            <a:ext cx="7751869" cy="3811696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20000"/>
              </a:lnSpc>
              <a:spcAft>
                <a:spcPts val="1000"/>
              </a:spcAft>
              <a:buNone/>
            </a:pPr>
            <a:r>
              <a:rPr lang="ru-RU" sz="2600" dirty="0">
                <a:latin typeface="Times New Roman"/>
                <a:ea typeface="Calibri"/>
                <a:cs typeface="Times New Roman"/>
              </a:rPr>
              <a:t>Содержание данной программы реализуется в следующих трех блоках педагогического процесса:</a:t>
            </a:r>
            <a:endParaRPr lang="ru-RU" sz="26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20000"/>
              </a:lnSpc>
              <a:spcAft>
                <a:spcPts val="0"/>
              </a:spcAft>
              <a:buFont typeface="Symbol"/>
              <a:buChar char=""/>
            </a:pPr>
            <a:r>
              <a:rPr lang="ru-RU" sz="2600" dirty="0">
                <a:latin typeface="Times New Roman"/>
                <a:ea typeface="Calibri"/>
                <a:cs typeface="Times New Roman"/>
              </a:rPr>
              <a:t>Непосредственно-образовательная деятельность по образовательной области «Познавательное развитие» по формированию целостной картины мира с применением опытов по определенной теме;</a:t>
            </a:r>
            <a:endParaRPr lang="ru-RU" sz="26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20000"/>
              </a:lnSpc>
              <a:spcAft>
                <a:spcPts val="0"/>
              </a:spcAft>
              <a:buFont typeface="Symbol"/>
              <a:buChar char=""/>
            </a:pPr>
            <a:r>
              <a:rPr lang="ru-RU" sz="2600" dirty="0">
                <a:latin typeface="Times New Roman"/>
                <a:ea typeface="Calibri"/>
                <a:cs typeface="Times New Roman"/>
              </a:rPr>
              <a:t>Совместная деятельность взрослого и детей: опыты, трудовая и игровая деятельность и др.;</a:t>
            </a:r>
            <a:endParaRPr lang="ru-RU" sz="26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20000"/>
              </a:lnSpc>
              <a:spcAft>
                <a:spcPts val="1000"/>
              </a:spcAft>
              <a:buFont typeface="Symbol"/>
              <a:buChar char=""/>
            </a:pPr>
            <a:r>
              <a:rPr lang="ru-RU" sz="2600" dirty="0">
                <a:latin typeface="Times New Roman"/>
                <a:ea typeface="Calibri"/>
                <a:cs typeface="Times New Roman"/>
              </a:rPr>
              <a:t>Свободная самостоятельная деятельность детей.</a:t>
            </a:r>
            <a:endParaRPr lang="ru-RU" sz="2600" dirty="0"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5" name="Рисунок 4" descr="The springtime in Kazakhstan"/>
          <p:cNvPicPr/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66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5681" y="5157924"/>
            <a:ext cx="4899542" cy="16157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456762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09731" y="689315"/>
            <a:ext cx="7886700" cy="2630659"/>
          </a:xfrm>
        </p:spPr>
        <p:txBody>
          <a:bodyPr>
            <a:normAutofit lnSpcReduction="10000"/>
          </a:bodyPr>
          <a:lstStyle/>
          <a:p>
            <a:pPr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400" dirty="0" smtClean="0">
                <a:latin typeface="Times New Roman"/>
                <a:ea typeface="Calibri"/>
                <a:cs typeface="Times New Roman"/>
              </a:rPr>
              <a:t>	Основной 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формой детской экспериментальной деятельности являются опыты. Дети с огромным удовольствием выполняют опыты с объектами неживой природы: песком, глиной, снегом, воздухом, камнями, водой, магнитом и пр. В процессе проведения опытов все дети принимают активное участие.</a:t>
            </a:r>
            <a:endParaRPr lang="ru-RU" sz="2400" dirty="0"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4" name="Рисунок 3" descr="https://media.istockphoto.com/vectors/four-elements-vector-id45546100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2" t="47640" r="52558" b="1828"/>
          <a:stretch/>
        </p:blipFill>
        <p:spPr bwMode="auto">
          <a:xfrm>
            <a:off x="1617785" y="3197851"/>
            <a:ext cx="2146485" cy="215736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https://media.istockphoto.com/vectors/four-elements-vector-id45546100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10" t="47631" r="2510" b="1837"/>
          <a:stretch/>
        </p:blipFill>
        <p:spPr bwMode="auto">
          <a:xfrm>
            <a:off x="3764270" y="3810344"/>
            <a:ext cx="2270770" cy="215736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https://media.istockphoto.com/vectors/four-elements-vector-id45546100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220" t="-3722" b="53190"/>
          <a:stretch/>
        </p:blipFill>
        <p:spPr bwMode="auto">
          <a:xfrm>
            <a:off x="6363575" y="3197851"/>
            <a:ext cx="2189582" cy="215736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7954131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0895" y="578191"/>
            <a:ext cx="7886700" cy="922136"/>
          </a:xfrm>
        </p:spPr>
        <p:txBody>
          <a:bodyPr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3200" u="sng" dirty="0">
                <a:solidFill>
                  <a:schemeClr val="accent6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Формы работы с детьми:</a:t>
            </a:r>
            <a:r>
              <a:rPr lang="ru-RU" sz="3200" u="sng" dirty="0">
                <a:solidFill>
                  <a:schemeClr val="accent6">
                    <a:lumMod val="50000"/>
                  </a:schemeClr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ru-RU" sz="3200" u="sng" dirty="0">
                <a:solidFill>
                  <a:schemeClr val="accent6">
                    <a:lumMod val="50000"/>
                  </a:schemeClr>
                </a:solidFill>
                <a:latin typeface="Calibri"/>
                <a:ea typeface="Calibri"/>
                <a:cs typeface="Times New Roman"/>
              </a:rPr>
            </a:br>
            <a:endParaRPr lang="ru-RU" sz="3200" u="sng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1009" y="1155669"/>
            <a:ext cx="7756761" cy="4340256"/>
          </a:xfrm>
        </p:spPr>
        <p:txBody>
          <a:bodyPr>
            <a:normAutofit fontScale="77500" lnSpcReduction="20000"/>
          </a:bodyPr>
          <a:lstStyle/>
          <a:p>
            <a:pPr marL="342900" lvl="0" indent="-342900">
              <a:lnSpc>
                <a:spcPts val="2520"/>
              </a:lnSpc>
              <a:spcAft>
                <a:spcPts val="0"/>
              </a:spcAft>
              <a:buFont typeface="Wingdings"/>
              <a:buChar char=""/>
            </a:pPr>
            <a:r>
              <a:rPr lang="ru-RU" sz="2400" b="1" i="1" dirty="0">
                <a:solidFill>
                  <a:schemeClr val="tx2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«Игры-эксперименты» 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- это игры на основе экспериментирования с предметом (предметами). Основное действие для ребёнка – манипуляция с определённым предметом на основе сюжета.</a:t>
            </a:r>
            <a:endParaRPr lang="ru-RU" sz="2400" dirty="0">
              <a:solidFill>
                <a:schemeClr val="tx2">
                  <a:lumMod val="50000"/>
                </a:schemeClr>
              </a:solidFill>
              <a:ea typeface="Calibri"/>
              <a:cs typeface="Times New Roman"/>
            </a:endParaRPr>
          </a:p>
          <a:p>
            <a:pPr marL="342900" lvl="0" indent="-342900">
              <a:lnSpc>
                <a:spcPts val="2520"/>
              </a:lnSpc>
              <a:spcAft>
                <a:spcPts val="0"/>
              </a:spcAft>
              <a:buFont typeface="Wingdings"/>
              <a:buChar char=""/>
            </a:pPr>
            <a:r>
              <a:rPr lang="ru-RU" sz="2400" b="1" i="1" dirty="0">
                <a:solidFill>
                  <a:schemeClr val="tx2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«Игры-путешествия» 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- заключаются в том, что ребёнок совершает прогулку в мир вещей, предметов, манипулирует с ними, разрешает проблемную игровую ситуацию в ходе такого условного путешествия, обретая необходимый опыт деятельности.</a:t>
            </a:r>
            <a:endParaRPr lang="ru-RU" sz="2400" dirty="0">
              <a:solidFill>
                <a:schemeClr val="tx2">
                  <a:lumMod val="50000"/>
                </a:schemeClr>
              </a:solidFill>
              <a:ea typeface="Calibri"/>
              <a:cs typeface="Times New Roman"/>
            </a:endParaRPr>
          </a:p>
          <a:p>
            <a:pPr marL="342900" lvl="0" indent="-342900">
              <a:lnSpc>
                <a:spcPts val="2520"/>
              </a:lnSpc>
              <a:spcAft>
                <a:spcPts val="0"/>
              </a:spcAft>
              <a:buFont typeface="Wingdings"/>
              <a:buChar char=""/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Простейшие поисковые и проблемные ситуации для дошкольников – основное действие – отгадывание и поиск. Всякая проблема и поиск для ребёнка сопровождаются словами – «найди» и «угадай».</a:t>
            </a:r>
            <a:endParaRPr lang="ru-RU" sz="2400" dirty="0">
              <a:solidFill>
                <a:schemeClr val="tx2">
                  <a:lumMod val="50000"/>
                </a:schemeClr>
              </a:solidFill>
              <a:ea typeface="Calibri"/>
              <a:cs typeface="Times New Roman"/>
            </a:endParaRPr>
          </a:p>
          <a:p>
            <a:endParaRPr lang="ru-RU" sz="2400" dirty="0"/>
          </a:p>
        </p:txBody>
      </p:sp>
      <p:pic>
        <p:nvPicPr>
          <p:cNvPr id="5" name="Рисунок 4" descr="https://i.pinimg.com/originals/86/aa/98/86aa98dfa66fc415747f2e952469138f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391"/>
          <a:stretch/>
        </p:blipFill>
        <p:spPr bwMode="auto">
          <a:xfrm>
            <a:off x="2241232" y="4872355"/>
            <a:ext cx="5937885" cy="153289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748934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0671" y="1053268"/>
            <a:ext cx="7828764" cy="4023557"/>
          </a:xfrm>
        </p:spPr>
        <p:txBody>
          <a:bodyPr>
            <a:normAutofit fontScale="85000" lnSpcReduction="10000"/>
          </a:bodyPr>
          <a:lstStyle/>
          <a:p>
            <a:pPr marL="342900" lvl="0" indent="-342900">
              <a:lnSpc>
                <a:spcPts val="2640"/>
              </a:lnSpc>
              <a:buFont typeface="Wingdings"/>
              <a:buChar char=""/>
            </a:pPr>
            <a:r>
              <a:rPr lang="ru-RU" sz="2400" dirty="0">
                <a:solidFill>
                  <a:srgbClr val="44546A">
                    <a:lumMod val="50000"/>
                  </a:srgbClr>
                </a:solidFill>
                <a:latin typeface="Times New Roman"/>
                <a:ea typeface="Calibri"/>
                <a:cs typeface="Times New Roman"/>
              </a:rPr>
              <a:t>Игры с моделированием – моделирование предполагает замещение одних объектов другими (реальных – условными).</a:t>
            </a:r>
            <a:endParaRPr lang="ru-RU" sz="2400" dirty="0">
              <a:solidFill>
                <a:srgbClr val="44546A">
                  <a:lumMod val="50000"/>
                </a:srgbClr>
              </a:solidFill>
              <a:ea typeface="Calibri"/>
              <a:cs typeface="Times New Roman"/>
            </a:endParaRPr>
          </a:p>
          <a:p>
            <a:pPr marL="342900" lvl="0" indent="-342900">
              <a:lnSpc>
                <a:spcPts val="2640"/>
              </a:lnSpc>
              <a:buFont typeface="Wingdings"/>
              <a:buChar char=""/>
            </a:pPr>
            <a:r>
              <a:rPr lang="ru-RU" sz="2400" b="1" i="1" dirty="0">
                <a:solidFill>
                  <a:srgbClr val="44546A">
                    <a:lumMod val="50000"/>
                  </a:srgbClr>
                </a:solidFill>
                <a:latin typeface="Times New Roman"/>
                <a:ea typeface="Calibri"/>
                <a:cs typeface="Times New Roman"/>
              </a:rPr>
              <a:t>«Игра-этюд» </a:t>
            </a:r>
            <a:r>
              <a:rPr lang="ru-RU" sz="2400" dirty="0">
                <a:solidFill>
                  <a:srgbClr val="44546A">
                    <a:lumMod val="50000"/>
                  </a:srgbClr>
                </a:solidFill>
                <a:latin typeface="Times New Roman"/>
                <a:ea typeface="Calibri"/>
                <a:cs typeface="Times New Roman"/>
              </a:rPr>
              <a:t>- это небольшая драматизация на основе стихотворного текста, которая осуществляется детьми совместно с педагогом.</a:t>
            </a:r>
            <a:endParaRPr lang="ru-RU" sz="2400" dirty="0">
              <a:solidFill>
                <a:srgbClr val="44546A">
                  <a:lumMod val="50000"/>
                </a:srgbClr>
              </a:solidFill>
              <a:ea typeface="Calibri"/>
              <a:cs typeface="Times New Roman"/>
            </a:endParaRPr>
          </a:p>
          <a:p>
            <a:pPr marL="342900" lvl="0" indent="-342900">
              <a:lnSpc>
                <a:spcPts val="2640"/>
              </a:lnSpc>
              <a:spcAft>
                <a:spcPts val="1000"/>
              </a:spcAft>
              <a:buFont typeface="Wingdings"/>
              <a:buChar char=""/>
            </a:pPr>
            <a:r>
              <a:rPr lang="ru-RU" sz="2400" b="1" i="1" dirty="0">
                <a:solidFill>
                  <a:srgbClr val="44546A">
                    <a:lumMod val="50000"/>
                  </a:srgbClr>
                </a:solidFill>
                <a:latin typeface="Times New Roman"/>
                <a:ea typeface="Calibri"/>
                <a:cs typeface="Times New Roman"/>
              </a:rPr>
              <a:t>Проблемная ситуация </a:t>
            </a:r>
            <a:r>
              <a:rPr lang="ru-RU" sz="2400" dirty="0">
                <a:solidFill>
                  <a:srgbClr val="44546A">
                    <a:lumMod val="50000"/>
                  </a:srgbClr>
                </a:solidFill>
                <a:latin typeface="Times New Roman"/>
                <a:ea typeface="Calibri"/>
                <a:cs typeface="Times New Roman"/>
              </a:rPr>
              <a:t>– это форма совместной деятельности педагога и детей, в которой дети решают ту или иную проблему, а педагог  направляет детей на решение проблемы, помогает приобрести новый опыт, активизирует детскую самостоятельность. </a:t>
            </a:r>
            <a:endParaRPr lang="ru-RU" sz="2400" dirty="0">
              <a:solidFill>
                <a:srgbClr val="44546A">
                  <a:lumMod val="50000"/>
                </a:srgbClr>
              </a:solidFill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4" name="Рисунок 3" descr="https://st2.depositphotos.com/3369547/8353/v/950/depositphotos_83535492-stock-illustration-gardening-design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5718" y="4118293"/>
            <a:ext cx="2317115" cy="231711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977901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2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Картотека опытов и экспериментов</a:t>
            </a:r>
            <a:br>
              <a:rPr lang="ru-RU" sz="32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программе </a:t>
            </a:r>
            <a:br>
              <a:rPr lang="ru-RU" sz="32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«Малыш – исследователь»</a:t>
            </a:r>
            <a:endParaRPr lang="ru-RU" sz="32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10" t="17857" r="7256" b="7932"/>
          <a:stretch/>
        </p:blipFill>
        <p:spPr bwMode="auto">
          <a:xfrm>
            <a:off x="4758690" y="1685925"/>
            <a:ext cx="3684270" cy="25717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10" t="16725" r="7710" b="9064"/>
          <a:stretch/>
        </p:blipFill>
        <p:spPr bwMode="auto">
          <a:xfrm>
            <a:off x="2902585" y="2533649"/>
            <a:ext cx="3698240" cy="289369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5" t="16714" r="7765" b="9065"/>
          <a:stretch/>
        </p:blipFill>
        <p:spPr bwMode="auto">
          <a:xfrm>
            <a:off x="1219200" y="3531235"/>
            <a:ext cx="3886200" cy="272923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461069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Примеры экспериментов выходящих из игровых ситуаций</a:t>
            </a:r>
            <a:endParaRPr lang="ru-RU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9317" y="1653290"/>
            <a:ext cx="814519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u="sng" dirty="0">
                <a:solidFill>
                  <a:srgbClr val="1F497D">
                    <a:lumMod val="50000"/>
                  </a:srgbClr>
                </a:solidFill>
                <a:latin typeface="Georgia" panose="02040502050405020303" pitchFamily="18" charset="0"/>
              </a:rPr>
              <a:t>Игровая ситуация </a:t>
            </a:r>
            <a:r>
              <a:rPr lang="ru-RU" sz="2400" dirty="0">
                <a:solidFill>
                  <a:srgbClr val="1F497D">
                    <a:lumMod val="50000"/>
                  </a:srgbClr>
                </a:solidFill>
                <a:latin typeface="Georgia" panose="02040502050405020303" pitchFamily="18" charset="0"/>
              </a:rPr>
              <a:t>«Поможем </a:t>
            </a:r>
            <a:r>
              <a:rPr lang="ru-RU" sz="2400" dirty="0" smtClean="0">
                <a:solidFill>
                  <a:srgbClr val="1F497D">
                    <a:lumMod val="50000"/>
                  </a:srgbClr>
                </a:solidFill>
                <a:latin typeface="Georgia" panose="02040502050405020303" pitchFamily="18" charset="0"/>
              </a:rPr>
              <a:t>тигренку </a:t>
            </a:r>
            <a:r>
              <a:rPr lang="ru-RU" sz="2400" dirty="0">
                <a:solidFill>
                  <a:srgbClr val="1F497D">
                    <a:lumMod val="50000"/>
                  </a:srgbClr>
                </a:solidFill>
                <a:latin typeface="Georgia" panose="02040502050405020303" pitchFamily="18" charset="0"/>
              </a:rPr>
              <a:t>вылечить </a:t>
            </a:r>
            <a:r>
              <a:rPr lang="ru-RU" sz="2400" dirty="0" smtClean="0">
                <a:solidFill>
                  <a:srgbClr val="1F497D">
                    <a:lumMod val="50000"/>
                  </a:srgbClr>
                </a:solidFill>
                <a:latin typeface="Georgia" panose="02040502050405020303" pitchFamily="18" charset="0"/>
              </a:rPr>
              <a:t>    горлышко</a:t>
            </a:r>
            <a:r>
              <a:rPr lang="ru-RU" sz="2400" dirty="0">
                <a:solidFill>
                  <a:srgbClr val="1F497D">
                    <a:lumMod val="50000"/>
                  </a:srgbClr>
                </a:solidFill>
                <a:latin typeface="Georgia" panose="02040502050405020303" pitchFamily="18" charset="0"/>
              </a:rPr>
              <a:t>»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332" y="2534157"/>
            <a:ext cx="4724400" cy="365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9365" y="2068787"/>
            <a:ext cx="2925763" cy="204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1914" y="3608997"/>
            <a:ext cx="4333875" cy="311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469481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algn="ctr" defTabSz="914400">
              <a:lnSpc>
                <a:spcPct val="100000"/>
              </a:lnSpc>
              <a:spcBef>
                <a:spcPts val="0"/>
              </a:spcBef>
            </a:pPr>
            <a:r>
              <a:rPr lang="ru-RU" sz="2800" u="sng" dirty="0">
                <a:solidFill>
                  <a:srgbClr val="1F497D">
                    <a:lumMod val="50000"/>
                  </a:srgbClr>
                </a:solidFill>
                <a:latin typeface="Georgia" panose="02040502050405020303" pitchFamily="18" charset="0"/>
                <a:ea typeface="+mn-ea"/>
                <a:cs typeface="+mn-cs"/>
              </a:rPr>
              <a:t>Эксперимент</a:t>
            </a:r>
            <a:r>
              <a:rPr lang="ru-RU" sz="2800" dirty="0">
                <a:solidFill>
                  <a:srgbClr val="1F497D">
                    <a:lumMod val="50000"/>
                  </a:srgbClr>
                </a:solidFill>
                <a:latin typeface="Georgia" panose="02040502050405020303" pitchFamily="18" charset="0"/>
                <a:ea typeface="+mn-ea"/>
                <a:cs typeface="+mn-cs"/>
              </a:rPr>
              <a:t> «Пузырьки»</a:t>
            </a:r>
            <a:br>
              <a:rPr lang="ru-RU" sz="2800" dirty="0">
                <a:solidFill>
                  <a:srgbClr val="1F497D">
                    <a:lumMod val="50000"/>
                  </a:srgbClr>
                </a:solidFill>
                <a:latin typeface="Georgia" panose="02040502050405020303" pitchFamily="18" charset="0"/>
                <a:ea typeface="+mn-ea"/>
                <a:cs typeface="+mn-cs"/>
              </a:rPr>
            </a:b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555" y="862520"/>
            <a:ext cx="5029200" cy="267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498830"/>
            <a:ext cx="5054706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830978"/>
            <a:ext cx="4724540" cy="29034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4984" y="2402216"/>
            <a:ext cx="1706342" cy="17109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-18648"/>
          <a:stretch/>
        </p:blipFill>
        <p:spPr bwMode="auto">
          <a:xfrm>
            <a:off x="2016503" y="4695216"/>
            <a:ext cx="1817052" cy="1758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98067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5006" y="1480927"/>
            <a:ext cx="3798887" cy="2693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0505" y="1240243"/>
            <a:ext cx="2951163" cy="266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80927"/>
            <a:ext cx="2163763" cy="2633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5006" y="3789040"/>
            <a:ext cx="3213100" cy="2706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968" y="3674168"/>
            <a:ext cx="4135038" cy="29364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84920" y="155364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ru-RU" sz="2800" u="sng" dirty="0" smtClean="0"/>
              <a:t>Игровая ситуация </a:t>
            </a:r>
            <a:r>
              <a:rPr lang="ru-RU" sz="2800" dirty="0" smtClean="0"/>
              <a:t>«Поможем мишке вылечить зубки»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240133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Эксперимент «Зубная паста»</a:t>
            </a:r>
            <a:endParaRPr lang="ru-RU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65702" y="1656812"/>
            <a:ext cx="7886700" cy="551815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узнать растворяется ли зубная паста в воде.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C:\Users\User\Pictures\2019-11\DSC_002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739" y="2324636"/>
            <a:ext cx="3896800" cy="29648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https://thumbs.dreamstime.com/b/%D0%B7%D1%83%D0%B1%D0%BD%D0%B0%D1%8F-%D0%BF%D0%B0%D1%81%D1%82%D0%B0-%D0%B8-%D0%B7%D1%83%D0%B1%D0%BD%D0%B0%D1%8F-%D1%89%D0%B5%D1%82%D0%BA%D0%B0-%D1%88%D0%B0%D1%80%D0%B6%D0%B0-%D1%81%D0%BC%D0%B5%D1%88%D0%BD%D0%B0%D1%8F-7578068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9451" y="2476480"/>
            <a:ext cx="2034283" cy="2661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16631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2001" y="616804"/>
            <a:ext cx="7886700" cy="1195754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Творческий эксперимент</a:t>
            </a:r>
            <a:b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«Щетка художница»</a:t>
            </a:r>
            <a:b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" name="Рисунок 3" descr="C:\Users\User\Pictures\2019-11\DSC_0023.JPG"/>
          <p:cNvPicPr/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237" t="3439"/>
          <a:stretch/>
        </p:blipFill>
        <p:spPr bwMode="auto">
          <a:xfrm>
            <a:off x="892001" y="1812558"/>
            <a:ext cx="4042823" cy="292502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C:\Users\User\Pictures\2019-11\DSC_0035.JPG"/>
          <p:cNvPicPr/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464" r="30419" b="26540"/>
          <a:stretch/>
        </p:blipFill>
        <p:spPr bwMode="auto">
          <a:xfrm>
            <a:off x="5089572" y="2812452"/>
            <a:ext cx="3463583" cy="325941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232616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1530" y="196314"/>
            <a:ext cx="7886700" cy="971305"/>
          </a:xfrm>
        </p:spPr>
        <p:txBody>
          <a:bodyPr>
            <a:normAutofit/>
          </a:bodyPr>
          <a:lstStyle/>
          <a:p>
            <a:pPr algn="ctr"/>
            <a:r>
              <a:rPr lang="ru-RU" sz="2400" b="1" u="sng" dirty="0" smtClean="0">
                <a:solidFill>
                  <a:srgbClr val="C00000"/>
                </a:solidFill>
              </a:rPr>
              <a:t>Сюжетно ролевые игры </a:t>
            </a:r>
            <a:r>
              <a:rPr lang="ru-RU" sz="2400" b="1" dirty="0" smtClean="0">
                <a:solidFill>
                  <a:srgbClr val="C00000"/>
                </a:solidFill>
              </a:rPr>
              <a:t>«Скорая помощь», «Больница»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83909" y="925294"/>
            <a:ext cx="7886700" cy="101604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u="sng" dirty="0" smtClean="0"/>
              <a:t>Сюжет:</a:t>
            </a:r>
            <a:r>
              <a:rPr lang="ru-RU" sz="2400" dirty="0" smtClean="0"/>
              <a:t> «Петушок подавился бобовым зернышком»</a:t>
            </a:r>
            <a:endParaRPr lang="ru-RU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1" y="1170277"/>
            <a:ext cx="2646363" cy="2792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619" y="1170277"/>
            <a:ext cx="3162716" cy="2886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8437" y="3496949"/>
            <a:ext cx="3320140" cy="3267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363522"/>
            <a:ext cx="3336240" cy="3149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844824"/>
            <a:ext cx="1928366" cy="1087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04103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921" y="322922"/>
            <a:ext cx="7886700" cy="1325563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820000"/>
                </a:solidFill>
              </a:rPr>
              <a:t>Эксперимент «Бобовые зернышки»</a:t>
            </a:r>
            <a:endParaRPr lang="ru-RU" dirty="0">
              <a:solidFill>
                <a:srgbClr val="82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4750" y="1558338"/>
            <a:ext cx="7544679" cy="1311472"/>
          </a:xfrm>
        </p:spPr>
        <p:txBody>
          <a:bodyPr>
            <a:normAutofit fontScale="925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Суть эксперимента в том, что когда в воронку опускаешь по одному зернышку, они хорошо проходят, по горлышку в стаканчик. Когда высыпаешь насколько зерен, они застревают.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Чтобы помочь зернышкам попасть в стаканчик, надо полить водички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4" name="Рисунок 3" descr="C:\Users\User\Pictures\2019-11\DSC_0015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49" b="9615"/>
          <a:stretch/>
        </p:blipFill>
        <p:spPr bwMode="auto">
          <a:xfrm>
            <a:off x="5860109" y="3151162"/>
            <a:ext cx="2311180" cy="251061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C:\Users\User\Pictures\2019-11\DSC_001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195" y="3045655"/>
            <a:ext cx="3901513" cy="272163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341499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64487" y="523783"/>
            <a:ext cx="5905315" cy="816745"/>
          </a:xfrm>
        </p:spPr>
        <p:txBody>
          <a:bodyPr/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Эксперимент «Плавает – тонет»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67800" y="1333256"/>
            <a:ext cx="7886700" cy="1030116"/>
          </a:xfrm>
        </p:spPr>
        <p:txBody>
          <a:bodyPr/>
          <a:lstStyle/>
          <a:p>
            <a:pPr marL="0" indent="0">
              <a:buNone/>
            </a:pPr>
            <a:r>
              <a:rPr lang="ru-RU" sz="2400" u="sng" dirty="0">
                <a:solidFill>
                  <a:srgbClr val="000000"/>
                </a:solidFill>
                <a:latin typeface="Times New Roman"/>
                <a:ea typeface="Calibri"/>
              </a:rPr>
              <a:t>Цель: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Calibri"/>
              </a:rPr>
              <a:t> учить детей определять легкие и тяжелые предметы (одни остаются на поверхности воды, другие тонут)</a:t>
            </a:r>
            <a:endParaRPr lang="ru-RU" dirty="0"/>
          </a:p>
        </p:txBody>
      </p:sp>
      <p:pic>
        <p:nvPicPr>
          <p:cNvPr id="4" name="Рисунок 3" descr="C:\Users\User\Pictures\2019-11\DSC_0030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14" r="2910"/>
          <a:stretch/>
        </p:blipFill>
        <p:spPr bwMode="auto">
          <a:xfrm>
            <a:off x="1093740" y="2543965"/>
            <a:ext cx="3309448" cy="239062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346886" y="2572528"/>
            <a:ext cx="25955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u="sng" dirty="0" smtClean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  <a:ea typeface="+mj-ea"/>
                <a:cs typeface="+mj-cs"/>
              </a:rPr>
              <a:t>Фиксация опыта</a:t>
            </a:r>
            <a:endParaRPr lang="ru-RU" sz="2800" b="1" u="sng" dirty="0"/>
          </a:p>
        </p:txBody>
      </p:sp>
      <p:pic>
        <p:nvPicPr>
          <p:cNvPr id="6" name="Рисунок 5" descr="https://i.pinimg.com/236x/aa/c7/f9/aac7f9373ed9f59e53a0ee75d0803962--aquarium-fish-clipart.jpg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6886" y="3282630"/>
            <a:ext cx="2483876" cy="205473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https://elements-cover-images-0.imgix.net/359f6139-b908-4a2d-8921-b09f067097c9?auto=compress%2Cformat&amp;fit=max&amp;w=632&amp;s=60df3ced350bc0a6b1099c582a9b25bc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34" t="23167" r="20166" b="20334"/>
          <a:stretch/>
        </p:blipFill>
        <p:spPr bwMode="auto">
          <a:xfrm>
            <a:off x="7830762" y="5337366"/>
            <a:ext cx="866078" cy="84670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https://xn--b1adebfrmcoddazh2a9m.xn--p1ai/upload/medialibrary/571/oreh03.pn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76"/>
          <a:stretch/>
        </p:blipFill>
        <p:spPr bwMode="auto">
          <a:xfrm>
            <a:off x="4215755" y="5479217"/>
            <a:ext cx="742950" cy="704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https://www.publicdomainpictures.net/pictures/20000/velka/kamien1.jp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75" t="3381" r="21885" b="5073"/>
          <a:stretch/>
        </p:blipFill>
        <p:spPr bwMode="auto">
          <a:xfrm>
            <a:off x="2996342" y="5514142"/>
            <a:ext cx="619125" cy="6699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https://preview.free3d.com/img/2017/10/1875476042584425890/1jtjcsdo-900.jpg"/>
          <p:cNvPicPr/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615" t="9776" r="9775" b="9936"/>
          <a:stretch/>
        </p:blipFill>
        <p:spPr bwMode="auto">
          <a:xfrm>
            <a:off x="6834165" y="5607362"/>
            <a:ext cx="523240" cy="52133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 descr="https://i.ytimg.com/vi/LG-SsxISTGg/maxresdefault.jpg"/>
          <p:cNvPicPr/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358" t="39601" r="50962" b="25356"/>
          <a:stretch/>
        </p:blipFill>
        <p:spPr bwMode="auto">
          <a:xfrm>
            <a:off x="5602196" y="5649714"/>
            <a:ext cx="685800" cy="54737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 descr="https://atmix.ru/assets/images/products/37/dsc-0896.jpg"/>
          <p:cNvPicPr/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36" t="26392" r="29935" b="24940"/>
          <a:stretch/>
        </p:blipFill>
        <p:spPr bwMode="auto">
          <a:xfrm>
            <a:off x="1380906" y="5479217"/>
            <a:ext cx="923925" cy="69024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591981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93896"/>
            <a:ext cx="7886700" cy="40796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Эксперимент «Танец горошин»</a:t>
            </a: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5" name="Рисунок 4" descr="https://www.dou75.ru/75/images/18-19/gruppy/gr_22/goroshinki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28" b="25383"/>
          <a:stretch/>
        </p:blipFill>
        <p:spPr bwMode="auto">
          <a:xfrm>
            <a:off x="4801186" y="1399930"/>
            <a:ext cx="3733800" cy="12446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C:\Users\User\Pictures\2019-11\DSC_0038.JPG"/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5911"/>
          <a:stretch/>
        </p:blipFill>
        <p:spPr bwMode="auto">
          <a:xfrm>
            <a:off x="491537" y="2835087"/>
            <a:ext cx="3879850" cy="216979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https://gid-piter.com/wp-content/uploads/2018/07/Smaylik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4879" y="4814325"/>
            <a:ext cx="1633220" cy="15621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Объект 2"/>
          <p:cNvSpPr>
            <a:spLocks noGrp="1"/>
          </p:cNvSpPr>
          <p:nvPr>
            <p:ph idx="1"/>
          </p:nvPr>
        </p:nvSpPr>
        <p:spPr>
          <a:xfrm>
            <a:off x="801859" y="826439"/>
            <a:ext cx="8046719" cy="573491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ru-RU" sz="2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ознакомление детей с явлением силы движения.</a:t>
            </a:r>
          </a:p>
          <a:p>
            <a:pPr marL="0" indent="0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 algn="r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78996" y="1299427"/>
            <a:ext cx="5183945" cy="1316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685800">
              <a:lnSpc>
                <a:spcPct val="90000"/>
              </a:lnSpc>
              <a:spcBef>
                <a:spcPts val="750"/>
              </a:spcBef>
            </a:pPr>
            <a:r>
              <a:rPr lang="ru-RU" sz="21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1-й эксперимент</a:t>
            </a:r>
          </a:p>
          <a:p>
            <a:pPr lvl="0" defTabSz="685800">
              <a:lnSpc>
                <a:spcPct val="90000"/>
              </a:lnSpc>
              <a:spcBef>
                <a:spcPts val="750"/>
              </a:spcBef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первый стакан с водой отпустить 4 горошины и трубочку, слабо подуть в неё. Что произойдет</a:t>
            </a: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501661" y="2477925"/>
            <a:ext cx="4332849" cy="2527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685800">
              <a:lnSpc>
                <a:spcPct val="90000"/>
              </a:lnSpc>
              <a:spcBef>
                <a:spcPts val="750"/>
              </a:spcBef>
            </a:pPr>
            <a:r>
              <a:rPr lang="ru-RU" sz="21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2-й эксперимент</a:t>
            </a:r>
          </a:p>
          <a:p>
            <a:pPr lvl="0" defTabSz="685800">
              <a:lnSpc>
                <a:spcPct val="90000"/>
              </a:lnSpc>
              <a:spcBef>
                <a:spcPts val="750"/>
              </a:spcBef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 второй стакан с водой опустим много горошин и трубочку, подуть с большой силой. Что увидим?</a:t>
            </a:r>
          </a:p>
          <a:p>
            <a:pPr lvl="0" defTabSz="685800">
              <a:lnSpc>
                <a:spcPct val="90000"/>
              </a:lnSpc>
              <a:spcBef>
                <a:spcPts val="750"/>
              </a:spcBef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движутся горошины? Когда быстрее? Когда медленнее? Каким горошинам легче двигаться? Как вы думаете почему?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189433" y="5168805"/>
            <a:ext cx="3496654" cy="6740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indent="-171450" algn="r" defTabSz="685800">
              <a:lnSpc>
                <a:spcPct val="90000"/>
              </a:lnSpc>
              <a:spcBef>
                <a:spcPts val="750"/>
              </a:spcBef>
              <a:buFont typeface="Wingdings" panose="05000000000000000000" pitchFamily="2" charset="2"/>
              <a:buChar char="v"/>
            </a:pPr>
            <a:r>
              <a:rPr lang="ru-RU" sz="2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Нарисовать результаты эксперимента.</a:t>
            </a:r>
          </a:p>
        </p:txBody>
      </p:sp>
      <p:pic>
        <p:nvPicPr>
          <p:cNvPr id="15" name="Рисунок 14" descr="https://media.istockphoto.com/vectors/glass-of-water-with-drinking-straw-glass-of-sparkling-water-vector-id516205886"/>
          <p:cNvPicPr/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258"/>
          <a:stretch/>
        </p:blipFill>
        <p:spPr bwMode="auto">
          <a:xfrm>
            <a:off x="1520370" y="5101469"/>
            <a:ext cx="1822183" cy="148273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1520370" y="5060122"/>
            <a:ext cx="316523" cy="341697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79377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st2.depositphotos.com/1526816/12270/v/950/depositphotos_122707648-stock-illustration-girl-observing-plant-growing-in.jpg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5880" y="2738120"/>
            <a:ext cx="2567940" cy="288671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33725" y="2536507"/>
            <a:ext cx="5392322" cy="1325563"/>
          </a:xfrm>
        </p:spPr>
        <p:txBody>
          <a:bodyPr>
            <a:noAutofit/>
          </a:bodyPr>
          <a:lstStyle/>
          <a:p>
            <a:pPr algn="ctr"/>
            <a:r>
              <a:rPr lang="ru-RU" sz="4800" dirty="0" smtClean="0">
                <a:solidFill>
                  <a:schemeClr val="tx2">
                    <a:lumMod val="50000"/>
                  </a:schemeClr>
                </a:solidFill>
              </a:rPr>
              <a:t>Спасибо за участие</a:t>
            </a:r>
            <a:br>
              <a:rPr lang="ru-RU" sz="48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4800" dirty="0" smtClean="0">
                <a:solidFill>
                  <a:schemeClr val="tx2">
                    <a:lumMod val="50000"/>
                  </a:schemeClr>
                </a:solidFill>
              </a:rPr>
              <a:t> и внимание!</a:t>
            </a:r>
            <a:endParaRPr lang="ru-RU" sz="48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467058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588</TotalTime>
  <Words>687</Words>
  <Application>Microsoft Office PowerPoint</Application>
  <PresentationFormat>Экран (4:3)</PresentationFormat>
  <Paragraphs>64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«Развитие кругозора и опытно-исследовательская деятельность детей младшего дошкольного возраста»</vt:lpstr>
      <vt:lpstr>Презентация PowerPoint</vt:lpstr>
      <vt:lpstr>Программа дополнительного образования  по познавательному развитию  «Малыш – исследователь» </vt:lpstr>
      <vt:lpstr>Презентация PowerPoint</vt:lpstr>
      <vt:lpstr>Планируемые результаты освоения программы «Малыш – исследователь»  </vt:lpstr>
      <vt:lpstr>Реализация содержания программы  «Малыш-исследователь» </vt:lpstr>
      <vt:lpstr>Презентация PowerPoint</vt:lpstr>
      <vt:lpstr>Формы работы с детьми: </vt:lpstr>
      <vt:lpstr>Презентация PowerPoint</vt:lpstr>
      <vt:lpstr>Картотека опытов и экспериментов по программе  «Малыш – исследователь»</vt:lpstr>
      <vt:lpstr>Примеры экспериментов выходящих из игровых ситуаций</vt:lpstr>
      <vt:lpstr>Эксперимент «Пузырьки» </vt:lpstr>
      <vt:lpstr>Игровая ситуация «Поможем мишке вылечить зубки»</vt:lpstr>
      <vt:lpstr>Эксперимент «Зубная паста»</vt:lpstr>
      <vt:lpstr>Творческий эксперимент «Щетка художница» </vt:lpstr>
      <vt:lpstr>Сюжетно ролевые игры «Скорая помощь», «Больница»</vt:lpstr>
      <vt:lpstr>Эксперимент «Бобовые зернышки»</vt:lpstr>
      <vt:lpstr>Эксперимент «Плавает – тонет»</vt:lpstr>
      <vt:lpstr>Эксперимент «Танец горошин»</vt:lpstr>
      <vt:lpstr>Спасибо за участие  и внимание!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 presentation</dc:title>
  <dc:creator>Павел</dc:creator>
  <cp:lastModifiedBy>Пользователь</cp:lastModifiedBy>
  <cp:revision>77</cp:revision>
  <dcterms:created xsi:type="dcterms:W3CDTF">2014-11-21T11:00:06Z</dcterms:created>
  <dcterms:modified xsi:type="dcterms:W3CDTF">2019-11-13T19:41:30Z</dcterms:modified>
</cp:coreProperties>
</file>