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4" r:id="rId3"/>
    <p:sldId id="259" r:id="rId4"/>
    <p:sldId id="268" r:id="rId5"/>
    <p:sldId id="270" r:id="rId6"/>
    <p:sldId id="272" r:id="rId7"/>
    <p:sldId id="274" r:id="rId8"/>
    <p:sldId id="264" r:id="rId9"/>
    <p:sldId id="276" r:id="rId10"/>
    <p:sldId id="266" r:id="rId11"/>
    <p:sldId id="278" r:id="rId12"/>
    <p:sldId id="280" r:id="rId13"/>
    <p:sldId id="282" r:id="rId14"/>
    <p:sldId id="292" r:id="rId15"/>
    <p:sldId id="291" r:id="rId16"/>
    <p:sldId id="297" r:id="rId17"/>
    <p:sldId id="296" r:id="rId18"/>
    <p:sldId id="295" r:id="rId19"/>
    <p:sldId id="294" r:id="rId20"/>
    <p:sldId id="302" r:id="rId21"/>
    <p:sldId id="301" r:id="rId22"/>
    <p:sldId id="306" r:id="rId23"/>
    <p:sldId id="305" r:id="rId24"/>
    <p:sldId id="304" r:id="rId25"/>
    <p:sldId id="303" r:id="rId26"/>
    <p:sldId id="307" r:id="rId27"/>
    <p:sldId id="311" r:id="rId28"/>
    <p:sldId id="310" r:id="rId29"/>
    <p:sldId id="309" r:id="rId30"/>
    <p:sldId id="31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7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95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871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137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824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245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650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74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901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87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279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17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70E0C-5E5B-4D0C-AEEC-6CF5C86E4748}" type="datetimeFigureOut">
              <a:rPr lang="ru-RU" smtClean="0"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5F1F7-D4A1-4441-B2B4-BF20A7287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469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192154"/>
              </p:ext>
            </p:extLst>
          </p:nvPr>
        </p:nvGraphicFramePr>
        <p:xfrm>
          <a:off x="-1" y="1484784"/>
          <a:ext cx="208280" cy="1463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99592" y="548680"/>
            <a:ext cx="7128792" cy="36933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coolSlant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СИСТЕМА КОРРЕКЦИОННОЙ  РАБОТЫ  С УЧАЩИМИСЯ С ОГРАНИЧЕННЫМИ ВОЗМОЖНОСТЯМИ ЗДОРОВЬЯ (ТНР , ВАРИАНТ 5.1.)</a:t>
            </a: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4653136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ГБОУ Школа №1985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Учитель- логопед </a:t>
            </a:r>
            <a:r>
              <a:rPr lang="ru-RU" sz="3200" b="1" dirty="0" err="1" smtClean="0">
                <a:solidFill>
                  <a:schemeClr val="tx2">
                    <a:lumMod val="75000"/>
                  </a:schemeClr>
                </a:solidFill>
              </a:rPr>
              <a:t>Крысанова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Е.А.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794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071085"/>
              </p:ext>
            </p:extLst>
          </p:nvPr>
        </p:nvGraphicFramePr>
        <p:xfrm>
          <a:off x="31303" y="1388969"/>
          <a:ext cx="9036497" cy="551704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20249"/>
                <a:gridCol w="3133624"/>
                <a:gridCol w="4882624"/>
              </a:tblGrid>
              <a:tr h="1319951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компоненты  </a:t>
                      </a:r>
                      <a:r>
                        <a:rPr lang="ru-RU" sz="2000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дефицитарного</a:t>
                      </a: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развития</a:t>
                      </a:r>
                    </a:p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обучающегося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Содержательный компонент</a:t>
                      </a: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1262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Звукопроизношение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закончен процесс автоматизации шипящих звуков Ч, Щ</a:t>
                      </a: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0292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Фонематические процессы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Незначительные замены согласных  звуков, близких по акустическим признакам ( по звонкости- глухости, твёрдости-</a:t>
                      </a:r>
                      <a:r>
                        <a:rPr lang="ru-RU" sz="1800" kern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мягкости). </a:t>
                      </a: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79848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Лексикон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Незначительные замены слов по акустическому и ситуативному признаку,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трудности</a:t>
                      </a:r>
                      <a:r>
                        <a:rPr lang="ru-RU" sz="1800" kern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установления  смысловых связей между словами  (синонимические , антонимические отношения, подбор родственных слов)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1520" y="18864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Дефициты развития обучающегося.</a:t>
            </a:r>
          </a:p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Подробное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описание стартового  состояния речевой деятельности учащегося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509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415866"/>
              </p:ext>
            </p:extLst>
          </p:nvPr>
        </p:nvGraphicFramePr>
        <p:xfrm>
          <a:off x="0" y="908721"/>
          <a:ext cx="9144000" cy="788955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1683"/>
                <a:gridCol w="2904213"/>
                <a:gridCol w="5508104"/>
              </a:tblGrid>
              <a:tr h="1368151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компоненты  </a:t>
                      </a:r>
                      <a:r>
                        <a:rPr lang="ru-RU" sz="2000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дефицитарного</a:t>
                      </a: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развития</a:t>
                      </a:r>
                    </a:p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обучающегося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Содержательный компонент</a:t>
                      </a: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74280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</a:rPr>
                        <a:t>Грамматическая компетенция</a:t>
                      </a:r>
                      <a:endParaRPr lang="ru-RU" sz="2000" dirty="0" smtClean="0"/>
                    </a:p>
                    <a:p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</a:rPr>
                        <a:t>Незначительный ошибки при согласовании слов в предложении, создании регулятивных словообразовательных, словоизменительных моделей различных частей речи. Незначительные</a:t>
                      </a:r>
                      <a:r>
                        <a:rPr lang="ru-RU" sz="2000" kern="1200" baseline="0" dirty="0" smtClean="0">
                          <a:effectLst/>
                        </a:rPr>
                        <a:t>  т</a:t>
                      </a:r>
                      <a:r>
                        <a:rPr lang="ru-RU" sz="2000" kern="1200" dirty="0" smtClean="0">
                          <a:effectLst/>
                        </a:rPr>
                        <a:t>рудности  при конструировании предложений</a:t>
                      </a:r>
                      <a:r>
                        <a:rPr lang="ru-RU" sz="2000" kern="1200" baseline="0" dirty="0" smtClean="0">
                          <a:effectLst/>
                        </a:rPr>
                        <a:t> сложных конструкций.</a:t>
                      </a:r>
                      <a:endParaRPr lang="ru-RU" sz="20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115628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effectLst/>
                        </a:rPr>
                        <a:t>Связная речь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effectLst/>
                        </a:rPr>
                        <a:t>Испытывает трудности при составлении творческих рассказов, рассказов - описаний, загадок- описаний, написании изложений, сочинений Рассказ</a:t>
                      </a:r>
                      <a:r>
                        <a:rPr lang="ru-RU" sz="2000" kern="1200" baseline="0" dirty="0" smtClean="0">
                          <a:effectLst/>
                        </a:rPr>
                        <a:t> по сюжетной картине недостаточно подробный и  последовательный. Степень развернутости рассказа  незначительная. 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0147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3447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037789"/>
              </p:ext>
            </p:extLst>
          </p:nvPr>
        </p:nvGraphicFramePr>
        <p:xfrm>
          <a:off x="31304" y="1001485"/>
          <a:ext cx="9144000" cy="61744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16002"/>
                <a:gridCol w="3164654"/>
                <a:gridCol w="4963344"/>
              </a:tblGrid>
              <a:tr h="10744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компоненты  </a:t>
                      </a:r>
                      <a:r>
                        <a:rPr lang="ru-RU" sz="2000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дефицитарного</a:t>
                      </a: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развития</a:t>
                      </a:r>
                    </a:p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обучающегося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Содержательный компонент</a:t>
                      </a: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84903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effectLst/>
                        </a:rPr>
                        <a:t>Письменная речь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effectLst/>
                        </a:rPr>
                        <a:t>Замены звонких согласных на глухие согласные, твёрдых</a:t>
                      </a:r>
                      <a:r>
                        <a:rPr lang="ru-RU" sz="2000" kern="1200" baseline="0" dirty="0" smtClean="0">
                          <a:effectLst/>
                        </a:rPr>
                        <a:t> согласных на мягкие согласные,  </a:t>
                      </a:r>
                      <a:r>
                        <a:rPr lang="ru-RU" sz="2000" kern="1200" dirty="0" smtClean="0">
                          <a:effectLst/>
                        </a:rPr>
                        <a:t> замены букв , сходных по написанию первого элемента буквы (по кинетическому признаку).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70995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err="1" smtClean="0">
                          <a:effectLst/>
                        </a:rPr>
                        <a:t>Дизорфография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effectLst/>
                        </a:rPr>
                        <a:t> Орфографические ошибки при написании слов с  безударными гласными,  непроизносимыми согласными в слове, парными согласными .</a:t>
                      </a:r>
                      <a:r>
                        <a:rPr lang="ru-RU" sz="2000" kern="1200" baseline="0" dirty="0" smtClean="0">
                          <a:effectLst/>
                        </a:rPr>
                        <a:t> Трудности усвоения и применения в практической деятельности пройдённых орфографических правил.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2271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994599"/>
              </p:ext>
            </p:extLst>
          </p:nvPr>
        </p:nvGraphicFramePr>
        <p:xfrm>
          <a:off x="17747" y="925864"/>
          <a:ext cx="9036498" cy="590089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12166"/>
                <a:gridCol w="3012166"/>
                <a:gridCol w="3012166"/>
              </a:tblGrid>
              <a:tr h="1420339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Дефициты</a:t>
                      </a:r>
                    </a:p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развития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Задачи развития учащегося на учебный год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Специальные условия обучения и воспитания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384925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Нарушение произношения.</a:t>
                      </a:r>
                    </a:p>
                    <a:p>
                      <a:r>
                        <a:rPr lang="ru-RU" sz="1800" kern="1200" dirty="0" smtClean="0">
                          <a:effectLst/>
                        </a:rPr>
                        <a:t>Недоразвитие фонематических процессов. Недостаточный словарь ( в количественном и качественном отношении), незначительные </a:t>
                      </a:r>
                      <a:r>
                        <a:rPr lang="ru-RU" sz="1800" kern="1200" dirty="0" err="1" smtClean="0">
                          <a:effectLst/>
                        </a:rPr>
                        <a:t>аграмматизмы</a:t>
                      </a:r>
                      <a:r>
                        <a:rPr lang="ru-RU" sz="1800" kern="1200" dirty="0" smtClean="0">
                          <a:effectLst/>
                        </a:rPr>
                        <a:t>, незначительные трудности установления </a:t>
                      </a:r>
                      <a:r>
                        <a:rPr lang="ru-RU" sz="1800" kern="1200" dirty="0" err="1" smtClean="0">
                          <a:effectLst/>
                        </a:rPr>
                        <a:t>нерегулятивных</a:t>
                      </a:r>
                      <a:r>
                        <a:rPr lang="ru-RU" sz="1800" kern="1200" dirty="0" smtClean="0">
                          <a:effectLst/>
                        </a:rPr>
                        <a:t> словообразовательных моделей, недостаточное развитие связной речи  и коммуникации.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Коррекция звукопроизношения шипящих звуков;</a:t>
                      </a:r>
                    </a:p>
                    <a:p>
                      <a:r>
                        <a:rPr lang="ru-RU" sz="1800" kern="1200" dirty="0" smtClean="0">
                          <a:effectLst/>
                        </a:rPr>
                        <a:t>Формирование фонематического восприятия (различение звуков по </a:t>
                      </a:r>
                      <a:r>
                        <a:rPr lang="ru-RU" sz="1800" kern="1200" dirty="0" err="1" smtClean="0">
                          <a:effectLst/>
                        </a:rPr>
                        <a:t>акустическо</a:t>
                      </a:r>
                      <a:r>
                        <a:rPr lang="ru-RU" sz="1800" kern="1200" dirty="0" smtClean="0">
                          <a:effectLst/>
                        </a:rPr>
                        <a:t>- артикуляционному сходству), развитие звукового анализа и синтеза; </a:t>
                      </a:r>
                    </a:p>
                    <a:p>
                      <a:r>
                        <a:rPr lang="ru-RU" sz="1800" kern="1200" dirty="0" smtClean="0">
                          <a:effectLst/>
                        </a:rPr>
                        <a:t>Коррекция и развитие лексико- грамматической стороны речи (словообразование, словоизменение);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Индивидуальные занятия по коррекционному курсу «Коррекция нарушений  письменной речи, обусловленная НВОНР» 3 раза в неделю (в объёме 86 часов)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16632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Индивидуальный образовательный маршрут обучающегося с ТНР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271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109107"/>
              </p:ext>
            </p:extLst>
          </p:nvPr>
        </p:nvGraphicFramePr>
        <p:xfrm>
          <a:off x="-1" y="1124744"/>
          <a:ext cx="9144000" cy="607545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  <a:gridCol w="3048000"/>
              </a:tblGrid>
              <a:tr h="1320575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Дефициты</a:t>
                      </a:r>
                    </a:p>
                    <a:p>
                      <a:pPr algn="ctr"/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Задачи развития учащегося на учебный год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Специальные условия обучения и воспитания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368057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Трудности формирования навыков письма, усвоения основных орфографических правил, наличие  специфических ошибок в  письменной речи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связной речи (построение фраз и текста с использованием плана);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Формирование правильного навыка письма и чтения в соответствии с программой 4 класса;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Коррекция специфических ошибок письма : замены  звонких согласных на глухие согласные,  дифференциация букв, сходных по написанию первого элемента буквы (по кинетическому признаку).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Индивидуальные занятия по коррекционному курсу «Коррекция нарушений  письменной речи, обусловленная НВОНР» 3 раза в неделю (в объёме 86 часов)</a:t>
                      </a:r>
                      <a:endParaRPr lang="ru-RU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3196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6644"/>
              </p:ext>
            </p:extLst>
          </p:nvPr>
        </p:nvGraphicFramePr>
        <p:xfrm>
          <a:off x="42191" y="872081"/>
          <a:ext cx="9036495" cy="598591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12165"/>
                <a:gridCol w="3012165"/>
                <a:gridCol w="3012165"/>
              </a:tblGrid>
              <a:tr h="1231039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</a:rPr>
                        <a:t>Направления коррекционной работы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</a:rPr>
                        <a:t>Виды деятельности обучающегося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effectLst/>
                        </a:rPr>
                        <a:t>Прогнозируемые результаты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646232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Диагностическое</a:t>
                      </a:r>
                    </a:p>
                    <a:p>
                      <a:r>
                        <a:rPr lang="ru-RU" sz="18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Коррекционное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Диагностика и коррекция звукопроизношения (автоматизация и дифференциация звуков речи);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Диагностика и коррекция лексической стороны речи (обогащение словаря, его расширение и уточнение); 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Активные практические действия  (выполнение  письменных практических заданий: списывание, выполнение упражнений, написание, изложений, диктантов и т.д. );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Самостоятельный поиск решения поставленной задачи;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Уточнение вопросов;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Наблюдение;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Работа с раздаточным материалом;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Слушание объяснений педагога;</a:t>
                      </a:r>
                    </a:p>
                    <a:p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Наличие  чёткого произношения звуков Ч, Щ , автоматизация их в экспрессивной речи, 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дифференциации звуков Ч-Ш. 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лексических замен слов, ошибок  при согласовании слов в предложении, создании регулятивных  словообразовательных    моделей различных частей  речи 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8036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075184"/>
              </p:ext>
            </p:extLst>
          </p:nvPr>
        </p:nvGraphicFramePr>
        <p:xfrm>
          <a:off x="0" y="706927"/>
          <a:ext cx="9144000" cy="698214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44384"/>
                <a:gridCol w="2999808"/>
                <a:gridCol w="2999808"/>
              </a:tblGrid>
              <a:tr h="11299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Направления коррекционной работы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Виды деятельности обучающегося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Прогнозируемые результаты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8913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Диагностика и коррекция грамматического строя речи (синтаксической структуры речевых высказываний, словоизменения и словообразования);</a:t>
                      </a:r>
                      <a:endParaRPr lang="ru-RU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Коррекция диалогической и формирование монологической форм речи, развитие коммуникативной функции речи (развитие навыков диалогической и монологической речи, Формирование связной речи, повышение речевой мотивации, обогащение речевого опыта);</a:t>
                      </a:r>
                    </a:p>
                    <a:p>
                      <a:endParaRPr lang="ru-RU" sz="18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Работа по подражанию (контролирующую функцию выполняет педагог);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Работа по образцу (учащийся контролирует свою деятельность посредством образца);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Самостоятельная работа;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Сопровождение речью выполняемых действий (учащийся повторяет образец речевого сопровождения за учителем, впоследствии даёт словесный отчёт самостоятельно);</a:t>
                      </a:r>
                    </a:p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Усвоение продуктивных словоизменительных моделей языка, различных синтаксических конструкций. </a:t>
                      </a:r>
                    </a:p>
                    <a:p>
                      <a:r>
                        <a:rPr lang="ru-RU" sz="18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Наличие сформированного навыка составления творческих рассказов, рассказов, загадок- описаний, написания изложений; Устранение специфических ошибок при письме( нарушение дифференциации звонких и глухих букв, 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213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522930"/>
              </p:ext>
            </p:extLst>
          </p:nvPr>
        </p:nvGraphicFramePr>
        <p:xfrm>
          <a:off x="23395" y="802758"/>
          <a:ext cx="9120605" cy="6278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66648"/>
                <a:gridCol w="2966648"/>
                <a:gridCol w="3187309"/>
              </a:tblGrid>
              <a:tr h="15306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Направления коррекционной работы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Виды деятельности обучающегося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Прогнозируемые результаты</a:t>
                      </a:r>
                      <a:endParaRPr lang="ru-RU" sz="2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4186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Коррекция нарушений письма;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Расширение представлений об окружающей действительности; </a:t>
                      </a:r>
                    </a:p>
                    <a:p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познавательной сферы (мышления, памяти, внимания, восприятия)</a:t>
                      </a:r>
                    </a:p>
                    <a:p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Аналитическое (проведение мониторингов).</a:t>
                      </a: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Формирование вывода обучающимся и т.д.</a:t>
                      </a: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замены букв , сходных по написанию первого элемента буквы </a:t>
                      </a:r>
                    </a:p>
                    <a:p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(по кинетическому признаку);</a:t>
                      </a:r>
                    </a:p>
                    <a:p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 ошибок при написании слов с</a:t>
                      </a:r>
                    </a:p>
                    <a:p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безударными гласными в слове, непроизносимыми согласными, парными согласными на конце слова.</a:t>
                      </a:r>
                    </a:p>
                    <a:p>
                      <a:r>
                        <a:rPr lang="ru-RU" sz="2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3993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477733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66270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35857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Фонематическое восприятие сформировано. Сформирована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слухо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зрительная и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слухо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произносительная дифференциация оппозиционных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звуков.</a:t>
                      </a:r>
                    </a:p>
                    <a:p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(учащийся распознаёт и различает все звуки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Фонематическое восприятие в основном </a:t>
                      </a:r>
                      <a:r>
                        <a:rPr lang="ru-RU" dirty="0" err="1" smtClean="0"/>
                        <a:t>сформиро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вано</a:t>
                      </a:r>
                      <a:r>
                        <a:rPr lang="ru-RU" dirty="0" smtClean="0"/>
                        <a:t>, но незначительно затруднена </a:t>
                      </a:r>
                      <a:r>
                        <a:rPr lang="ru-RU" dirty="0" err="1" smtClean="0"/>
                        <a:t>слухо</a:t>
                      </a:r>
                      <a:r>
                        <a:rPr lang="ru-RU" dirty="0" smtClean="0"/>
                        <a:t>-произносительная</a:t>
                      </a:r>
                    </a:p>
                    <a:p>
                      <a:r>
                        <a:rPr lang="ru-RU" dirty="0" smtClean="0"/>
                        <a:t>дифференциация оппозиционных звуков в слогах и словах со сложной слоговой структурой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Фонематическое восприятие  </a:t>
                      </a:r>
                    </a:p>
                    <a:p>
                      <a:r>
                        <a:rPr lang="ru-RU" dirty="0" smtClean="0"/>
                        <a:t>сформировано в незначительной степени. </a:t>
                      </a:r>
                      <a:r>
                        <a:rPr lang="ru-RU" dirty="0" err="1" smtClean="0"/>
                        <a:t>Зачительно</a:t>
                      </a:r>
                      <a:r>
                        <a:rPr lang="ru-RU" dirty="0" smtClean="0"/>
                        <a:t> затруднена </a:t>
                      </a:r>
                      <a:r>
                        <a:rPr lang="ru-RU" dirty="0" err="1" smtClean="0"/>
                        <a:t>слухо</a:t>
                      </a:r>
                      <a:r>
                        <a:rPr lang="ru-RU" dirty="0" smtClean="0"/>
                        <a:t>-произносительная</a:t>
                      </a:r>
                    </a:p>
                    <a:p>
                      <a:r>
                        <a:rPr lang="ru-RU" dirty="0" smtClean="0"/>
                        <a:t>дифференциация оппозиционных звуков в слогах и словах со сложной слоговой структурой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Фонематическое восприятие  не сформировано.  Не сформирована </a:t>
                      </a:r>
                      <a:r>
                        <a:rPr lang="ru-RU" dirty="0" err="1" smtClean="0"/>
                        <a:t>слухо</a:t>
                      </a:r>
                      <a:r>
                        <a:rPr lang="ru-RU" dirty="0" smtClean="0"/>
                        <a:t>- зрительная и </a:t>
                      </a:r>
                      <a:r>
                        <a:rPr lang="ru-RU" dirty="0" err="1" smtClean="0"/>
                        <a:t>слухо</a:t>
                      </a:r>
                      <a:r>
                        <a:rPr lang="ru-RU" dirty="0" smtClean="0"/>
                        <a:t>- произносительная дифференциация оппозиционных звуков.</a:t>
                      </a:r>
                    </a:p>
                    <a:p>
                      <a:r>
                        <a:rPr lang="ru-RU" dirty="0" smtClean="0"/>
                        <a:t> (учащийся  не распознаёт и не различает все звуки)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35696" y="-1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Фонематическое восприятие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569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130759"/>
              </p:ext>
            </p:extLst>
          </p:nvPr>
        </p:nvGraphicFramePr>
        <p:xfrm>
          <a:off x="0" y="764704"/>
          <a:ext cx="9144000" cy="6093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67225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уровень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уровень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уровень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уровень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421044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Словарный запас сформирован. Объём словаря соответствует возрастному эталону.</a:t>
                      </a:r>
                    </a:p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Устанавливает смысловые связи между словами.</a:t>
                      </a:r>
                    </a:p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Владеет навыками правильной интерпретации</a:t>
                      </a:r>
                      <a:r>
                        <a:rPr lang="ru-RU" sz="17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значения многозначных слов</a:t>
                      </a:r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помощью контекста,</a:t>
                      </a:r>
                      <a:r>
                        <a:rPr lang="ru-RU" sz="17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корректного использования в речи сравнительных</a:t>
                      </a:r>
                    </a:p>
                    <a:p>
                      <a:r>
                        <a:rPr lang="ru-RU" sz="17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оборотов</a:t>
                      </a:r>
                      <a:endParaRPr lang="ru-RU" sz="17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Словарный запас в основном сформирован,</a:t>
                      </a:r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но незначительно снижен объём предметного,  предикативного, атрибутивного, </a:t>
                      </a:r>
                      <a:r>
                        <a:rPr lang="ru-RU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словаря,способ</a:t>
                      </a:r>
                      <a:endParaRPr lang="ru-RU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ность</a:t>
                      </a:r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устанавливать смысловые связи между словами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Словарный запас сформирован в незначительной степени. Объём словаря беден, ограничен бытовой лексикой. Значительные трудности установления смысловых связей между словами.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Словарный запас не сформирован. Объём словаря крайне ограничен, не сформированы навыки установления смысловых связей между</a:t>
                      </a:r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словами.</a:t>
                      </a:r>
                    </a:p>
                    <a:p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доступно понимание многозначности слов, сравнительных оборотов.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27584" y="116632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Лексикон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397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910"/>
            <a:ext cx="9144000" cy="7022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06897"/>
              </p:ext>
            </p:extLst>
          </p:nvPr>
        </p:nvGraphicFramePr>
        <p:xfrm>
          <a:off x="0" y="764703"/>
          <a:ext cx="9144000" cy="6093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648576">
                <a:tc>
                  <a:txBody>
                    <a:bodyPr/>
                    <a:lstStyle/>
                    <a:p>
                      <a:r>
                        <a:rPr lang="ru-RU" dirty="0" smtClean="0"/>
                        <a:t>1 уровень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уровень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уровень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уровень</a:t>
                      </a:r>
                      <a:endParaRPr lang="ru-RU" dirty="0"/>
                    </a:p>
                  </a:txBody>
                  <a:tcPr/>
                </a:tc>
              </a:tr>
              <a:tr h="5444720"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Словообразователь</a:t>
                      </a:r>
                      <a:r>
                        <a:rPr lang="ru-RU" sz="1800" dirty="0" smtClean="0"/>
                        <a:t>-</a:t>
                      </a:r>
                    </a:p>
                    <a:p>
                      <a:r>
                        <a:rPr lang="ru-RU" sz="1800" dirty="0" err="1" smtClean="0"/>
                        <a:t>ноая</a:t>
                      </a:r>
                      <a:r>
                        <a:rPr lang="ru-RU" sz="1800" dirty="0" smtClean="0"/>
                        <a:t> деятельность сформирована. Самостоятельно образовывает продуктивные, менее продуктивные, нерегулярные </a:t>
                      </a:r>
                      <a:r>
                        <a:rPr lang="ru-RU" sz="1800" dirty="0" err="1" smtClean="0"/>
                        <a:t>словообразователь</a:t>
                      </a:r>
                      <a:r>
                        <a:rPr lang="ru-RU" sz="1800" dirty="0" smtClean="0"/>
                        <a:t>-</a:t>
                      </a:r>
                    </a:p>
                    <a:p>
                      <a:r>
                        <a:rPr lang="ru-RU" sz="1800" dirty="0" err="1" smtClean="0"/>
                        <a:t>ные</a:t>
                      </a:r>
                      <a:r>
                        <a:rPr lang="ru-RU" sz="1800" dirty="0" smtClean="0"/>
                        <a:t> модели. Умеет</a:t>
                      </a:r>
                      <a:r>
                        <a:rPr lang="ru-RU" sz="1800" baseline="0" dirty="0" smtClean="0"/>
                        <a:t> выделять на слух и узнавать </a:t>
                      </a:r>
                      <a:r>
                        <a:rPr lang="ru-RU" sz="1800" baseline="0" dirty="0" err="1" smtClean="0"/>
                        <a:t>словообразователь</a:t>
                      </a:r>
                      <a:r>
                        <a:rPr lang="ru-RU" sz="1800" baseline="0" dirty="0" smtClean="0"/>
                        <a:t>-</a:t>
                      </a:r>
                    </a:p>
                    <a:p>
                      <a:r>
                        <a:rPr lang="ru-RU" sz="1800" baseline="0" dirty="0" err="1" smtClean="0"/>
                        <a:t>ные</a:t>
                      </a:r>
                      <a:r>
                        <a:rPr lang="ru-RU" sz="1800" baseline="0" dirty="0" smtClean="0"/>
                        <a:t> аффиксы, образовывать слова с учётом производящей основы.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Словообразователь</a:t>
                      </a:r>
                      <a:r>
                        <a:rPr lang="ru-RU" sz="1800" dirty="0" smtClean="0"/>
                        <a:t>-</a:t>
                      </a:r>
                    </a:p>
                    <a:p>
                      <a:r>
                        <a:rPr lang="ru-RU" sz="1800" dirty="0" err="1" smtClean="0"/>
                        <a:t>ная</a:t>
                      </a:r>
                      <a:r>
                        <a:rPr lang="ru-RU" sz="1800" dirty="0" smtClean="0"/>
                        <a:t> деятельность в основном</a:t>
                      </a:r>
                      <a:r>
                        <a:rPr lang="ru-RU" sz="1800" baseline="0" dirty="0" smtClean="0"/>
                        <a:t> сформирована. Но  наблюдаются незначительные трудности  усвоения нерегулярных </a:t>
                      </a:r>
                      <a:r>
                        <a:rPr lang="ru-RU" sz="1800" baseline="0" dirty="0" err="1" smtClean="0"/>
                        <a:t>словообразователь</a:t>
                      </a:r>
                      <a:endParaRPr lang="ru-RU" sz="1800" baseline="0" dirty="0" smtClean="0"/>
                    </a:p>
                    <a:p>
                      <a:r>
                        <a:rPr lang="ru-RU" sz="1800" baseline="0" dirty="0" err="1" smtClean="0"/>
                        <a:t>ных</a:t>
                      </a:r>
                      <a:r>
                        <a:rPr lang="ru-RU" sz="1800" baseline="0" dirty="0" smtClean="0"/>
                        <a:t> моделей. Усвоены продуктивные и менее </a:t>
                      </a:r>
                      <a:r>
                        <a:rPr lang="ru-RU" sz="1800" baseline="0" dirty="0" err="1" smtClean="0"/>
                        <a:t>продуктив</a:t>
                      </a:r>
                      <a:r>
                        <a:rPr lang="ru-RU" sz="1800" baseline="0" dirty="0" smtClean="0"/>
                        <a:t>-</a:t>
                      </a:r>
                    </a:p>
                    <a:p>
                      <a:r>
                        <a:rPr lang="ru-RU" sz="1800" baseline="0" dirty="0" err="1" smtClean="0"/>
                        <a:t>ные</a:t>
                      </a:r>
                      <a:r>
                        <a:rPr lang="ru-RU" sz="1800" baseline="0" dirty="0" smtClean="0"/>
                        <a:t> </a:t>
                      </a:r>
                      <a:r>
                        <a:rPr lang="ru-RU" sz="1800" baseline="0" dirty="0" err="1" smtClean="0"/>
                        <a:t>словообразователь</a:t>
                      </a:r>
                      <a:endParaRPr lang="ru-RU" sz="1800" baseline="0" dirty="0" smtClean="0"/>
                    </a:p>
                    <a:p>
                      <a:r>
                        <a:rPr lang="ru-RU" sz="1800" baseline="0" dirty="0" err="1" smtClean="0"/>
                        <a:t>ные</a:t>
                      </a:r>
                      <a:r>
                        <a:rPr lang="ru-RU" sz="1800" baseline="0" dirty="0" smtClean="0"/>
                        <a:t> модели.</a:t>
                      </a:r>
                      <a:r>
                        <a:rPr lang="ru-RU" sz="1800" dirty="0" smtClean="0"/>
                        <a:t>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Словообразователь</a:t>
                      </a:r>
                      <a:endParaRPr lang="ru-RU" sz="1800" dirty="0" smtClean="0"/>
                    </a:p>
                    <a:p>
                      <a:r>
                        <a:rPr lang="ru-RU" sz="1800" dirty="0" err="1" smtClean="0"/>
                        <a:t>ная</a:t>
                      </a:r>
                      <a:r>
                        <a:rPr lang="ru-RU" sz="1800" dirty="0" smtClean="0"/>
                        <a:t> деятельность сформирована в незначительной степени.  Усвоены продуктивные </a:t>
                      </a:r>
                      <a:r>
                        <a:rPr lang="ru-RU" sz="1800" dirty="0" err="1" smtClean="0"/>
                        <a:t>словооразователь</a:t>
                      </a:r>
                      <a:r>
                        <a:rPr lang="ru-RU" sz="1800" dirty="0" smtClean="0"/>
                        <a:t>-</a:t>
                      </a:r>
                    </a:p>
                    <a:p>
                      <a:r>
                        <a:rPr lang="ru-RU" sz="1800" dirty="0" err="1" smtClean="0"/>
                        <a:t>ные</a:t>
                      </a:r>
                      <a:r>
                        <a:rPr lang="ru-RU" sz="1800" dirty="0" smtClean="0"/>
                        <a:t> модели, допускает большое количество ошибок  в словах, образованных по менее продуктивным и нерегулярным моделям.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err="1" smtClean="0"/>
                        <a:t>Словообразователь</a:t>
                      </a:r>
                      <a:endParaRPr lang="ru-RU" sz="1800" dirty="0" smtClean="0"/>
                    </a:p>
                    <a:p>
                      <a:r>
                        <a:rPr lang="ru-RU" sz="1800" dirty="0" err="1" smtClean="0"/>
                        <a:t>ная</a:t>
                      </a:r>
                      <a:r>
                        <a:rPr lang="ru-RU" sz="1800" dirty="0" smtClean="0"/>
                        <a:t> деятельность не сформирована, морфологическое членение слова</a:t>
                      </a:r>
                      <a:r>
                        <a:rPr lang="ru-RU" sz="1800" baseline="0" dirty="0" smtClean="0"/>
                        <a:t> недоступно. </a:t>
                      </a:r>
                    </a:p>
                    <a:p>
                      <a:r>
                        <a:rPr lang="ru-RU" sz="1800" dirty="0" smtClean="0"/>
                        <a:t>Допускает большое количество ошибок  в словах,  образованных по продуктивным </a:t>
                      </a:r>
                      <a:r>
                        <a:rPr lang="ru-RU" sz="1800" dirty="0" err="1" smtClean="0"/>
                        <a:t>словообразователь</a:t>
                      </a:r>
                      <a:r>
                        <a:rPr lang="ru-RU" sz="1800" dirty="0" smtClean="0"/>
                        <a:t>-</a:t>
                      </a:r>
                    </a:p>
                    <a:p>
                      <a:r>
                        <a:rPr lang="ru-RU" sz="1800" dirty="0" err="1" smtClean="0"/>
                        <a:t>ным</a:t>
                      </a:r>
                      <a:r>
                        <a:rPr lang="ru-RU" sz="1800" dirty="0" smtClean="0"/>
                        <a:t> моделям.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8397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999608"/>
              </p:ext>
            </p:extLst>
          </p:nvPr>
        </p:nvGraphicFramePr>
        <p:xfrm>
          <a:off x="107504" y="293199"/>
          <a:ext cx="9036496" cy="6564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124"/>
                <a:gridCol w="2259124"/>
                <a:gridCol w="2259124"/>
                <a:gridCol w="2259124"/>
              </a:tblGrid>
              <a:tr h="72008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уровень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844721"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Морфологические и синтаксические навыки сформированы</a:t>
                      </a:r>
                    </a:p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Владеет</a:t>
                      </a:r>
                      <a:r>
                        <a:rPr lang="ru-RU" sz="17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навыками создания  правильных </a:t>
                      </a:r>
                      <a:r>
                        <a:rPr lang="ru-RU" sz="17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словоизменитель</a:t>
                      </a:r>
                      <a:endParaRPr lang="ru-RU" sz="17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7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ных</a:t>
                      </a:r>
                      <a:r>
                        <a:rPr lang="ru-RU" sz="17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моделей, корректного употребления предлогов, употребления предложно- падежных форм. Усвоены синтаксические модели предложений ( в соответствии с возрастом)</a:t>
                      </a:r>
                      <a:endParaRPr lang="ru-RU" sz="17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7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Морфологические и синтаксические навыки в основном сформированы. Незначительно затруднён процесс овладения </a:t>
                      </a:r>
                      <a:r>
                        <a:rPr lang="ru-RU" sz="17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словозменительны</a:t>
                      </a:r>
                      <a:endParaRPr lang="ru-RU" sz="17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 моделями, употребления предлогов, предложно- падежных конструкций.  Процесс овладения синтаксическими конструкциями вызывает незначительные затруднения</a:t>
                      </a:r>
                      <a:endParaRPr lang="ru-RU" sz="17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Морфологические и синтаксические навыки  сформированы в незначительной степени. Значительно затруднён процесс овладения словоизменительными моделями, употребление предлогов, предложно- падежных форм.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Процесс овладения синтаксическими конструкциями вызывает незначительные затруднения</a:t>
                      </a:r>
                    </a:p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Грубое нарушение морфологических и синтаксических </a:t>
                      </a:r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навыков.Ребёнок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 владеет </a:t>
                      </a:r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словоизменитель</a:t>
                      </a:r>
                      <a:endParaRPr lang="ru-RU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ными</a:t>
                      </a:r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навыками, навыками предложно- падежных конструкций. Не употребляет  </a:t>
                      </a:r>
                    </a:p>
                    <a:p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синтаксические модели </a:t>
                      </a:r>
                      <a:r>
                        <a:rPr lang="ru-RU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предложе</a:t>
                      </a:r>
                      <a:endParaRPr lang="ru-RU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ний</a:t>
                      </a:r>
                      <a:r>
                        <a:rPr lang="ru-RU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 усваивает в речи предлоги. (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соответствии с возрастом)</a:t>
                      </a:r>
                      <a:endParaRPr lang="ru-RU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8397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497813"/>
              </p:ext>
            </p:extLst>
          </p:nvPr>
        </p:nvGraphicFramePr>
        <p:xfrm>
          <a:off x="971600" y="2060850"/>
          <a:ext cx="6984781" cy="194421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79206"/>
                <a:gridCol w="364703"/>
                <a:gridCol w="364703"/>
                <a:gridCol w="364703"/>
                <a:gridCol w="452999"/>
                <a:gridCol w="452999"/>
                <a:gridCol w="364703"/>
                <a:gridCol w="364703"/>
                <a:gridCol w="364703"/>
                <a:gridCol w="364703"/>
                <a:gridCol w="364703"/>
                <a:gridCol w="364703"/>
                <a:gridCol w="364703"/>
                <a:gridCol w="364703"/>
                <a:gridCol w="453639"/>
                <a:gridCol w="434205"/>
              </a:tblGrid>
              <a:tr h="242877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Фамилия,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имя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1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Произношение звуков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28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Шипящие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Соноры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28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ш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ж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ч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щ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9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287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28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553784"/>
              </p:ext>
            </p:extLst>
          </p:nvPr>
        </p:nvGraphicFramePr>
        <p:xfrm>
          <a:off x="729614" y="4293098"/>
          <a:ext cx="7514791" cy="1728192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43799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  <a:gridCol w="353944"/>
              </a:tblGrid>
              <a:tr h="288032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Фамилия,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имя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1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Дифференциация звуков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Свистящих и шипящих, других звуков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449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Соноров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С-Ш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Ж-З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Ч-Т*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Щ-С*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Л-Р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Л*-Р*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23528" y="33265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ДИАГНОСТИЧЕСКОЕ ОБСЛЕДОВАНИЕ УСТНОЙ РЕЧИ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ЛООПЕДИЧЕСКОЕ ЗАКЛЮЧЕНИЕ: НАРУШЕНИЕ ПИСЬМЕННОЙ РЕЧИ, ОБУСЛОВЛЕННОЕ НВОНР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36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0"/>
            <a:ext cx="8928992" cy="7020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 </a:t>
            </a:r>
            <a:r>
              <a:rPr lang="ru-RU" sz="20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балл- 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звукопроизношение отсутствующих или искажённо произносимых звуков не сформировано, при воспроизведении слоговых рядов, слов , предложений с акустически и </a:t>
            </a:r>
            <a:r>
              <a:rPr lang="ru-RU" sz="2000" b="1" dirty="0" err="1">
                <a:latin typeface="Times New Roman"/>
                <a:ea typeface="Times New Roman"/>
                <a:cs typeface="Times New Roman"/>
              </a:rPr>
              <a:t>артикуляторно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 близкими звуками допускает большое количество ошибок (больше 6);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балла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– звукопроизношение отсутствующих или искажённо произносимых звуков находится на стадии автоматизации ( на уровне слова, словосочетания), при воспроизведении слоговых рядов, слов, предложений с акустически и </a:t>
            </a:r>
            <a:r>
              <a:rPr lang="ru-RU" sz="2000" b="1" dirty="0" err="1">
                <a:latin typeface="Times New Roman"/>
                <a:ea typeface="Times New Roman"/>
                <a:cs typeface="Times New Roman"/>
              </a:rPr>
              <a:t>артикуляторно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 близкими звуками допускает значительное количество ошибок (меньше 6);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балла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– звукопроизношение отсутствующих или искажённо произносимых звуков находится на стадии автоматизации ( на уровне предложения,  фразы), при воспроизведении слоговых рядов, слов, предложений с акустически и </a:t>
            </a:r>
            <a:r>
              <a:rPr lang="ru-RU" sz="2000" b="1" dirty="0" err="1">
                <a:latin typeface="Times New Roman"/>
                <a:ea typeface="Times New Roman"/>
                <a:cs typeface="Times New Roman"/>
              </a:rPr>
              <a:t>артикуляторно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 близкими звуками допускает незначительное количество ошибок (1-2)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 балла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–  звукопроизношение отсутствующих или искажённо произносимых звуков автоматизировано в связной речи, при воспроизведении слоговых рядов, слов, предложений с акустически и </a:t>
            </a:r>
            <a:r>
              <a:rPr lang="ru-RU" sz="2000" b="1" dirty="0" err="1">
                <a:latin typeface="Times New Roman"/>
                <a:ea typeface="Times New Roman"/>
                <a:cs typeface="Times New Roman"/>
              </a:rPr>
              <a:t>артикуляторно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 близкими звуками не  допускает  ошибки.</a:t>
            </a:r>
            <a:endParaRPr lang="ru-RU" sz="20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5436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721661"/>
              </p:ext>
            </p:extLst>
          </p:nvPr>
        </p:nvGraphicFramePr>
        <p:xfrm>
          <a:off x="107504" y="1916832"/>
          <a:ext cx="8856987" cy="4511996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43626"/>
                <a:gridCol w="634792"/>
                <a:gridCol w="276167"/>
                <a:gridCol w="276167"/>
                <a:gridCol w="276167"/>
                <a:gridCol w="276167"/>
                <a:gridCol w="276167"/>
                <a:gridCol w="302722"/>
                <a:gridCol w="302722"/>
                <a:gridCol w="302722"/>
                <a:gridCol w="302722"/>
                <a:gridCol w="250674"/>
                <a:gridCol w="251204"/>
                <a:gridCol w="326087"/>
                <a:gridCol w="326087"/>
                <a:gridCol w="326620"/>
                <a:gridCol w="326620"/>
                <a:gridCol w="302722"/>
                <a:gridCol w="302722"/>
                <a:gridCol w="302722"/>
                <a:gridCol w="302722"/>
                <a:gridCol w="302722"/>
                <a:gridCol w="302722"/>
                <a:gridCol w="276167"/>
                <a:gridCol w="276167"/>
                <a:gridCol w="302722"/>
                <a:gridCol w="302722"/>
                <a:gridCol w="302722"/>
                <a:gridCol w="302722"/>
              </a:tblGrid>
              <a:tr h="127454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</a:rPr>
                        <a:t>Фами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лия,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имя обучаю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</a:rPr>
                        <a:t>ще</a:t>
                      </a:r>
                      <a:r>
                        <a:rPr lang="ru-RU" sz="1000" dirty="0">
                          <a:effectLst/>
                        </a:rPr>
                        <a:t>-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</a:rPr>
                        <a:t>гося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Номинативный </a:t>
                      </a:r>
                      <a:r>
                        <a:rPr lang="ru-RU" sz="1800" dirty="0">
                          <a:effectLst/>
                        </a:rPr>
                        <a:t>словарь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Много-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значные</a:t>
                      </a:r>
                      <a:r>
                        <a:rPr lang="ru-RU" sz="1400" dirty="0">
                          <a:effectLst/>
                        </a:rPr>
                        <a:t> слова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Сложные </a:t>
                      </a:r>
                      <a:r>
                        <a:rPr lang="ru-RU" sz="1400" dirty="0">
                          <a:effectLst/>
                        </a:rPr>
                        <a:t>слова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Словарь </a:t>
                      </a:r>
                      <a:r>
                        <a:rPr lang="ru-RU" sz="1400" dirty="0" err="1" smtClean="0">
                          <a:effectLst/>
                        </a:rPr>
                        <a:t>призна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ков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Словарь </a:t>
                      </a:r>
                      <a:r>
                        <a:rPr lang="ru-RU" sz="1400" dirty="0" err="1" smtClean="0">
                          <a:effectLst/>
                        </a:rPr>
                        <a:t>антони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мов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Словарь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Синони</a:t>
                      </a: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мов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93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Предмет </a:t>
                      </a:r>
                      <a:r>
                        <a:rPr lang="ru-RU" sz="1400" b="1" dirty="0">
                          <a:effectLst/>
                        </a:rPr>
                        <a:t>и его части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Объяснение </a:t>
                      </a:r>
                      <a:r>
                        <a:rPr lang="ru-RU" sz="1400" b="1" dirty="0">
                          <a:effectLst/>
                        </a:rPr>
                        <a:t>лексическо-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</a:rPr>
                        <a:t>го</a:t>
                      </a:r>
                      <a:r>
                        <a:rPr lang="ru-RU" sz="1400" b="1" dirty="0">
                          <a:effectLst/>
                        </a:rPr>
                        <a:t> значения слов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Обобщаю-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</a:rPr>
                        <a:t>щие</a:t>
                      </a:r>
                      <a:r>
                        <a:rPr lang="ru-RU" sz="1400" b="1" dirty="0">
                          <a:effectLst/>
                        </a:rPr>
                        <a:t> понятия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Подбор </a:t>
                      </a:r>
                      <a:r>
                        <a:rPr lang="ru-RU" sz="1400" b="1" dirty="0">
                          <a:effectLst/>
                        </a:rPr>
                        <a:t>слов- предметов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Подбери </a:t>
                      </a:r>
                      <a:r>
                        <a:rPr lang="ru-RU" sz="1400" b="1" dirty="0">
                          <a:effectLst/>
                        </a:rPr>
                        <a:t>многозначные слова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Образуй </a:t>
                      </a:r>
                      <a:r>
                        <a:rPr lang="ru-RU" sz="1400" b="1" dirty="0">
                          <a:effectLst/>
                        </a:rPr>
                        <a:t>сложное слово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Подбери </a:t>
                      </a:r>
                      <a:r>
                        <a:rPr lang="ru-RU" sz="1400" b="1" dirty="0">
                          <a:effectLst/>
                        </a:rPr>
                        <a:t>слова- признаки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Скажи </a:t>
                      </a:r>
                      <a:r>
                        <a:rPr lang="ru-RU" sz="1400" b="1" dirty="0">
                          <a:effectLst/>
                        </a:rPr>
                        <a:t>наоборот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Как </a:t>
                      </a:r>
                      <a:r>
                        <a:rPr lang="ru-RU" sz="1400" b="1" dirty="0">
                          <a:effectLst/>
                        </a:rPr>
                        <a:t>сказать по - другому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484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17" marR="55017" marT="0" marB="0"/>
                </a:tc>
              </a:tr>
              <a:tr h="8496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5017" marR="55017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5576" y="33265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ИССЛЕДОВАНИЕ СОСТОЯНИЯ ЛЕКСИКОНА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047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036496" cy="731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</a:t>
            </a:r>
            <a:r>
              <a:rPr lang="ru-RU" sz="24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развития</a:t>
            </a:r>
            <a:endParaRPr lang="ru-RU" sz="2400" b="1" u="sng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 балл-  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большинство 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компонентов  словаря не  развиты; бедность словарного запаса, бедный предметный, предикативный, атрибутивный  словарь, большое количество лексических ошибок (больше 6);  неумение устанавливать смысловые отношения между словами;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</a:t>
            </a:r>
            <a:r>
              <a:rPr lang="ru-RU" sz="24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балла 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–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отдельные компоненты словаря не развиты; недостаточный  предметный, предикативный, атрибутивный  </a:t>
            </a:r>
            <a:r>
              <a:rPr lang="ru-RU" sz="2400" b="1" dirty="0" err="1" smtClean="0">
                <a:latin typeface="Times New Roman"/>
                <a:ea typeface="Times New Roman"/>
                <a:cs typeface="Times New Roman"/>
              </a:rPr>
              <a:t>словарЬ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, значительное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количество лексических  ошибок, в большинстве случаев не устанавливает смысловые связи (меньше 6);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балла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–  словарный запас незначительно отстаёт  от  возрастной нормы, незначительное количество лексических  ошибок (1-2), в большинстве случаев правильно   устанавливает смысловые связи;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 балла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– уровень развития  словарного запаса соответствует норме.</a:t>
            </a:r>
            <a:endParaRPr lang="ru-RU" sz="2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5047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013874"/>
              </p:ext>
            </p:extLst>
          </p:nvPr>
        </p:nvGraphicFramePr>
        <p:xfrm>
          <a:off x="395535" y="2132855"/>
          <a:ext cx="8424941" cy="4248474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612300"/>
                <a:gridCol w="280526"/>
                <a:gridCol w="280526"/>
                <a:gridCol w="280526"/>
                <a:gridCol w="280526"/>
                <a:gridCol w="280526"/>
                <a:gridCol w="280526"/>
                <a:gridCol w="280526"/>
                <a:gridCol w="280526"/>
                <a:gridCol w="280526"/>
                <a:gridCol w="280526"/>
                <a:gridCol w="280526"/>
                <a:gridCol w="280526"/>
                <a:gridCol w="254629"/>
                <a:gridCol w="255171"/>
                <a:gridCol w="331235"/>
                <a:gridCol w="331235"/>
                <a:gridCol w="331776"/>
                <a:gridCol w="331776"/>
                <a:gridCol w="307499"/>
                <a:gridCol w="307499"/>
                <a:gridCol w="307499"/>
                <a:gridCol w="307499"/>
                <a:gridCol w="307499"/>
                <a:gridCol w="307499"/>
                <a:gridCol w="255171"/>
                <a:gridCol w="255171"/>
                <a:gridCol w="255171"/>
              </a:tblGrid>
              <a:tr h="35985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Фамилия, имя  обучающегося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Словообразование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Словоизменение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090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 smtClean="0">
                          <a:effectLst/>
                        </a:rPr>
                        <a:t>Сущ</a:t>
                      </a:r>
                      <a:r>
                        <a:rPr lang="ru-RU" sz="1300" b="1" dirty="0" smtClean="0">
                          <a:effectLst/>
                        </a:rPr>
                        <a:t>-х </a:t>
                      </a:r>
                      <a:r>
                        <a:rPr lang="ru-RU" sz="1300" b="1" dirty="0">
                          <a:effectLst/>
                        </a:rPr>
                        <a:t>с помощью </a:t>
                      </a:r>
                      <a:r>
                        <a:rPr lang="ru-RU" sz="1300" b="1" dirty="0" err="1">
                          <a:effectLst/>
                        </a:rPr>
                        <a:t>суффик</a:t>
                      </a:r>
                      <a:r>
                        <a:rPr lang="ru-RU" sz="1300" b="1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сов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Глаголов </a:t>
                      </a:r>
                      <a:r>
                        <a:rPr lang="ru-RU" sz="1300" b="1" dirty="0">
                          <a:effectLst/>
                        </a:rPr>
                        <a:t>с помощью приставок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Относи-</a:t>
                      </a:r>
                      <a:endParaRPr lang="ru-RU" sz="13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тельные </a:t>
                      </a:r>
                      <a:r>
                        <a:rPr lang="ru-RU" sz="1300" b="1" dirty="0" err="1">
                          <a:effectLst/>
                        </a:rPr>
                        <a:t>прила</a:t>
                      </a:r>
                      <a:r>
                        <a:rPr lang="ru-RU" sz="1300" b="1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гат</a:t>
                      </a:r>
                      <a:r>
                        <a:rPr lang="ru-RU" sz="1300" b="1" dirty="0">
                          <a:effectLst/>
                        </a:rPr>
                        <a:t>.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 smtClean="0">
                          <a:effectLst/>
                        </a:rPr>
                        <a:t>Притяжат</a:t>
                      </a:r>
                      <a:r>
                        <a:rPr lang="ru-RU" sz="1300" b="1" dirty="0">
                          <a:effectLst/>
                        </a:rPr>
                        <a:t>. </a:t>
                      </a:r>
                      <a:r>
                        <a:rPr lang="ru-RU" sz="1300" b="1" dirty="0" err="1">
                          <a:effectLst/>
                        </a:rPr>
                        <a:t>прилагат</a:t>
                      </a:r>
                      <a:r>
                        <a:rPr lang="ru-RU" sz="1300" b="1" dirty="0">
                          <a:effectLst/>
                        </a:rPr>
                        <a:t>.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Измене</a:t>
                      </a:r>
                      <a:endParaRPr lang="ru-RU" sz="13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ние</a:t>
                      </a:r>
                      <a:r>
                        <a:rPr lang="ru-RU" sz="1300" b="1" dirty="0">
                          <a:effectLst/>
                        </a:rPr>
                        <a:t> </a:t>
                      </a:r>
                      <a:r>
                        <a:rPr lang="ru-RU" sz="1300" b="1" dirty="0" err="1">
                          <a:effectLst/>
                        </a:rPr>
                        <a:t>сущ</a:t>
                      </a:r>
                      <a:r>
                        <a:rPr lang="ru-RU" sz="1300" b="1" dirty="0">
                          <a:effectLst/>
                        </a:rPr>
                        <a:t>-х и </a:t>
                      </a:r>
                      <a:r>
                        <a:rPr lang="ru-RU" sz="1300" b="1" dirty="0" err="1">
                          <a:effectLst/>
                        </a:rPr>
                        <a:t>прилага</a:t>
                      </a:r>
                      <a:r>
                        <a:rPr lang="ru-RU" sz="1300" b="1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тельных по числам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Изменение </a:t>
                      </a:r>
                      <a:r>
                        <a:rPr lang="ru-RU" sz="1300" b="1" dirty="0" err="1">
                          <a:effectLst/>
                        </a:rPr>
                        <a:t>сущ</a:t>
                      </a:r>
                      <a:r>
                        <a:rPr lang="ru-RU" sz="1300" b="1" dirty="0">
                          <a:effectLst/>
                        </a:rPr>
                        <a:t>-х и </a:t>
                      </a:r>
                      <a:r>
                        <a:rPr lang="ru-RU" sz="1300" b="1" dirty="0" err="1">
                          <a:effectLst/>
                        </a:rPr>
                        <a:t>прилагатель</a:t>
                      </a:r>
                      <a:endParaRPr lang="ru-RU" sz="13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ных</a:t>
                      </a:r>
                      <a:r>
                        <a:rPr lang="ru-RU" sz="1300" b="1" dirty="0">
                          <a:effectLst/>
                        </a:rPr>
                        <a:t> по родам.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Образование </a:t>
                      </a:r>
                      <a:r>
                        <a:rPr lang="ru-RU" sz="1300" b="1" dirty="0">
                          <a:effectLst/>
                        </a:rPr>
                        <a:t>падежных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</a:rPr>
                        <a:t>форм </a:t>
                      </a:r>
                      <a:r>
                        <a:rPr lang="ru-RU" sz="1300" b="1" dirty="0" err="1">
                          <a:effectLst/>
                        </a:rPr>
                        <a:t>сущ</a:t>
                      </a:r>
                      <a:r>
                        <a:rPr lang="ru-RU" sz="1300" b="1" dirty="0">
                          <a:effectLst/>
                        </a:rPr>
                        <a:t>-х и </a:t>
                      </a:r>
                      <a:r>
                        <a:rPr lang="ru-RU" sz="1300" b="1" dirty="0" err="1">
                          <a:effectLst/>
                        </a:rPr>
                        <a:t>прилага</a:t>
                      </a:r>
                      <a:endParaRPr lang="ru-RU" sz="13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тель</a:t>
                      </a:r>
                      <a:r>
                        <a:rPr lang="ru-RU" sz="1300" b="1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ных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</a:rPr>
                        <a:t>Изменение </a:t>
                      </a:r>
                      <a:r>
                        <a:rPr lang="ru-RU" sz="1300" b="1" dirty="0">
                          <a:effectLst/>
                        </a:rPr>
                        <a:t>глаголов по лицам, числам, по времени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 smtClean="0">
                          <a:effectLst/>
                        </a:rPr>
                        <a:t>Согласов</a:t>
                      </a:r>
                      <a:r>
                        <a:rPr lang="ru-RU" sz="1300" b="1" dirty="0">
                          <a:effectLst/>
                        </a:rPr>
                        <a:t>. </a:t>
                      </a:r>
                      <a:r>
                        <a:rPr lang="ru-RU" sz="1300" b="1" dirty="0" err="1">
                          <a:effectLst/>
                        </a:rPr>
                        <a:t>сущ</a:t>
                      </a:r>
                      <a:r>
                        <a:rPr lang="ru-RU" sz="1300" b="1" dirty="0">
                          <a:effectLst/>
                        </a:rPr>
                        <a:t>-х с числи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тель</a:t>
                      </a:r>
                      <a:r>
                        <a:rPr lang="ru-RU" sz="1300" b="1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</a:rPr>
                        <a:t>ными</a:t>
                      </a:r>
                      <a:endParaRPr lang="ru-RU" sz="13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985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</a:tr>
              <a:tr h="7197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527" marR="57527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3608" y="548680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ИССЛЕДОВАНИЕ ГРАММАТИЧЕСКОГО СТРОЯ 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047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38072"/>
            <a:ext cx="8928992" cy="688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развития:</a:t>
            </a:r>
            <a:endParaRPr lang="ru-RU" sz="2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 балл 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большинство  компонентов грамматического  строя речи не развиты; большое количество морфемных </a:t>
            </a:r>
            <a:r>
              <a:rPr lang="ru-RU" sz="2400" b="1" dirty="0" err="1">
                <a:latin typeface="Times New Roman"/>
                <a:ea typeface="Times New Roman"/>
                <a:cs typeface="Times New Roman"/>
              </a:rPr>
              <a:t>аграмматизмов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, навыки словообразования и словоизменения не сформированы ;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балла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– значительное количество  компонентов грамматического  строя речи не развиты;  значительное количество 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морфемных </a:t>
            </a:r>
            <a:r>
              <a:rPr lang="ru-RU" sz="2400" b="1" dirty="0" err="1">
                <a:latin typeface="Times New Roman"/>
                <a:ea typeface="Times New Roman"/>
                <a:cs typeface="Times New Roman"/>
              </a:rPr>
              <a:t>аграмматизмов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,  словоизменительных и словообразовательных  ошибок (меньше 6);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балла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–  незначительное количество компонентов грамматического  строя речи не развиты,  незначительное количество морфемных </a:t>
            </a:r>
            <a:r>
              <a:rPr lang="ru-RU" sz="2400" b="1" dirty="0" err="1">
                <a:latin typeface="Times New Roman"/>
                <a:ea typeface="Times New Roman"/>
                <a:cs typeface="Times New Roman"/>
              </a:rPr>
              <a:t>аграмматизмов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, словоизменительных и словообразовательных ошибок (1-2);</a:t>
            </a:r>
            <a:endParaRPr lang="ru-RU" sz="2400" b="1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 балла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–  уровень развития грамматического строя речи    соответствует норме.</a:t>
            </a:r>
            <a:endParaRPr lang="ru-RU" sz="2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5047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764987"/>
              </p:ext>
            </p:extLst>
          </p:nvPr>
        </p:nvGraphicFramePr>
        <p:xfrm>
          <a:off x="719573" y="836712"/>
          <a:ext cx="7740858" cy="1948398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1169606"/>
                <a:gridCol w="450190"/>
                <a:gridCol w="539720"/>
                <a:gridCol w="540355"/>
                <a:gridCol w="629886"/>
                <a:gridCol w="629886"/>
                <a:gridCol w="540355"/>
                <a:gridCol w="540355"/>
                <a:gridCol w="540355"/>
                <a:gridCol w="539720"/>
                <a:gridCol w="539720"/>
                <a:gridCol w="540355"/>
                <a:gridCol w="540355"/>
              </a:tblGrid>
              <a:tr h="223656">
                <a:tc grid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Синтаксические конструкции предложений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5533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Фамилия, имя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обучающего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</a:rPr>
                        <a:t>ся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Употребление распространен-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</a:rPr>
                        <a:t>ных</a:t>
                      </a:r>
                      <a:r>
                        <a:rPr lang="ru-RU" sz="1300" dirty="0">
                          <a:effectLst/>
                        </a:rPr>
                        <a:t> предложений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Употребление предложений с однородными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членами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Сложносочинён-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</a:rPr>
                        <a:t>ные</a:t>
                      </a:r>
                      <a:r>
                        <a:rPr lang="ru-RU" sz="1300" dirty="0">
                          <a:effectLst/>
                        </a:rPr>
                        <a:t> предложения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</a:rPr>
                        <a:t>Сложноподчи</a:t>
                      </a:r>
                      <a:r>
                        <a:rPr lang="ru-RU" sz="13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err="1">
                          <a:effectLst/>
                        </a:rPr>
                        <a:t>нённые</a:t>
                      </a:r>
                      <a:r>
                        <a:rPr lang="ru-RU" sz="1300" dirty="0">
                          <a:effectLst/>
                        </a:rPr>
                        <a:t> предложения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7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75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3528" y="2780928"/>
            <a:ext cx="864096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развития:</a:t>
            </a:r>
            <a:endParaRPr lang="ru-RU" sz="16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47625"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балл  </a:t>
            </a: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употребляет в речи простые нераспространённые  предложения, не сформирован навык употребления  в самостоятельной  речи предложений различных грамматических конструкций;</a:t>
            </a:r>
            <a:endParaRPr lang="ru-RU" sz="1600" dirty="0">
              <a:ea typeface="Calibri"/>
              <a:cs typeface="Times New Roman"/>
            </a:endParaRPr>
          </a:p>
          <a:p>
            <a:pPr marL="47625"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балла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– употребляет в самостоятельной  речи  простые распространённые предложения,  испытывает  значительные трудности  при  употреблении предложений  с однородными членами и  сложных предложений;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3 балла  </a:t>
            </a: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употребляет в самостоятельной  речи  простые распространённые предложения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испытывает 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незначительные трудности при употреблении предложений с однородными членами и  сложных предложений;</a:t>
            </a:r>
            <a:endParaRPr lang="ru-RU" sz="16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4 балла </a:t>
            </a: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1600" dirty="0">
                <a:latin typeface="Times New Roman"/>
                <a:ea typeface="Times New Roman"/>
                <a:cs typeface="Times New Roman"/>
              </a:rPr>
              <a:t> самостоятельное употребление в речи предложений различных грамматических конструкций;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67744" y="116632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СИНТАКСИС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520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175160"/>
              </p:ext>
            </p:extLst>
          </p:nvPr>
        </p:nvGraphicFramePr>
        <p:xfrm>
          <a:off x="179515" y="1916832"/>
          <a:ext cx="8784972" cy="3985212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983599"/>
                <a:gridCol w="309924"/>
                <a:gridCol w="309924"/>
                <a:gridCol w="309924"/>
                <a:gridCol w="309924"/>
                <a:gridCol w="309924"/>
                <a:gridCol w="309924"/>
                <a:gridCol w="309924"/>
                <a:gridCol w="384957"/>
                <a:gridCol w="390208"/>
                <a:gridCol w="380796"/>
                <a:gridCol w="539375"/>
                <a:gridCol w="539375"/>
                <a:gridCol w="539375"/>
                <a:gridCol w="539375"/>
                <a:gridCol w="619847"/>
                <a:gridCol w="619847"/>
                <a:gridCol w="539375"/>
                <a:gridCol w="539375"/>
              </a:tblGrid>
              <a:tr h="34694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Фамилия</a:t>
                      </a:r>
                      <a:r>
                        <a:rPr lang="ru-RU" sz="1100" dirty="0">
                          <a:effectLst/>
                        </a:rPr>
                        <a:t>, имя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обучающего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effectLst/>
                        </a:rPr>
                        <a:t>ся</a:t>
                      </a:r>
                      <a:endParaRPr lang="ru-RU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Слоговая структура слова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Связная речь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755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effectLst/>
                        </a:rPr>
                        <a:t>Называ</a:t>
                      </a: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effectLst/>
                        </a:rPr>
                        <a:t>ние</a:t>
                      </a:r>
                      <a:r>
                        <a:rPr lang="ru-RU" sz="1400" b="1" dirty="0" smtClean="0">
                          <a:effectLst/>
                        </a:rPr>
                        <a:t> </a:t>
                      </a:r>
                      <a:r>
                        <a:rPr lang="ru-RU" sz="1400" b="1" dirty="0">
                          <a:effectLst/>
                        </a:rPr>
                        <a:t>картинок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effectLst/>
                        </a:rPr>
                        <a:t>Воспроизве</a:t>
                      </a:r>
                      <a:r>
                        <a:rPr lang="ru-RU" sz="1400" b="1" dirty="0" smtClean="0">
                          <a:effectLst/>
                        </a:rPr>
                        <a:t>-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</a:rPr>
                        <a:t>дение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слов, </a:t>
                      </a:r>
                      <a:r>
                        <a:rPr lang="ru-RU" sz="1400" b="1" dirty="0" err="1" smtClean="0">
                          <a:effectLst/>
                        </a:rPr>
                        <a:t>предложе</a:t>
                      </a:r>
                      <a:r>
                        <a:rPr lang="ru-RU" sz="1400" b="1" dirty="0" smtClean="0">
                          <a:effectLst/>
                        </a:rPr>
                        <a:t>-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</a:rPr>
                        <a:t>ний</a:t>
                      </a:r>
                      <a:r>
                        <a:rPr lang="ru-RU" sz="1400" b="1" dirty="0">
                          <a:effectLst/>
                        </a:rPr>
                        <a:t>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Слоговой</a:t>
                      </a:r>
                      <a:endParaRPr lang="ru-RU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анализ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Составление </a:t>
                      </a:r>
                      <a:r>
                        <a:rPr lang="ru-RU" sz="1400" b="1" dirty="0">
                          <a:effectLst/>
                        </a:rPr>
                        <a:t>рассказа по серии сюжетных картин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Составление </a:t>
                      </a:r>
                      <a:r>
                        <a:rPr lang="ru-RU" sz="1400" b="1" dirty="0">
                          <a:effectLst/>
                        </a:rPr>
                        <a:t>рассказа  по сюжетной картине, с опорой на  предметные картинки и слова, описательные рассказы.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Определение   </a:t>
                      </a:r>
                      <a:r>
                        <a:rPr lang="ru-RU" sz="1400" b="1" dirty="0">
                          <a:effectLst/>
                        </a:rPr>
                        <a:t>темы текста, структуры текста,  </a:t>
                      </a:r>
                      <a:r>
                        <a:rPr lang="ru-RU" sz="1400" b="1" dirty="0" err="1">
                          <a:effectLst/>
                        </a:rPr>
                        <a:t>озаглавливание</a:t>
                      </a:r>
                      <a:r>
                        <a:rPr lang="ru-RU" sz="1400" b="1" dirty="0">
                          <a:effectLst/>
                        </a:rPr>
                        <a:t>  текста , определение  смысловой последовательности текста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 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694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</a:tr>
              <a:tr h="3469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25" marR="58725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83568" y="620688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ОБСЛЕДОВАНИЕ СВЯЗНОЙ РЕЧИ И СЛОГОВОЙ СТРУКТУРЫ СЛОВА</a:t>
            </a:r>
            <a:endParaRPr lang="ru-RU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5209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16631"/>
            <a:ext cx="9036496" cy="688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развития</a:t>
            </a: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2400" dirty="0" smtClean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балл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наличие 6 и более ошибок,  связанных с повторением слов различной слоговой структуры и  нарушением </a:t>
            </a:r>
            <a:r>
              <a:rPr lang="ru-RU" sz="2400" b="1" dirty="0" err="1">
                <a:latin typeface="Times New Roman"/>
                <a:ea typeface="Times New Roman"/>
                <a:cs typeface="Times New Roman"/>
              </a:rPr>
              <a:t>звуконаполняемости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 ,  самостоятельно рассказ по сюжетной картине, серии сюжетный картин , </a:t>
            </a:r>
            <a:r>
              <a:rPr lang="ru-RU" sz="2400" b="1" dirty="0">
                <a:ea typeface="Calibri"/>
                <a:cs typeface="Times New Roman"/>
              </a:rPr>
              <a:t>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с опорой на  предметные картинки и слова, описательные рассказы  не составляет,  навык  работы с текстом не сформирован; </a:t>
            </a:r>
            <a:endParaRPr lang="ru-RU" sz="2400" b="1" dirty="0" smtClean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sz="24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балла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– наличие 1-5 ошибок,  связанных с повторением слов различной слоговой структуры и  нарушением </a:t>
            </a:r>
            <a:r>
              <a:rPr lang="ru-RU" sz="2400" b="1" dirty="0" err="1">
                <a:latin typeface="Times New Roman"/>
                <a:ea typeface="Times New Roman"/>
                <a:cs typeface="Times New Roman"/>
              </a:rPr>
              <a:t>звуконаполняемости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,  испытывает значительные трудности при составлении рассказов  по сюжетной картине, серии сюжетный картин ,  с опорой на  предметные картинки и слова, описательных рассказов (</a:t>
            </a:r>
            <a:r>
              <a:rPr lang="ru-RU" sz="2400" b="1" dirty="0">
                <a:ea typeface="Calibri"/>
                <a:cs typeface="Times New Roman"/>
              </a:rPr>
              <a:t>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выпадение отдельных звеньев, неправильное воспроизведение причинно- следственных связей), работе с текстом; </a:t>
            </a:r>
            <a:endParaRPr lang="ru-RU" sz="2400" b="1" dirty="0">
              <a:ea typeface="Calibri"/>
              <a:cs typeface="Times New Roman"/>
            </a:endParaRPr>
          </a:p>
          <a:p>
            <a:pPr marL="450215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  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5763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" y="116632"/>
            <a:ext cx="9144001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lvl="0">
              <a:lnSpc>
                <a:spcPct val="115000"/>
              </a:lnSpc>
            </a:pPr>
            <a:r>
              <a:rPr lang="ru-RU" sz="22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 балла </a:t>
            </a:r>
            <a:r>
              <a:rPr lang="ru-RU" sz="2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незначительное количество  ошибок (1-2), связанных с повторением слов различной слоговой структуры  и нарушением       </a:t>
            </a:r>
            <a:r>
              <a:rPr lang="ru-RU" sz="2200" b="1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звуконаполняемости</a:t>
            </a:r>
            <a:r>
              <a:rPr lang="ru-RU" sz="2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, испытывает незначительные трудности при составлении рассказов  по сюжетной картине, серии сюжетный картин ,  с опорой на  предметные картинки и слова, описательных рассказов (смысловые звенья воспроизведены с незначительными сокращениями), работе с текстом</a:t>
            </a:r>
            <a:r>
              <a:rPr lang="ru-RU" sz="22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;</a:t>
            </a:r>
          </a:p>
          <a:p>
            <a:pPr marL="450215" lvl="0">
              <a:lnSpc>
                <a:spcPct val="115000"/>
              </a:lnSpc>
            </a:pPr>
            <a:endParaRPr lang="ru-RU" sz="22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408940" lvl="0">
              <a:lnSpc>
                <a:spcPct val="115000"/>
              </a:lnSpc>
            </a:pPr>
            <a:r>
              <a:rPr lang="ru-RU" sz="22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     </a:t>
            </a:r>
            <a:r>
              <a:rPr lang="ru-RU" sz="22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балла </a:t>
            </a:r>
            <a:r>
              <a:rPr lang="ru-RU" sz="2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правильное и точное воспроизведение текста, отсутствие ошибок, связанных с повторением слов различной слоговой структуры и нарушением  </a:t>
            </a:r>
            <a:r>
              <a:rPr lang="ru-RU" sz="2200" b="1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звуконаполняемости</a:t>
            </a:r>
            <a:r>
              <a:rPr lang="ru-RU" sz="2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.</a:t>
            </a:r>
            <a:r>
              <a:rPr lang="ru-RU" sz="2200" b="1" dirty="0">
                <a:solidFill>
                  <a:prstClr val="black"/>
                </a:solidFill>
                <a:ea typeface="Calibri"/>
                <a:cs typeface="Times New Roman"/>
              </a:rPr>
              <a:t> </a:t>
            </a:r>
            <a:r>
              <a:rPr lang="ru-RU" sz="2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Самостоятельно  составляет подробные и распространённые  рассказы  по сюжетной картине, серии сюжетный картин ,  с опорой на  предметные картинки и слова, описательные рассказы,  умеет определять    тему, структуру текста,  озаглавливать   текст , определять   смысловую последовательность текста.</a:t>
            </a:r>
            <a:endParaRPr lang="ru-RU" sz="22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5763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975865"/>
              </p:ext>
            </p:extLst>
          </p:nvPr>
        </p:nvGraphicFramePr>
        <p:xfrm>
          <a:off x="107504" y="2060848"/>
          <a:ext cx="8856985" cy="3960441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626687"/>
                <a:gridCol w="1699342"/>
                <a:gridCol w="447410"/>
                <a:gridCol w="537020"/>
                <a:gridCol w="537020"/>
                <a:gridCol w="536388"/>
                <a:gridCol w="537020"/>
                <a:gridCol w="537020"/>
                <a:gridCol w="625997"/>
                <a:gridCol w="626627"/>
                <a:gridCol w="626627"/>
                <a:gridCol w="596339"/>
                <a:gridCol w="491439"/>
                <a:gridCol w="432049"/>
              </a:tblGrid>
              <a:tr h="220024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№</a:t>
                      </a:r>
                      <a:endParaRPr lang="ru-RU" sz="1800" dirty="0">
                        <a:effectLst/>
                      </a:endParaRPr>
                    </a:p>
                    <a:p>
                      <a:pPr marL="2425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Фамилия</a:t>
                      </a:r>
                      <a:r>
                        <a:rPr lang="ru-RU" sz="1600" dirty="0">
                          <a:effectLst/>
                        </a:rPr>
                        <a:t>, имя обучающего-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Ошибки </a:t>
                      </a:r>
                      <a:r>
                        <a:rPr lang="ru-RU" sz="1600" dirty="0">
                          <a:effectLst/>
                        </a:rPr>
                        <a:t>оптического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характера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Ошибки </a:t>
                      </a:r>
                      <a:r>
                        <a:rPr lang="ru-RU" sz="1600" dirty="0">
                          <a:effectLst/>
                        </a:rPr>
                        <a:t>акустического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характера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Ошибки </a:t>
                      </a:r>
                      <a:r>
                        <a:rPr lang="ru-RU" sz="1600" dirty="0">
                          <a:effectLst/>
                        </a:rPr>
                        <a:t>на почве нарушения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языкового анализа и синтеза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Ошибки </a:t>
                      </a:r>
                      <a:r>
                        <a:rPr lang="ru-RU" sz="1600" dirty="0">
                          <a:effectLst/>
                        </a:rPr>
                        <a:t>на правила правописания, пройденные в классе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0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8009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00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5616" y="260648"/>
            <a:ext cx="6696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ДИАГНОСТИЧЕСКОЕ ОБСЛЕДОВАНИЕ ПИСЬМЕННОЙ РЕЧИ</a:t>
            </a:r>
            <a:endParaRPr lang="ru-RU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7639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04664"/>
            <a:ext cx="835292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уровня развития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   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6 и более орфографических  и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дисграфических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ошибок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 балла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наличие 1-5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дисграфических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 орфографических ошибок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балла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отсутствие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дисграфических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ошибок,  наличие только орфографических ошибок;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 балла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высокий, отсутствие орфографических  и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дисграфических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ошибок.</a:t>
            </a:r>
          </a:p>
        </p:txBody>
      </p:sp>
    </p:spTree>
    <p:extLst>
      <p:ext uri="{BB962C8B-B14F-4D97-AF65-F5344CB8AC3E}">
        <p14:creationId xmlns:p14="http://schemas.microsoft.com/office/powerpoint/2010/main" val="2845763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359209"/>
              </p:ext>
            </p:extLst>
          </p:nvPr>
        </p:nvGraphicFramePr>
        <p:xfrm>
          <a:off x="611557" y="980728"/>
          <a:ext cx="8064896" cy="1368842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56492"/>
                <a:gridCol w="2038949"/>
                <a:gridCol w="556492"/>
                <a:gridCol w="555839"/>
                <a:gridCol w="648697"/>
                <a:gridCol w="648697"/>
                <a:gridCol w="556492"/>
                <a:gridCol w="649351"/>
                <a:gridCol w="649351"/>
                <a:gridCol w="648697"/>
                <a:gridCol w="555839"/>
              </a:tblGrid>
              <a:tr h="82089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71170" algn="l"/>
                        </a:tabLst>
                      </a:pPr>
                      <a:r>
                        <a:rPr lang="ru-RU" sz="13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Фамилия</a:t>
                      </a:r>
                      <a:r>
                        <a:rPr lang="ru-RU" sz="1300" dirty="0">
                          <a:effectLst/>
                        </a:rPr>
                        <a:t>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имя обучающегося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Списывание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Диктант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</a:rPr>
                        <a:t>Написание </a:t>
                      </a:r>
                      <a:r>
                        <a:rPr lang="ru-RU" sz="1300" dirty="0">
                          <a:effectLst/>
                        </a:rPr>
                        <a:t>изложений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36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36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51520" y="2348880"/>
            <a:ext cx="8784976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развития:</a:t>
            </a:r>
            <a:endParaRPr lang="ru-RU" sz="1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   </a:t>
            </a:r>
            <a:r>
              <a:rPr lang="ru-RU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балл -</a:t>
            </a:r>
            <a:r>
              <a:rPr lang="ru-RU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наличие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6 и более орфографических  и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дисграфических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ошибок, не сформирован навык написания изложений  (существенно искажён смысл  текста )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;</a:t>
            </a:r>
            <a:endParaRPr lang="ru-RU" sz="1400" dirty="0" smtClean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</a:t>
            </a: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балла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наличие 1-5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дисграфических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ошибок, орфографические ошибки, испытывает значительные трудности при написании изложений, (выпадение отдельных звеньев, неправильное воспроизведение причинно- следственных связей);</a:t>
            </a:r>
            <a:endParaRPr lang="ru-RU" sz="14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балла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отсутствие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дисграфических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ошибок,  наличие только орфографических ошибок,  испытывает незначительные трудности написании изложений ( смысловые звенья воспроизведены с незначительными сокращениями);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 балла</a:t>
            </a:r>
            <a:r>
              <a:rPr lang="ru-RU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высокий, владеет навыками написания  изложений (правильное и точное воспроизведение текста), отсутствие орфографических и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дисграфических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  ошибок.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44752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995241"/>
              </p:ext>
            </p:extLst>
          </p:nvPr>
        </p:nvGraphicFramePr>
        <p:xfrm>
          <a:off x="457200" y="1916831"/>
          <a:ext cx="8435279" cy="4392488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1373575"/>
                <a:gridCol w="549818"/>
                <a:gridCol w="535223"/>
                <a:gridCol w="659387"/>
                <a:gridCol w="736536"/>
                <a:gridCol w="549818"/>
                <a:gridCol w="549818"/>
                <a:gridCol w="595044"/>
                <a:gridCol w="595044"/>
                <a:gridCol w="641562"/>
                <a:gridCol w="497327"/>
                <a:gridCol w="648181"/>
                <a:gridCol w="503946"/>
              </a:tblGrid>
              <a:tr h="439249">
                <a:tc grid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Синтаксические конструкции предложений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3549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Фамилия, имя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обучающего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effectLst/>
                        </a:rPr>
                        <a:t>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Различение  </a:t>
                      </a:r>
                      <a:r>
                        <a:rPr lang="ru-RU" sz="1600" dirty="0">
                          <a:effectLst/>
                        </a:rPr>
                        <a:t>понятий   «словосочетание», «слово», «предложение».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Усвоение </a:t>
                      </a:r>
                      <a:r>
                        <a:rPr lang="ru-RU" sz="1600" dirty="0">
                          <a:effectLst/>
                        </a:rPr>
                        <a:t>понятий «подлежащее», «сказуемое»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Различение  </a:t>
                      </a:r>
                      <a:r>
                        <a:rPr lang="ru-RU" sz="1600" dirty="0">
                          <a:effectLst/>
                        </a:rPr>
                        <a:t>понятий  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«главные члены предложения»,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«второстепенные члены предложения».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Определение   </a:t>
                      </a:r>
                      <a:r>
                        <a:rPr lang="ru-RU" sz="1600" dirty="0">
                          <a:effectLst/>
                        </a:rPr>
                        <a:t>главных и второстепенных  членов предложения.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92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</a:tr>
              <a:tr h="8784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076" marR="68076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27584" y="260648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СИНТАКСИС, ПУНКТУАЦИЯ 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752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88640"/>
            <a:ext cx="8640960" cy="5937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развития:</a:t>
            </a:r>
            <a:endParaRPr lang="ru-RU" sz="28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балл 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- навыки различения понятий   «словосочетание», «слово», «предложение», «главные члены предложения», «подлежащее», «сказуемое» не сформированы, не определяет   главные, второстепенные,  члены предложения.</a:t>
            </a:r>
            <a:endParaRPr lang="ru-RU" sz="2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Times New Roman"/>
                <a:ea typeface="Times New Roman"/>
                <a:cs typeface="Times New Roman"/>
              </a:rPr>
              <a:t>  </a:t>
            </a:r>
            <a:r>
              <a:rPr lang="ru-RU" sz="22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балла 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- испытывает значительные трудности при дифференциации понятий «словосочетание», «слово», «предложение»,</a:t>
            </a:r>
            <a:r>
              <a:rPr lang="ru-RU" sz="2200" dirty="0">
                <a:ea typeface="Calibri"/>
                <a:cs typeface="Times New Roman"/>
              </a:rPr>
              <a:t> 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«главные члены предложения», «подлежащее», «сказуемое», главных ,  второстепенных  членов предложения.</a:t>
            </a:r>
            <a:endParaRPr lang="ru-RU" sz="22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ea typeface="Calibri"/>
                <a:cs typeface="Times New Roman"/>
              </a:rPr>
              <a:t> </a:t>
            </a:r>
            <a:r>
              <a:rPr lang="ru-RU" sz="2200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балла 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- испытывает  незначительные трудности при дифференциации понятий «словосочетание», «слово», «предложение», «главные члены предложения», «подлежащее», «сказуемое», главных ,  второстепенных членов предложения.</a:t>
            </a:r>
            <a:endParaRPr lang="ru-RU" sz="2200" dirty="0">
              <a:ea typeface="Calibri"/>
              <a:cs typeface="Times New Roman"/>
            </a:endParaRPr>
          </a:p>
          <a:p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4 балла</a:t>
            </a:r>
            <a:r>
              <a:rPr lang="ru-RU" sz="2200" u="sng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200" dirty="0">
                <a:latin typeface="Times New Roman"/>
                <a:ea typeface="Times New Roman"/>
              </a:rPr>
              <a:t>– сформированы  понятия   «словосочетание», «слово», «предложение», «главные члены предложения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144752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" y="14064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734290"/>
              </p:ext>
            </p:extLst>
          </p:nvPr>
        </p:nvGraphicFramePr>
        <p:xfrm>
          <a:off x="1000122" y="1340768"/>
          <a:ext cx="7532316" cy="2016224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1286185"/>
                <a:gridCol w="763275"/>
                <a:gridCol w="763275"/>
                <a:gridCol w="664183"/>
                <a:gridCol w="628697"/>
                <a:gridCol w="664183"/>
                <a:gridCol w="664183"/>
                <a:gridCol w="664183"/>
                <a:gridCol w="717076"/>
                <a:gridCol w="717076"/>
              </a:tblGrid>
              <a:tr h="288032"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ОСНОВНЫЕ ОРФОГРАФИЧЕСКИЕ ПРАВИЛА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409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Фамилия, имя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обучающегося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Правописание безударной гласной в корне слова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Непроизносимые согласные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Парные согласные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51520" y="3443064"/>
            <a:ext cx="889931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Оценки уровня развития:</a:t>
            </a:r>
            <a:endParaRPr lang="ru-RU" sz="1400" u="sng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1 балл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орфографические навыки не сформированы ( допускает больше 6 орфографических  ошибок);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 балла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испытывает значительные трудности при написании слов на орфографические правила (1-5 ошибок);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3 балла</a:t>
            </a:r>
            <a:r>
              <a:rPr lang="ru-RU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испытывает  незначительные трудности при написании слов на орфографические правила (1-2 ошибки);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4 балла</a:t>
            </a:r>
            <a:r>
              <a:rPr lang="ru-RU" u="sng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– сформирован  навык правильного написания слов по данным орфографическим правилам. 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447526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3648" y="1412776"/>
            <a:ext cx="6552728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</a:bodyPr>
          <a:lstStyle/>
          <a:p>
            <a:r>
              <a:rPr lang="ru-RU" sz="75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</a:t>
            </a:r>
            <a:r>
              <a:rPr lang="ru-RU" sz="8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ВНИМАНИЕ</a:t>
            </a:r>
            <a:endParaRPr lang="ru-RU" sz="8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9926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2630</Words>
  <Application>Microsoft Office PowerPoint</Application>
  <PresentationFormat>Экран (4:3)</PresentationFormat>
  <Paragraphs>725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33</cp:revision>
  <dcterms:created xsi:type="dcterms:W3CDTF">2019-02-01T09:51:39Z</dcterms:created>
  <dcterms:modified xsi:type="dcterms:W3CDTF">2021-05-05T16:31:22Z</dcterms:modified>
</cp:coreProperties>
</file>