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0" r:id="rId3"/>
    <p:sldId id="272" r:id="rId4"/>
    <p:sldId id="277" r:id="rId5"/>
    <p:sldId id="258" r:id="rId6"/>
    <p:sldId id="259" r:id="rId7"/>
    <p:sldId id="261" r:id="rId8"/>
    <p:sldId id="262" r:id="rId9"/>
    <p:sldId id="263" r:id="rId10"/>
    <p:sldId id="264" r:id="rId11"/>
    <p:sldId id="267" r:id="rId12"/>
    <p:sldId id="268" r:id="rId13"/>
    <p:sldId id="269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7B9B7-A298-4074-A9CC-5660CA16DBC9}" type="datetimeFigureOut">
              <a:rPr lang="ru-RU" smtClean="0"/>
              <a:pPr/>
              <a:t>14.09.2020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5BD5F-1141-4829-ADCD-4DD8CC9C0C1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7B9B7-A298-4074-A9CC-5660CA16DBC9}" type="datetimeFigureOut">
              <a:rPr lang="ru-RU" smtClean="0"/>
              <a:pPr/>
              <a:t>14.09.2020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5BD5F-1141-4829-ADCD-4DD8CC9C0C1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7B9B7-A298-4074-A9CC-5660CA16DBC9}" type="datetimeFigureOut">
              <a:rPr lang="ru-RU" smtClean="0"/>
              <a:pPr/>
              <a:t>14.09.2020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5BD5F-1141-4829-ADCD-4DD8CC9C0C1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7B9B7-A298-4074-A9CC-5660CA16DBC9}" type="datetimeFigureOut">
              <a:rPr lang="ru-RU" smtClean="0"/>
              <a:pPr/>
              <a:t>14.09.2020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5BD5F-1141-4829-ADCD-4DD8CC9C0C1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7B9B7-A298-4074-A9CC-5660CA16DBC9}" type="datetimeFigureOut">
              <a:rPr lang="ru-RU" smtClean="0"/>
              <a:pPr/>
              <a:t>14.09.2020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5BD5F-1141-4829-ADCD-4DD8CC9C0C1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7B9B7-A298-4074-A9CC-5660CA16DBC9}" type="datetimeFigureOut">
              <a:rPr lang="ru-RU" smtClean="0"/>
              <a:pPr/>
              <a:t>14.09.2020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5BD5F-1141-4829-ADCD-4DD8CC9C0C1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7B9B7-A298-4074-A9CC-5660CA16DBC9}" type="datetimeFigureOut">
              <a:rPr lang="ru-RU" smtClean="0"/>
              <a:pPr/>
              <a:t>14.09.2020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5BD5F-1141-4829-ADCD-4DD8CC9C0C1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7B9B7-A298-4074-A9CC-5660CA16DBC9}" type="datetimeFigureOut">
              <a:rPr lang="ru-RU" smtClean="0"/>
              <a:pPr/>
              <a:t>14.09.2020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5BD5F-1141-4829-ADCD-4DD8CC9C0C1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7B9B7-A298-4074-A9CC-5660CA16DBC9}" type="datetimeFigureOut">
              <a:rPr lang="ru-RU" smtClean="0"/>
              <a:pPr/>
              <a:t>14.09.2020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5BD5F-1141-4829-ADCD-4DD8CC9C0C1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7B9B7-A298-4074-A9CC-5660CA16DBC9}" type="datetimeFigureOut">
              <a:rPr lang="ru-RU" smtClean="0"/>
              <a:pPr/>
              <a:t>14.09.2020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5BD5F-1141-4829-ADCD-4DD8CC9C0C1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7B9B7-A298-4074-A9CC-5660CA16DBC9}" type="datetimeFigureOut">
              <a:rPr lang="ru-RU" smtClean="0"/>
              <a:pPr/>
              <a:t>14.09.2020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5BD5F-1141-4829-ADCD-4DD8CC9C0C1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57B9B7-A298-4074-A9CC-5660CA16DBC9}" type="datetimeFigureOut">
              <a:rPr lang="ru-RU" smtClean="0"/>
              <a:pPr/>
              <a:t>14.09.2020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D5BD5F-1141-4829-ADCD-4DD8CC9C0C1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&#1082;%20&#1076;&#1086;&#1082;&#1083;&#1072;&#1076;&#1091;.avi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2130425"/>
            <a:ext cx="9144000" cy="1470025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Доклад: «Проблемное обучение на уроках </a:t>
            </a:r>
            <a:r>
              <a:rPr lang="ru-RU" b="1" dirty="0" smtClean="0"/>
              <a:t>теоретического обучения»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428992" y="5072074"/>
            <a:ext cx="5557854" cy="685808"/>
          </a:xfrm>
        </p:spPr>
        <p:txBody>
          <a:bodyPr/>
          <a:lstStyle/>
          <a:p>
            <a:r>
              <a:rPr lang="ru-RU" dirty="0"/>
              <a:t>Подготовила: Утробина Е.М.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285728"/>
            <a:ext cx="9144000" cy="4525963"/>
          </a:xfrm>
        </p:spPr>
        <p:txBody>
          <a:bodyPr/>
          <a:lstStyle/>
          <a:p>
            <a:pPr algn="just"/>
            <a:r>
              <a:rPr lang="ru-RU" dirty="0" smtClean="0"/>
              <a:t>«...выявить и обеспечить развитие способностей; сформировать умение и желание учиться, приобрести необходимые умения и навыки учебной деятельности, овладеть элементами теоретического мышления, культурой речи и поведения, основами личной гигиены и здорового образа жизни…». </a:t>
            </a:r>
          </a:p>
          <a:p>
            <a:pPr algn="r">
              <a:buNone/>
            </a:pPr>
            <a:r>
              <a:rPr lang="ru-RU" i="1" dirty="0" smtClean="0"/>
              <a:t>Закон «Об образовании»</a:t>
            </a:r>
            <a:endParaRPr lang="ru-RU" i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42875"/>
            <a:ext cx="9144000" cy="868363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/>
              <a:t>Причины мотивационного кризиса учащихся: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357313"/>
            <a:ext cx="4071938" cy="5214937"/>
          </a:xfrm>
        </p:spPr>
        <p:txBody>
          <a:bodyPr rtlCol="0">
            <a:normAutofit fontScale="92500"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Колоссальная избыточность учебного материла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Отсутствие у детей уверенности в сохранении собственной безопасности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В классе сидят дети с разными способностями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214813" y="1285875"/>
            <a:ext cx="4929187" cy="12144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chemeClr val="bg1"/>
                </a:solidFill>
              </a:rPr>
              <a:t>Содержание материала должно быть ориентировано на сегодняшний день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357688" y="2857500"/>
            <a:ext cx="4143375" cy="14287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/>
              <a:t>Все в порядке с «кнутом», но недостаточно «пряника»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357688" y="4857750"/>
            <a:ext cx="4143375" cy="14287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/>
              <a:t>Необходимо обеспечить разнообразие действий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8" name="Стрелка вправо 7"/>
          <p:cNvSpPr/>
          <p:nvPr/>
        </p:nvSpPr>
        <p:spPr>
          <a:xfrm>
            <a:off x="3143250" y="1785938"/>
            <a:ext cx="785813" cy="428625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Стрелка вправо 8"/>
          <p:cNvSpPr/>
          <p:nvPr/>
        </p:nvSpPr>
        <p:spPr>
          <a:xfrm>
            <a:off x="3143250" y="3500438"/>
            <a:ext cx="785813" cy="428625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Стрелка вправо 9"/>
          <p:cNvSpPr/>
          <p:nvPr/>
        </p:nvSpPr>
        <p:spPr>
          <a:xfrm>
            <a:off x="3214688" y="5286375"/>
            <a:ext cx="785812" cy="428625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96862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/>
              <a:t>Виды и приемы активизации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3813" y="1308100"/>
            <a:ext cx="4119559" cy="1763713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dirty="0" smtClean="0"/>
              <a:t>Проветренное помещение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dirty="0" smtClean="0"/>
              <a:t>Яркий свет в помещении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dirty="0" smtClean="0"/>
              <a:t>Работа стоя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dirty="0" smtClean="0"/>
              <a:t>Стакан воды на уроке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dirty="0" smtClean="0"/>
              <a:t>Контраст ощущений</a:t>
            </a:r>
            <a:endParaRPr lang="ru-RU" sz="20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0" y="500042"/>
            <a:ext cx="3153236" cy="92333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Бессознательные</a:t>
            </a:r>
            <a:r>
              <a:rPr lang="ru-RU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0" y="3500430"/>
            <a:ext cx="3153236" cy="92333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Произвольная  </a:t>
            </a:r>
            <a:r>
              <a:rPr lang="ru-RU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 </a:t>
            </a:r>
          </a:p>
        </p:txBody>
      </p:sp>
      <p:sp>
        <p:nvSpPr>
          <p:cNvPr id="7" name="Содержимое 2"/>
          <p:cNvSpPr txBox="1">
            <a:spLocks/>
          </p:cNvSpPr>
          <p:nvPr/>
        </p:nvSpPr>
        <p:spPr bwMode="auto">
          <a:xfrm>
            <a:off x="12" y="4429132"/>
            <a:ext cx="3119438" cy="176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Arial" charset="0"/>
              <a:buChar char="•"/>
            </a:pPr>
            <a:r>
              <a:rPr lang="ru-RU" sz="2000" dirty="0">
                <a:latin typeface="Calibri" pitchFamily="34" charset="0"/>
              </a:rPr>
              <a:t>Внешнее побуждение к деятельности (отметки, поощрения, работа в группе или паре)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5500694" y="500042"/>
            <a:ext cx="3643306" cy="92333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Смыслообразующая</a:t>
            </a:r>
            <a:r>
              <a:rPr lang="ru-RU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   </a:t>
            </a:r>
            <a:r>
              <a:rPr lang="ru-RU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 </a:t>
            </a:r>
          </a:p>
        </p:txBody>
      </p:sp>
      <p:sp>
        <p:nvSpPr>
          <p:cNvPr id="9" name="Содержимое 2"/>
          <p:cNvSpPr txBox="1">
            <a:spLocks/>
          </p:cNvSpPr>
          <p:nvPr/>
        </p:nvSpPr>
        <p:spPr>
          <a:xfrm>
            <a:off x="4786314" y="1285875"/>
            <a:ext cx="4214811" cy="2500313"/>
          </a:xfrm>
          <a:prstGeom prst="rect">
            <a:avLst/>
          </a:prstGeom>
        </p:spPr>
        <p:txBody>
          <a:bodyPr>
            <a:noAutofit/>
          </a:bodyPr>
          <a:lstStyle/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dirty="0">
                <a:latin typeface="+mn-lt"/>
              </a:rPr>
              <a:t>Обращение к личному жизненному опыту учащихся</a:t>
            </a: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dirty="0">
                <a:latin typeface="+mn-lt"/>
              </a:rPr>
              <a:t>Самостоятельная формулировка проблемных вопросов</a:t>
            </a: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dirty="0">
                <a:latin typeface="+mn-lt"/>
              </a:rPr>
              <a:t>Творческие задания, побуждающие к поиску собственных способов и вариантов решения задач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Схема проблемного обучения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0" y="1285860"/>
            <a:ext cx="3000364" cy="12858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/>
              <a:t>постановку преподавателем учебно-проблемной задачи</a:t>
            </a:r>
          </a:p>
          <a:p>
            <a:pPr algn="ctr"/>
            <a:endParaRPr lang="ru-RU" sz="20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785786" y="2857496"/>
            <a:ext cx="3000364" cy="12858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/>
              <a:t>создание для учащихся проблемной ситуации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428860" y="4572008"/>
            <a:ext cx="3000364" cy="12858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/>
              <a:t>осознание, принятие и разрешение возникшей проблемы</a:t>
            </a:r>
          </a:p>
        </p:txBody>
      </p:sp>
      <p:sp>
        <p:nvSpPr>
          <p:cNvPr id="8" name="Правая фигурная скобка 7"/>
          <p:cNvSpPr/>
          <p:nvPr/>
        </p:nvSpPr>
        <p:spPr>
          <a:xfrm>
            <a:off x="4000496" y="1428736"/>
            <a:ext cx="785818" cy="2500330"/>
          </a:xfrm>
          <a:prstGeom prst="rightBrac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авая фигурная скобка 8"/>
          <p:cNvSpPr/>
          <p:nvPr/>
        </p:nvSpPr>
        <p:spPr>
          <a:xfrm>
            <a:off x="4929190" y="3500438"/>
            <a:ext cx="1285884" cy="2643206"/>
          </a:xfrm>
          <a:prstGeom prst="rightBrac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5000628" y="1928802"/>
            <a:ext cx="3000364" cy="9286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Определение темы урока</a:t>
            </a:r>
          </a:p>
          <a:p>
            <a:pPr algn="ctr"/>
            <a:endParaRPr lang="ru-RU" sz="20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6286512" y="4286256"/>
            <a:ext cx="2714644" cy="9286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Определение цели урока</a:t>
            </a:r>
          </a:p>
          <a:p>
            <a:pPr algn="ctr"/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296974"/>
          </a:xfrm>
        </p:spPr>
        <p:txBody>
          <a:bodyPr>
            <a:noAutofit/>
          </a:bodyPr>
          <a:lstStyle/>
          <a:p>
            <a:r>
              <a:rPr lang="ru-RU" sz="3600" b="1" dirty="0" smtClean="0"/>
              <a:t>Основные психологические условия для успешного применения проблемного обучения</a:t>
            </a:r>
            <a:r>
              <a:rPr lang="ru-RU" sz="3600" dirty="0" smtClean="0"/>
              <a:t/>
            </a:r>
            <a:br>
              <a:rPr lang="ru-RU" sz="3600" dirty="0" smtClean="0"/>
            </a:b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643050"/>
            <a:ext cx="9144000" cy="4714908"/>
          </a:xfrm>
        </p:spPr>
        <p:txBody>
          <a:bodyPr>
            <a:normAutofit fontScale="92500"/>
          </a:bodyPr>
          <a:lstStyle/>
          <a:p>
            <a:pPr lvl="0"/>
            <a:r>
              <a:rPr lang="ru-RU" dirty="0"/>
              <a:t>Проблемные ситуации должны отвечать целям формирования системы знаний.</a:t>
            </a:r>
            <a:endParaRPr lang="ru-RU" dirty="0" smtClean="0"/>
          </a:p>
          <a:p>
            <a:pPr lvl="0"/>
            <a:r>
              <a:rPr lang="ru-RU" dirty="0"/>
              <a:t>Быть доступным для учащихся</a:t>
            </a:r>
            <a:endParaRPr lang="ru-RU" dirty="0" smtClean="0"/>
          </a:p>
          <a:p>
            <a:pPr lvl="0"/>
            <a:r>
              <a:rPr lang="ru-RU" dirty="0"/>
              <a:t>Должны вызывать собственную познавательную деятельность и активность.</a:t>
            </a:r>
            <a:endParaRPr lang="ru-RU" dirty="0" smtClean="0"/>
          </a:p>
          <a:p>
            <a:pPr lvl="0"/>
            <a:r>
              <a:rPr lang="ru-RU" dirty="0"/>
              <a:t>Задания должны быть таковыми, чтобы учащийся не мог выполнить их опираясь на уже имеющиеся знания, но достаточными для самостоятельного анализа проблемы и нахождения неизвестного.</a:t>
            </a:r>
            <a:endParaRPr lang="ru-RU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71480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ru-RU" sz="4900" b="1" i="1" dirty="0" smtClean="0"/>
              <a:t>Проблемный вопрос</a:t>
            </a:r>
            <a:r>
              <a:rPr lang="ru-RU" b="1" i="1" dirty="0" smtClean="0"/>
              <a:t/>
            </a:r>
            <a:br>
              <a:rPr lang="ru-RU" b="1" i="1" dirty="0" smtClean="0"/>
            </a:br>
            <a:r>
              <a:rPr lang="ru-RU" i="1" u="sng" dirty="0" smtClean="0"/>
              <a:t/>
            </a:r>
            <a:br>
              <a:rPr lang="ru-RU" i="1" u="sng" dirty="0" smtClean="0"/>
            </a:br>
            <a:r>
              <a:rPr lang="ru-RU" i="1" u="sng" dirty="0" smtClean="0"/>
              <a:t>тема </a:t>
            </a:r>
            <a:r>
              <a:rPr lang="ru-RU" i="1" u="sng" dirty="0"/>
              <a:t>“Научно-технический прогресс. Индустриальное общество”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14282" y="2786058"/>
          <a:ext cx="8786844" cy="14287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93422"/>
                <a:gridCol w="4393422"/>
              </a:tblGrid>
              <a:tr h="524114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Традиционный подход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Проблемное обучение</a:t>
                      </a:r>
                      <a:endParaRPr lang="ru-RU" sz="2400" dirty="0"/>
                    </a:p>
                  </a:txBody>
                  <a:tcPr/>
                </a:tc>
              </a:tr>
              <a:tr h="904634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Жизнь в городе лучше чем в деревне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i="1" u="sng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“Где интереснее жить: в городе или в деревне?” </a:t>
                      </a:r>
                      <a:endParaRPr lang="ru-RU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642910" y="4572008"/>
            <a:ext cx="829541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Обучающимся предоставляется возможность высказать</a:t>
            </a:r>
          </a:p>
          <a:p>
            <a:pPr marL="0" marR="0" lvl="0" indent="2286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собственную точку зрения и обосновать ее.</a:t>
            </a:r>
            <a:endParaRPr kumimoji="0" lang="ru-RU" sz="2400" b="1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1143000"/>
          </a:xfrm>
        </p:spPr>
        <p:txBody>
          <a:bodyPr/>
          <a:lstStyle/>
          <a:p>
            <a:r>
              <a:rPr lang="ru-RU" b="1" i="1" dirty="0"/>
              <a:t>Проблемная задача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2143116"/>
            <a:ext cx="9144000" cy="3071834"/>
          </a:xfrm>
        </p:spPr>
        <p:txBody>
          <a:bodyPr>
            <a:normAutofit/>
          </a:bodyPr>
          <a:lstStyle/>
          <a:p>
            <a:r>
              <a:rPr lang="ru-RU" i="1" u="sng" dirty="0"/>
              <a:t>Формулируется проблемный вопрос: “Почти 250 лет Русь платила дань Орде. Все попытки освободиться терпели неудачу. </a:t>
            </a:r>
            <a:r>
              <a:rPr lang="ru-RU" b="1" i="1" u="sng" dirty="0"/>
              <a:t>Чем же объяснить успех русских войск в 1380 г.? Явилась ли эта победа полной неожиданностью для обеих сторон?”</a:t>
            </a:r>
            <a:r>
              <a:rPr lang="ru-RU" i="1" u="sng" dirty="0"/>
              <a:t>.</a:t>
            </a:r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0" y="1000108"/>
            <a:ext cx="9144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ru-RU" sz="3600" b="0" i="1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Тема  “</a:t>
            </a:r>
            <a:r>
              <a:rPr lang="ru-RU" sz="3600" i="1" u="sng" dirty="0"/>
              <a:t>борьба Руси с иноземными захватчиками</a:t>
            </a:r>
            <a:r>
              <a:rPr kumimoji="0" lang="ru-RU" sz="3600" b="0" i="1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”</a:t>
            </a:r>
            <a:endParaRPr kumimoji="0" lang="ru-RU" sz="3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8929718" cy="1143000"/>
          </a:xfrm>
        </p:spPr>
        <p:txBody>
          <a:bodyPr>
            <a:normAutofit fontScale="90000"/>
          </a:bodyPr>
          <a:lstStyle/>
          <a:p>
            <a:r>
              <a:rPr lang="ru-RU" i="1" u="sng" dirty="0" smtClean="0"/>
              <a:t>Тема: Россия в середине и второй половине XVII в.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4525963"/>
          </a:xfrm>
        </p:spPr>
        <p:txBody>
          <a:bodyPr>
            <a:normAutofit/>
          </a:bodyPr>
          <a:lstStyle/>
          <a:p>
            <a:pPr algn="just"/>
            <a:r>
              <a:rPr lang="ru-RU" i="1" u="sng" dirty="0" smtClean="0"/>
              <a:t>Крестьяне </a:t>
            </a:r>
            <a:r>
              <a:rPr lang="ru-RU" i="1" u="sng" dirty="0"/>
              <a:t>часто жаловались на голод и налоги, на опустошение деревень, наборы ремесленников, которых отправляли в Воронеж для строительства флота. Многие говорили, что Петр не русский царь, иначе бы он не опустошал всю страну. Называли его антихристом. Было ли правильным осуждение крестьянами политики Петра I? </a:t>
            </a:r>
            <a:endParaRPr lang="ru-RU" dirty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>
                <a:hlinkClick r:id="rId2" action="ppaction://hlinkfile"/>
              </a:rPr>
              <a:t>Проблемная ситуация</a:t>
            </a:r>
            <a:r>
              <a:rPr lang="ru-RU" dirty="0">
                <a:hlinkClick r:id="rId2" action="ppaction://hlinkfile"/>
              </a:rPr>
              <a:t>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071546"/>
            <a:ext cx="9144000" cy="5643602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dirty="0"/>
              <a:t>1. Учащиеся не знают способа решения задачи и не могут ответить на проблемный вопрос, то есть не имеют необходимых знаний для решения задачи. </a:t>
            </a:r>
            <a:endParaRPr lang="ru-RU" dirty="0" smtClean="0"/>
          </a:p>
          <a:p>
            <a:pPr>
              <a:buNone/>
            </a:pPr>
            <a:r>
              <a:rPr lang="ru-RU" dirty="0"/>
              <a:t>2. Учащиеся поставлены в новые условия решения задачи и располагают лишь старыми знаниями, которых не хватает для решения данной задачи. </a:t>
            </a:r>
            <a:endParaRPr lang="ru-RU" dirty="0" smtClean="0"/>
          </a:p>
          <a:p>
            <a:pPr>
              <a:buNone/>
            </a:pPr>
            <a:r>
              <a:rPr lang="ru-RU" dirty="0"/>
              <a:t>3. У учеников возникает противоречие между теоретически возможным путем решения задачи и его практической неосуществимостью. </a:t>
            </a:r>
            <a:endParaRPr lang="ru-RU" dirty="0" smtClean="0"/>
          </a:p>
          <a:p>
            <a:pPr>
              <a:buNone/>
            </a:pPr>
            <a:r>
              <a:rPr lang="ru-RU" dirty="0"/>
              <a:t>4. У учеников возникает противоречие между практически достигнутым результатом выполнения задания и отсутствием теоретических знаний. </a:t>
            </a:r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ru-RU" dirty="0"/>
              <a:t>Структура урока в этом подходе отличается от традиционного урока и включает три этапа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857364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ru-RU" dirty="0"/>
              <a:t>1. Актуализация опорных знаний и способов действия. </a:t>
            </a:r>
            <a:endParaRPr lang="ru-RU" dirty="0" smtClean="0"/>
          </a:p>
          <a:p>
            <a:pPr>
              <a:buNone/>
            </a:pPr>
            <a:r>
              <a:rPr lang="ru-RU" dirty="0"/>
              <a:t>2. Усвоение новых понятий и способов деятельности. </a:t>
            </a:r>
            <a:endParaRPr lang="ru-RU" dirty="0" smtClean="0"/>
          </a:p>
          <a:p>
            <a:pPr>
              <a:buNone/>
            </a:pPr>
            <a:r>
              <a:rPr lang="ru-RU" dirty="0"/>
              <a:t>3. Применение их и формирование умений и навыков</a:t>
            </a:r>
            <a:r>
              <a:rPr lang="ru-RU" dirty="0" smtClean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" name="Таблица 17"/>
          <p:cNvGraphicFramePr>
            <a:graphicFrameLocks noGrp="1"/>
          </p:cNvGraphicFramePr>
          <p:nvPr/>
        </p:nvGraphicFramePr>
        <p:xfrm>
          <a:off x="0" y="500042"/>
          <a:ext cx="9001156" cy="6357958"/>
        </p:xfrm>
        <a:graphic>
          <a:graphicData uri="http://schemas.openxmlformats.org/drawingml/2006/table">
            <a:tbl>
              <a:tblPr/>
              <a:tblGrid>
                <a:gridCol w="4500578"/>
                <a:gridCol w="4500578"/>
              </a:tblGrid>
              <a:tr h="73710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1800" b="1" dirty="0">
                          <a:latin typeface="Calibri"/>
                          <a:ea typeface="Times New Roman"/>
                        </a:rPr>
                        <a:t>Объяснительно-иллюстративное обучение</a:t>
                      </a: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1800" b="1" dirty="0">
                          <a:latin typeface="Calibri"/>
                          <a:ea typeface="Times New Roman"/>
                        </a:rPr>
                        <a:t>Проблемное обучение</a:t>
                      </a: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2085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>
                          <a:latin typeface="Times New Roman"/>
                          <a:ea typeface="Calibri"/>
                          <a:cs typeface="Times New Roman"/>
                        </a:rPr>
                        <a:t>Определение темы и основных вопросов изложения</a:t>
                      </a:r>
                      <a:r>
                        <a:rPr lang="ru-RU" sz="1800" dirty="0" smtClean="0"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800" dirty="0">
                          <a:latin typeface="Calibri"/>
                          <a:ea typeface="Times New Roman"/>
                        </a:rPr>
                        <a:t>Сообщение знаний учителем объяснительно – иллюстративным методом. Учащиеся воспринимают объяснение, участвуют в анализе фактов, следят за мыслью учителя.</a:t>
                      </a: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800" dirty="0">
                          <a:latin typeface="Calibri"/>
                        </a:rPr>
                        <a:t/>
                      </a:r>
                      <a:br>
                        <a:rPr lang="ru-RU" sz="1800" dirty="0">
                          <a:latin typeface="Calibri"/>
                        </a:rPr>
                      </a:br>
                      <a:r>
                        <a:rPr lang="ru-RU" sz="1800" dirty="0">
                          <a:latin typeface="Calibri"/>
                          <a:ea typeface="Times New Roman"/>
                        </a:rPr>
                        <a:t>Воспроизведение изложенного, тренировочные упражнения</a:t>
                      </a:r>
                      <a:r>
                        <a:rPr lang="ru-RU" sz="1800" dirty="0" smtClean="0">
                          <a:latin typeface="Calibri"/>
                          <a:ea typeface="Times New Roman"/>
                        </a:rPr>
                        <a:t>.</a:t>
                      </a:r>
                    </a:p>
                    <a:p>
                      <a:pPr>
                        <a:lnSpc>
                          <a:spcPct val="115000"/>
                        </a:lnSpc>
                      </a:pPr>
                      <a:endParaRPr lang="ru-RU" sz="1800" dirty="0" smtClean="0">
                        <a:latin typeface="Calibri"/>
                        <a:ea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endParaRPr lang="ru-RU" sz="1800" dirty="0">
                        <a:latin typeface="Calibri"/>
                        <a:ea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800" dirty="0">
                          <a:latin typeface="Calibri"/>
                          <a:ea typeface="Times New Roman"/>
                        </a:rPr>
                        <a:t>Рецептивное усвоение знаний.</a:t>
                      </a:r>
                    </a:p>
                  </a:txBody>
                  <a:tcPr marL="47625" marR="47625" marT="47625" marB="4762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>
                          <a:latin typeface="Times New Roman"/>
                          <a:ea typeface="Calibri"/>
                          <a:cs typeface="Times New Roman"/>
                        </a:rPr>
                        <a:t>Создание проблемной ситуации и определение познавательной задачи</a:t>
                      </a:r>
                      <a:r>
                        <a:rPr lang="ru-RU" sz="1800" dirty="0" smtClean="0"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800" dirty="0">
                          <a:latin typeface="Calibri"/>
                          <a:ea typeface="Times New Roman"/>
                        </a:rPr>
                        <a:t>Активный мыслительно-познавательный поиск учащихся под руководством учителя, самостоятельный подход к выводам</a:t>
                      </a:r>
                      <a:r>
                        <a:rPr lang="ru-RU" sz="1800" dirty="0" smtClean="0">
                          <a:latin typeface="Calibri"/>
                          <a:ea typeface="Times New Roman"/>
                        </a:rPr>
                        <a:t>.</a:t>
                      </a:r>
                    </a:p>
                    <a:p>
                      <a:pPr>
                        <a:lnSpc>
                          <a:spcPct val="115000"/>
                        </a:lnSpc>
                      </a:pPr>
                      <a:endParaRPr lang="ru-RU" sz="1800" dirty="0" smtClean="0">
                        <a:latin typeface="Calibri"/>
                        <a:ea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endParaRPr lang="ru-RU" sz="1800" dirty="0">
                        <a:latin typeface="Calibri"/>
                        <a:ea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800" dirty="0">
                          <a:latin typeface="Calibri"/>
                          <a:ea typeface="Times New Roman"/>
                        </a:rPr>
                        <a:t>Тренировочные упражнения, применение знаний в новых условиях с целью возбуждения мышления</a:t>
                      </a:r>
                      <a:r>
                        <a:rPr lang="ru-RU" sz="1800" dirty="0" smtClean="0">
                          <a:latin typeface="Calibri"/>
                          <a:ea typeface="Times New Roman"/>
                        </a:rPr>
                        <a:t>.</a:t>
                      </a:r>
                    </a:p>
                    <a:p>
                      <a:pPr>
                        <a:lnSpc>
                          <a:spcPct val="115000"/>
                        </a:lnSpc>
                      </a:pPr>
                      <a:endParaRPr lang="ru-RU" sz="1800" dirty="0">
                        <a:latin typeface="Calibri"/>
                        <a:ea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800" dirty="0">
                          <a:latin typeface="Calibri"/>
                          <a:ea typeface="Times New Roman"/>
                        </a:rPr>
                        <a:t>Творческое самостоятельное овладение знаниями, а также способами активной познавательной деятельности, интенсивное умственное развитие.</a:t>
                      </a:r>
                    </a:p>
                  </a:txBody>
                  <a:tcPr marL="47625" marR="47625" marT="47625" marB="4762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5618" name="AutoShape 18"/>
          <p:cNvSpPr>
            <a:spLocks noChangeShapeType="1"/>
          </p:cNvSpPr>
          <p:nvPr/>
        </p:nvSpPr>
        <p:spPr bwMode="auto">
          <a:xfrm>
            <a:off x="1857356" y="4786322"/>
            <a:ext cx="0" cy="352425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5617" name="AutoShape 17"/>
          <p:cNvSpPr>
            <a:spLocks noChangeShapeType="1"/>
          </p:cNvSpPr>
          <p:nvPr/>
        </p:nvSpPr>
        <p:spPr bwMode="auto">
          <a:xfrm>
            <a:off x="1928794" y="3714752"/>
            <a:ext cx="0" cy="352425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5616" name="AutoShape 16"/>
          <p:cNvSpPr>
            <a:spLocks noChangeShapeType="1"/>
          </p:cNvSpPr>
          <p:nvPr/>
        </p:nvSpPr>
        <p:spPr bwMode="auto">
          <a:xfrm>
            <a:off x="6143636" y="2071678"/>
            <a:ext cx="0" cy="352425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5615" name="AutoShape 15"/>
          <p:cNvSpPr>
            <a:spLocks noChangeShapeType="1"/>
          </p:cNvSpPr>
          <p:nvPr/>
        </p:nvSpPr>
        <p:spPr bwMode="auto">
          <a:xfrm>
            <a:off x="6429388" y="5000636"/>
            <a:ext cx="0" cy="352425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5614" name="AutoShape 14"/>
          <p:cNvSpPr>
            <a:spLocks noChangeShapeType="1"/>
          </p:cNvSpPr>
          <p:nvPr/>
        </p:nvSpPr>
        <p:spPr bwMode="auto">
          <a:xfrm>
            <a:off x="1857356" y="1928802"/>
            <a:ext cx="0" cy="352425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5613" name="AutoShape 13"/>
          <p:cNvSpPr>
            <a:spLocks noChangeShapeType="1"/>
          </p:cNvSpPr>
          <p:nvPr/>
        </p:nvSpPr>
        <p:spPr bwMode="auto">
          <a:xfrm>
            <a:off x="6286512" y="3643314"/>
            <a:ext cx="0" cy="352425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Важно: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357298"/>
            <a:ext cx="9144000" cy="4786346"/>
          </a:xfrm>
        </p:spPr>
        <p:txBody>
          <a:bodyPr>
            <a:normAutofit/>
          </a:bodyPr>
          <a:lstStyle/>
          <a:p>
            <a:pPr algn="just"/>
            <a:r>
              <a:rPr lang="ru-RU" dirty="0"/>
              <a:t>Приступая к применению метода проблемного обучения в той или иной  группе, вы должны быть уверены, что ученики способны к репродуктивному получению знаний и у них имеется определенный </a:t>
            </a:r>
            <a:r>
              <a:rPr lang="ru-RU" dirty="0" smtClean="0"/>
              <a:t>базис</a:t>
            </a:r>
          </a:p>
          <a:p>
            <a:pPr algn="just"/>
            <a:r>
              <a:rPr lang="ru-RU" dirty="0"/>
              <a:t>Проблемный метод требует большой затраты времени, и нецелесообразно применять его при проверке домашнего задания.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652</Words>
  <Application>Microsoft Office PowerPoint</Application>
  <PresentationFormat>Экран (4:3)</PresentationFormat>
  <Paragraphs>76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Доклад: «Проблемное обучение на уроках теоретического обучения» </vt:lpstr>
      <vt:lpstr>Презентация PowerPoint</vt:lpstr>
      <vt:lpstr>Причины мотивационного кризиса учащихся:</vt:lpstr>
      <vt:lpstr>Виды и приемы активизации</vt:lpstr>
      <vt:lpstr>Схема проблемного обучения</vt:lpstr>
      <vt:lpstr>Основные психологические условия для успешного применения проблемного обучения </vt:lpstr>
      <vt:lpstr>Проблемный вопрос  тема “Научно-технический прогресс. Индустриальное общество”</vt:lpstr>
      <vt:lpstr>Проблемная задача</vt:lpstr>
      <vt:lpstr>Тема: Россия в середине и второй половине XVII в. </vt:lpstr>
      <vt:lpstr>Проблемная ситуация </vt:lpstr>
      <vt:lpstr>Структура урока в этом подходе отличается от традиционного урока и включает три этапа</vt:lpstr>
      <vt:lpstr>Презентация PowerPoint</vt:lpstr>
      <vt:lpstr>Важно: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Доклад: «Проблемное обучение на уроках истории и обществознания»</dc:title>
  <dc:creator>Утробина</dc:creator>
  <cp:lastModifiedBy>Утробина Елена Мих</cp:lastModifiedBy>
  <cp:revision>10</cp:revision>
  <dcterms:created xsi:type="dcterms:W3CDTF">2012-10-24T02:28:37Z</dcterms:created>
  <dcterms:modified xsi:type="dcterms:W3CDTF">2020-09-14T01:52:59Z</dcterms:modified>
</cp:coreProperties>
</file>