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92" r:id="rId1"/>
  </p:sldMasterIdLst>
  <p:notesMasterIdLst>
    <p:notesMasterId r:id="rId31"/>
  </p:notesMasterIdLst>
  <p:sldIdLst>
    <p:sldId id="306" r:id="rId2"/>
    <p:sldId id="256" r:id="rId3"/>
    <p:sldId id="277" r:id="rId4"/>
    <p:sldId id="281" r:id="rId5"/>
    <p:sldId id="280" r:id="rId6"/>
    <p:sldId id="283" r:id="rId7"/>
    <p:sldId id="317" r:id="rId8"/>
    <p:sldId id="318" r:id="rId9"/>
    <p:sldId id="319" r:id="rId10"/>
    <p:sldId id="320" r:id="rId11"/>
    <p:sldId id="284" r:id="rId12"/>
    <p:sldId id="292" r:id="rId13"/>
    <p:sldId id="285" r:id="rId14"/>
    <p:sldId id="286" r:id="rId15"/>
    <p:sldId id="287" r:id="rId16"/>
    <p:sldId id="288" r:id="rId17"/>
    <p:sldId id="289" r:id="rId18"/>
    <p:sldId id="291" r:id="rId19"/>
    <p:sldId id="293" r:id="rId20"/>
    <p:sldId id="290" r:id="rId21"/>
    <p:sldId id="294" r:id="rId22"/>
    <p:sldId id="259" r:id="rId23"/>
    <p:sldId id="321" r:id="rId24"/>
    <p:sldId id="322" r:id="rId25"/>
    <p:sldId id="323" r:id="rId26"/>
    <p:sldId id="305" r:id="rId27"/>
    <p:sldId id="304" r:id="rId28"/>
    <p:sldId id="313" r:id="rId29"/>
    <p:sldId id="27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748" autoAdjust="0"/>
  </p:normalViewPr>
  <p:slideViewPr>
    <p:cSldViewPr>
      <p:cViewPr varScale="1">
        <p:scale>
          <a:sx n="50" d="100"/>
          <a:sy n="50" d="100"/>
        </p:scale>
        <p:origin x="-102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116E61-47FD-4F3D-A5A1-76F6C58FAA1C}" type="doc">
      <dgm:prSet loTypeId="urn:microsoft.com/office/officeart/2005/8/layout/list1" loCatId="list" qsTypeId="urn:microsoft.com/office/officeart/2005/8/quickstyle/3d6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FBCF906-9EA9-4B4D-AA79-539F116586D7}">
      <dgm:prSet phldrT="[Текст]" custT="1"/>
      <dgm:spPr/>
      <dgm:t>
        <a:bodyPr/>
        <a:lstStyle/>
        <a:p>
          <a:r>
            <a:rPr lang="ru-RU" sz="1800" dirty="0" smtClean="0"/>
            <a:t>СОЦИАЛЬНЫЙ ПЕДАГОГ</a:t>
          </a:r>
          <a:endParaRPr lang="ru-RU" sz="1800" dirty="0"/>
        </a:p>
      </dgm:t>
    </dgm:pt>
    <dgm:pt modelId="{52522790-F260-4801-850D-4093DDC32930}" type="parTrans" cxnId="{C6FA366F-EB52-4B3A-9B7B-4B1176D50748}">
      <dgm:prSet/>
      <dgm:spPr/>
      <dgm:t>
        <a:bodyPr/>
        <a:lstStyle/>
        <a:p>
          <a:endParaRPr lang="ru-RU"/>
        </a:p>
      </dgm:t>
    </dgm:pt>
    <dgm:pt modelId="{96C7C037-2199-48F9-8F7F-F86A55340013}" type="sibTrans" cxnId="{C6FA366F-EB52-4B3A-9B7B-4B1176D50748}">
      <dgm:prSet/>
      <dgm:spPr/>
      <dgm:t>
        <a:bodyPr/>
        <a:lstStyle/>
        <a:p>
          <a:endParaRPr lang="ru-RU"/>
        </a:p>
      </dgm:t>
    </dgm:pt>
    <dgm:pt modelId="{0BC98D47-7D45-41DB-BB28-13918C2DE4DF}">
      <dgm:prSet phldrT="[Текст]" phldr="1"/>
      <dgm:spPr/>
      <dgm:t>
        <a:bodyPr/>
        <a:lstStyle/>
        <a:p>
          <a:endParaRPr lang="ru-RU"/>
        </a:p>
      </dgm:t>
    </dgm:pt>
    <dgm:pt modelId="{949DE266-BA04-476A-A3D6-B4D3214D61D5}" type="parTrans" cxnId="{0723474E-2816-4DFA-A671-57B6DBBEF763}">
      <dgm:prSet/>
      <dgm:spPr/>
      <dgm:t>
        <a:bodyPr/>
        <a:lstStyle/>
        <a:p>
          <a:endParaRPr lang="ru-RU"/>
        </a:p>
      </dgm:t>
    </dgm:pt>
    <dgm:pt modelId="{259600C2-A3B6-435E-969C-3F2B77665703}" type="sibTrans" cxnId="{0723474E-2816-4DFA-A671-57B6DBBEF763}">
      <dgm:prSet/>
      <dgm:spPr/>
      <dgm:t>
        <a:bodyPr/>
        <a:lstStyle/>
        <a:p>
          <a:endParaRPr lang="ru-RU"/>
        </a:p>
      </dgm:t>
    </dgm:pt>
    <dgm:pt modelId="{0F25EB81-C0BF-4E09-8C40-F4A095ECFDC1}">
      <dgm:prSet phldrT="[Текст]" custT="1"/>
      <dgm:spPr/>
      <dgm:t>
        <a:bodyPr/>
        <a:lstStyle/>
        <a:p>
          <a:r>
            <a:rPr lang="ru-RU" sz="1800" smtClean="0"/>
            <a:t>ЛОГОПЕ</a:t>
          </a:r>
          <a:endParaRPr lang="ru-RU" sz="1800" dirty="0"/>
        </a:p>
      </dgm:t>
    </dgm:pt>
    <dgm:pt modelId="{A613DA46-6C28-43E1-9E74-F6E09D714FB3}" type="parTrans" cxnId="{F0317D2B-BAE3-4F85-BA43-3563656FF6A4}">
      <dgm:prSet/>
      <dgm:spPr/>
      <dgm:t>
        <a:bodyPr/>
        <a:lstStyle/>
        <a:p>
          <a:endParaRPr lang="ru-RU"/>
        </a:p>
      </dgm:t>
    </dgm:pt>
    <dgm:pt modelId="{48FDCC69-7A4E-4DB4-B442-EC5464EC0192}" type="sibTrans" cxnId="{F0317D2B-BAE3-4F85-BA43-3563656FF6A4}">
      <dgm:prSet/>
      <dgm:spPr/>
      <dgm:t>
        <a:bodyPr/>
        <a:lstStyle/>
        <a:p>
          <a:endParaRPr lang="ru-RU"/>
        </a:p>
      </dgm:t>
    </dgm:pt>
    <dgm:pt modelId="{3A472BC5-4D64-4728-B55F-2C1D1528519D}">
      <dgm:prSet phldrT="[Текст]" custT="1"/>
      <dgm:spPr/>
      <dgm:t>
        <a:bodyPr/>
        <a:lstStyle/>
        <a:p>
          <a:r>
            <a:rPr lang="ru-RU" sz="1800" dirty="0" smtClean="0"/>
            <a:t>Учитель - дефектолог</a:t>
          </a:r>
          <a:endParaRPr lang="ru-RU" sz="1800" dirty="0"/>
        </a:p>
      </dgm:t>
    </dgm:pt>
    <dgm:pt modelId="{A5A444DE-7957-4A74-99B7-DB75D5453DD7}" type="parTrans" cxnId="{D912C734-A945-4A91-9C2A-D15089CEE0CF}">
      <dgm:prSet/>
      <dgm:spPr/>
      <dgm:t>
        <a:bodyPr/>
        <a:lstStyle/>
        <a:p>
          <a:endParaRPr lang="ru-RU"/>
        </a:p>
      </dgm:t>
    </dgm:pt>
    <dgm:pt modelId="{7AF4F4CB-5D46-4A20-907F-02712A0A30F9}" type="sibTrans" cxnId="{D912C734-A945-4A91-9C2A-D15089CEE0CF}">
      <dgm:prSet/>
      <dgm:spPr/>
      <dgm:t>
        <a:bodyPr/>
        <a:lstStyle/>
        <a:p>
          <a:endParaRPr lang="ru-RU"/>
        </a:p>
      </dgm:t>
    </dgm:pt>
    <dgm:pt modelId="{4841C26D-8771-4B10-987D-18E7CD12BC2B}">
      <dgm:prSet phldrT="[Текст]" custT="1"/>
      <dgm:spPr/>
      <dgm:t>
        <a:bodyPr/>
        <a:lstStyle/>
        <a:p>
          <a:r>
            <a:rPr lang="ru-RU" sz="1800" dirty="0" smtClean="0"/>
            <a:t>ВОСПИТАТЕЛЬ ИЗОДЕЯТЕЛЬНОСТИ</a:t>
          </a:r>
          <a:endParaRPr lang="ru-RU" sz="1800" dirty="0"/>
        </a:p>
      </dgm:t>
    </dgm:pt>
    <dgm:pt modelId="{5DD690B2-E77D-4E66-B18E-EA5FA77A807F}" type="parTrans" cxnId="{0FE803B4-F57A-4CEF-B9DE-5F666B4742D6}">
      <dgm:prSet/>
      <dgm:spPr/>
      <dgm:t>
        <a:bodyPr/>
        <a:lstStyle/>
        <a:p>
          <a:endParaRPr lang="ru-RU"/>
        </a:p>
      </dgm:t>
    </dgm:pt>
    <dgm:pt modelId="{C575A7D3-A101-47DB-A5EB-BD62ADA293B5}" type="sibTrans" cxnId="{0FE803B4-F57A-4CEF-B9DE-5F666B4742D6}">
      <dgm:prSet custT="1"/>
      <dgm:spPr/>
      <dgm:t>
        <a:bodyPr/>
        <a:lstStyle/>
        <a:p>
          <a:endParaRPr lang="ru-RU"/>
        </a:p>
      </dgm:t>
    </dgm:pt>
    <dgm:pt modelId="{BD76FBC7-FE79-4505-A7C6-0A5DBA72D711}">
      <dgm:prSet phldrT="[Текст]" custT="1"/>
      <dgm:spPr/>
      <dgm:t>
        <a:bodyPr/>
        <a:lstStyle/>
        <a:p>
          <a:r>
            <a:rPr lang="ru-RU" sz="1800" dirty="0" smtClean="0"/>
            <a:t>МУЗЫКАЛЬНЫЙ РУКОВОДИТЕЛЬ</a:t>
          </a:r>
          <a:endParaRPr lang="ru-RU" sz="1800" dirty="0"/>
        </a:p>
      </dgm:t>
    </dgm:pt>
    <dgm:pt modelId="{13C394C7-DD26-42D2-8F53-CA995EB733D6}" type="parTrans" cxnId="{77328A0B-0C6A-4980-BFFA-2ADA29A1117F}">
      <dgm:prSet/>
      <dgm:spPr/>
      <dgm:t>
        <a:bodyPr/>
        <a:lstStyle/>
        <a:p>
          <a:endParaRPr lang="ru-RU"/>
        </a:p>
      </dgm:t>
    </dgm:pt>
    <dgm:pt modelId="{72D28673-47F9-4A54-9B90-165C65BA87A6}" type="sibTrans" cxnId="{77328A0B-0C6A-4980-BFFA-2ADA29A1117F}">
      <dgm:prSet/>
      <dgm:spPr/>
      <dgm:t>
        <a:bodyPr/>
        <a:lstStyle/>
        <a:p>
          <a:endParaRPr lang="ru-RU"/>
        </a:p>
      </dgm:t>
    </dgm:pt>
    <dgm:pt modelId="{735C1BA1-BCC0-4E02-BE1D-93DA04967CC8}">
      <dgm:prSet phldrT="[Текст]" custT="1"/>
      <dgm:spPr/>
      <dgm:t>
        <a:bodyPr/>
        <a:lstStyle/>
        <a:p>
          <a:r>
            <a:rPr lang="ru-RU" sz="1800" dirty="0" smtClean="0"/>
            <a:t>ВОСПИТАТЕЛЬ </a:t>
          </a:r>
          <a:endParaRPr lang="ru-RU" sz="1800" dirty="0"/>
        </a:p>
      </dgm:t>
    </dgm:pt>
    <dgm:pt modelId="{5836D70D-294C-41A6-92EB-5F42E3E3A524}" type="parTrans" cxnId="{12E51371-71C9-4FC8-9565-25C8F6014B5E}">
      <dgm:prSet/>
      <dgm:spPr/>
      <dgm:t>
        <a:bodyPr/>
        <a:lstStyle/>
        <a:p>
          <a:endParaRPr lang="ru-RU"/>
        </a:p>
      </dgm:t>
    </dgm:pt>
    <dgm:pt modelId="{29214542-4D95-463E-A568-A50F1AB5C1B8}" type="sibTrans" cxnId="{12E51371-71C9-4FC8-9565-25C8F6014B5E}">
      <dgm:prSet/>
      <dgm:spPr/>
      <dgm:t>
        <a:bodyPr/>
        <a:lstStyle/>
        <a:p>
          <a:endParaRPr lang="ru-RU"/>
        </a:p>
      </dgm:t>
    </dgm:pt>
    <dgm:pt modelId="{7B120285-5C47-44D1-9D4D-2FEF78B64426}">
      <dgm:prSet phldrT="[Текст]" custT="1"/>
      <dgm:spPr/>
      <dgm:t>
        <a:bodyPr/>
        <a:lstStyle/>
        <a:p>
          <a:r>
            <a:rPr lang="ru-RU" sz="1800" dirty="0" smtClean="0"/>
            <a:t>ПСИХОЛОГ</a:t>
          </a:r>
          <a:endParaRPr lang="ru-RU" sz="1800" dirty="0"/>
        </a:p>
      </dgm:t>
    </dgm:pt>
    <dgm:pt modelId="{AE3EBA6F-C82B-4F7B-9808-9F3B05700B03}" type="parTrans" cxnId="{36C609E0-8418-4680-9742-6A17A029CED7}">
      <dgm:prSet/>
      <dgm:spPr/>
      <dgm:t>
        <a:bodyPr/>
        <a:lstStyle/>
        <a:p>
          <a:endParaRPr lang="ru-RU"/>
        </a:p>
      </dgm:t>
    </dgm:pt>
    <dgm:pt modelId="{4442DFD0-CAD6-406B-93ED-68E515319AC1}" type="sibTrans" cxnId="{36C609E0-8418-4680-9742-6A17A029CED7}">
      <dgm:prSet/>
      <dgm:spPr/>
      <dgm:t>
        <a:bodyPr/>
        <a:lstStyle/>
        <a:p>
          <a:endParaRPr lang="ru-RU"/>
        </a:p>
      </dgm:t>
    </dgm:pt>
    <dgm:pt modelId="{8C8A5EA0-E67F-4219-B965-168CBBA73213}">
      <dgm:prSet phldrT="[Текст]" custT="1"/>
      <dgm:spPr/>
      <dgm:t>
        <a:bodyPr/>
        <a:lstStyle/>
        <a:p>
          <a:r>
            <a:rPr lang="ru-RU" sz="1800" dirty="0" smtClean="0"/>
            <a:t>ВРАЧ  ОФТАЛЬМОЛОГ</a:t>
          </a:r>
          <a:endParaRPr lang="ru-RU" sz="1800" dirty="0"/>
        </a:p>
      </dgm:t>
    </dgm:pt>
    <dgm:pt modelId="{CD47440F-DFFE-4244-9B1E-055FA1108E2C}" type="parTrans" cxnId="{72AE8426-58DE-4D64-93E8-31481F439959}">
      <dgm:prSet/>
      <dgm:spPr/>
      <dgm:t>
        <a:bodyPr/>
        <a:lstStyle/>
        <a:p>
          <a:endParaRPr lang="ru-RU"/>
        </a:p>
      </dgm:t>
    </dgm:pt>
    <dgm:pt modelId="{C0306642-24A3-4326-BB99-A9FE00A46255}" type="sibTrans" cxnId="{72AE8426-58DE-4D64-93E8-31481F439959}">
      <dgm:prSet/>
      <dgm:spPr/>
      <dgm:t>
        <a:bodyPr/>
        <a:lstStyle/>
        <a:p>
          <a:endParaRPr lang="ru-RU"/>
        </a:p>
      </dgm:t>
    </dgm:pt>
    <dgm:pt modelId="{4C15C5AB-426F-4E39-8B21-0DB694D596C4}">
      <dgm:prSet phldrT="[Текст]" custT="1"/>
      <dgm:spPr/>
      <dgm:t>
        <a:bodyPr/>
        <a:lstStyle/>
        <a:p>
          <a:r>
            <a:rPr lang="ru-RU" sz="1800" dirty="0" smtClean="0"/>
            <a:t>ИНСТРУКТОР ПО ПЛАВАНИЮ</a:t>
          </a:r>
          <a:endParaRPr lang="ru-RU" sz="1800" dirty="0"/>
        </a:p>
      </dgm:t>
    </dgm:pt>
    <dgm:pt modelId="{E0679C5D-25A4-4356-B205-36FF8AFF6EFA}" type="parTrans" cxnId="{AAD924EE-3400-4095-8626-3134E8CBB683}">
      <dgm:prSet/>
      <dgm:spPr/>
      <dgm:t>
        <a:bodyPr/>
        <a:lstStyle/>
        <a:p>
          <a:endParaRPr lang="ru-RU"/>
        </a:p>
      </dgm:t>
    </dgm:pt>
    <dgm:pt modelId="{6C0C0DC9-CADD-4D13-BFC7-B0F012162265}" type="sibTrans" cxnId="{AAD924EE-3400-4095-8626-3134E8CBB683}">
      <dgm:prSet/>
      <dgm:spPr/>
      <dgm:t>
        <a:bodyPr/>
        <a:lstStyle/>
        <a:p>
          <a:endParaRPr lang="ru-RU"/>
        </a:p>
      </dgm:t>
    </dgm:pt>
    <dgm:pt modelId="{14DAEBBB-36DB-4C1A-A6E4-8B8156E56E55}">
      <dgm:prSet custT="1"/>
      <dgm:spPr/>
      <dgm:t>
        <a:bodyPr/>
        <a:lstStyle/>
        <a:p>
          <a:r>
            <a:rPr lang="ru-RU" sz="1800" dirty="0" smtClean="0"/>
            <a:t>  ИНСТРУКТОР ФК</a:t>
          </a:r>
          <a:endParaRPr lang="ru-RU" sz="1800" dirty="0"/>
        </a:p>
      </dgm:t>
    </dgm:pt>
    <dgm:pt modelId="{C4E10DE0-F8AD-435C-B0EF-9A4D548908C9}" type="parTrans" cxnId="{0D6BF3CB-BB47-4904-90F2-33FEB4366C44}">
      <dgm:prSet/>
      <dgm:spPr/>
      <dgm:t>
        <a:bodyPr/>
        <a:lstStyle/>
        <a:p>
          <a:endParaRPr lang="ru-RU"/>
        </a:p>
      </dgm:t>
    </dgm:pt>
    <dgm:pt modelId="{AF5C3FE7-DE8E-4C75-8F3B-8CD512746489}" type="sibTrans" cxnId="{0D6BF3CB-BB47-4904-90F2-33FEB4366C44}">
      <dgm:prSet/>
      <dgm:spPr/>
      <dgm:t>
        <a:bodyPr/>
        <a:lstStyle/>
        <a:p>
          <a:endParaRPr lang="ru-RU"/>
        </a:p>
      </dgm:t>
    </dgm:pt>
    <dgm:pt modelId="{A035578D-60C0-4C5C-A8FD-170E5FCE08DF}" type="pres">
      <dgm:prSet presAssocID="{5A116E61-47FD-4F3D-A5A1-76F6C58FAA1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539CCA8-DE24-4156-8ACA-B683DC15C64C}" type="pres">
      <dgm:prSet presAssocID="{1FBCF906-9EA9-4B4D-AA79-539F116586D7}" presName="parentLin" presStyleCnt="0"/>
      <dgm:spPr/>
    </dgm:pt>
    <dgm:pt modelId="{01BB8F58-82BA-4E6A-AD19-6205999BB0DA}" type="pres">
      <dgm:prSet presAssocID="{1FBCF906-9EA9-4B4D-AA79-539F116586D7}" presName="parentLeftMargin" presStyleLbl="node1" presStyleIdx="0" presStyleCnt="10"/>
      <dgm:spPr/>
      <dgm:t>
        <a:bodyPr/>
        <a:lstStyle/>
        <a:p>
          <a:endParaRPr lang="ru-RU"/>
        </a:p>
      </dgm:t>
    </dgm:pt>
    <dgm:pt modelId="{9B8E2338-22AE-4AF5-AE51-0C12728CB46D}" type="pres">
      <dgm:prSet presAssocID="{1FBCF906-9EA9-4B4D-AA79-539F116586D7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295780-60E0-4722-95D7-47136BD8C8E3}" type="pres">
      <dgm:prSet presAssocID="{1FBCF906-9EA9-4B4D-AA79-539F116586D7}" presName="negativeSpace" presStyleCnt="0"/>
      <dgm:spPr/>
    </dgm:pt>
    <dgm:pt modelId="{558AEBDB-0957-4C0A-A5AE-86D132CBB259}" type="pres">
      <dgm:prSet presAssocID="{1FBCF906-9EA9-4B4D-AA79-539F116586D7}" presName="childText" presStyleLbl="conFgAcc1" presStyleIdx="0" presStyleCnt="10">
        <dgm:presLayoutVars>
          <dgm:bulletEnabled val="1"/>
        </dgm:presLayoutVars>
      </dgm:prSet>
      <dgm:spPr/>
    </dgm:pt>
    <dgm:pt modelId="{6C08B292-2072-4A4A-B26C-3423F6C1A26C}" type="pres">
      <dgm:prSet presAssocID="{96C7C037-2199-48F9-8F7F-F86A55340013}" presName="spaceBetweenRectangles" presStyleCnt="0"/>
      <dgm:spPr/>
    </dgm:pt>
    <dgm:pt modelId="{3AE098FF-105B-4CAF-A0E5-63200221D78A}" type="pres">
      <dgm:prSet presAssocID="{7B120285-5C47-44D1-9D4D-2FEF78B64426}" presName="parentLin" presStyleCnt="0"/>
      <dgm:spPr/>
    </dgm:pt>
    <dgm:pt modelId="{25061863-014D-4AA8-8624-1877E0B5B3C3}" type="pres">
      <dgm:prSet presAssocID="{7B120285-5C47-44D1-9D4D-2FEF78B64426}" presName="parentLeftMargin" presStyleLbl="node1" presStyleIdx="0" presStyleCnt="10"/>
      <dgm:spPr/>
      <dgm:t>
        <a:bodyPr/>
        <a:lstStyle/>
        <a:p>
          <a:endParaRPr lang="ru-RU"/>
        </a:p>
      </dgm:t>
    </dgm:pt>
    <dgm:pt modelId="{912F98E3-2D80-411F-AB12-83EA2760B639}" type="pres">
      <dgm:prSet presAssocID="{7B120285-5C47-44D1-9D4D-2FEF78B64426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6F1065-CAC5-48EC-AD7A-C13F7A271A4C}" type="pres">
      <dgm:prSet presAssocID="{7B120285-5C47-44D1-9D4D-2FEF78B64426}" presName="negativeSpace" presStyleCnt="0"/>
      <dgm:spPr/>
    </dgm:pt>
    <dgm:pt modelId="{B2D98A64-8821-414C-AB4D-247D2FDCA64E}" type="pres">
      <dgm:prSet presAssocID="{7B120285-5C47-44D1-9D4D-2FEF78B64426}" presName="childText" presStyleLbl="conFgAcc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B9542F-D80E-4308-8AB4-2CB9003BB555}" type="pres">
      <dgm:prSet presAssocID="{4442DFD0-CAD6-406B-93ED-68E515319AC1}" presName="spaceBetweenRectangles" presStyleCnt="0"/>
      <dgm:spPr/>
    </dgm:pt>
    <dgm:pt modelId="{E5A96ACF-511C-4C96-84B1-E8EFB7259811}" type="pres">
      <dgm:prSet presAssocID="{0F25EB81-C0BF-4E09-8C40-F4A095ECFDC1}" presName="parentLin" presStyleCnt="0"/>
      <dgm:spPr/>
    </dgm:pt>
    <dgm:pt modelId="{8EA15169-813B-4B53-887F-CE49EFE89E89}" type="pres">
      <dgm:prSet presAssocID="{0F25EB81-C0BF-4E09-8C40-F4A095ECFDC1}" presName="parentLeftMargin" presStyleLbl="node1" presStyleIdx="1" presStyleCnt="10"/>
      <dgm:spPr/>
      <dgm:t>
        <a:bodyPr/>
        <a:lstStyle/>
        <a:p>
          <a:endParaRPr lang="ru-RU"/>
        </a:p>
      </dgm:t>
    </dgm:pt>
    <dgm:pt modelId="{253F3D9B-2273-4340-9869-E4490DE3F2F5}" type="pres">
      <dgm:prSet presAssocID="{0F25EB81-C0BF-4E09-8C40-F4A095ECFDC1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0A746F-17A8-434B-95EF-DFF2B91C85A7}" type="pres">
      <dgm:prSet presAssocID="{0F25EB81-C0BF-4E09-8C40-F4A095ECFDC1}" presName="negativeSpace" presStyleCnt="0"/>
      <dgm:spPr/>
    </dgm:pt>
    <dgm:pt modelId="{05A98E3E-BF19-423E-9B63-8A56AE524BD4}" type="pres">
      <dgm:prSet presAssocID="{0F25EB81-C0BF-4E09-8C40-F4A095ECFDC1}" presName="childText" presStyleLbl="conFgAcc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774C1-30BC-49A3-A766-11F77EFA4D87}" type="pres">
      <dgm:prSet presAssocID="{48FDCC69-7A4E-4DB4-B442-EC5464EC0192}" presName="spaceBetweenRectangles" presStyleCnt="0"/>
      <dgm:spPr/>
    </dgm:pt>
    <dgm:pt modelId="{6E92E5D7-E092-4F95-9A15-28E6FDCE1E8F}" type="pres">
      <dgm:prSet presAssocID="{3A472BC5-4D64-4728-B55F-2C1D1528519D}" presName="parentLin" presStyleCnt="0"/>
      <dgm:spPr/>
    </dgm:pt>
    <dgm:pt modelId="{CF8CAA41-C771-40A1-8C97-283A6362830B}" type="pres">
      <dgm:prSet presAssocID="{3A472BC5-4D64-4728-B55F-2C1D1528519D}" presName="parentLeftMargin" presStyleLbl="node1" presStyleIdx="2" presStyleCnt="10"/>
      <dgm:spPr/>
      <dgm:t>
        <a:bodyPr/>
        <a:lstStyle/>
        <a:p>
          <a:endParaRPr lang="ru-RU"/>
        </a:p>
      </dgm:t>
    </dgm:pt>
    <dgm:pt modelId="{0E5CBA6F-80D1-43A4-8240-6B09697C8D82}" type="pres">
      <dgm:prSet presAssocID="{3A472BC5-4D64-4728-B55F-2C1D1528519D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4DE36B-0622-4C4B-89BD-CC117B821274}" type="pres">
      <dgm:prSet presAssocID="{3A472BC5-4D64-4728-B55F-2C1D1528519D}" presName="negativeSpace" presStyleCnt="0"/>
      <dgm:spPr/>
    </dgm:pt>
    <dgm:pt modelId="{8D88AE74-42E3-44D7-B194-507C34B2DBBE}" type="pres">
      <dgm:prSet presAssocID="{3A472BC5-4D64-4728-B55F-2C1D1528519D}" presName="childText" presStyleLbl="conFgAcc1" presStyleIdx="3" presStyleCnt="10">
        <dgm:presLayoutVars>
          <dgm:bulletEnabled val="1"/>
        </dgm:presLayoutVars>
      </dgm:prSet>
      <dgm:spPr/>
    </dgm:pt>
    <dgm:pt modelId="{08245EEF-D74E-4A2E-8093-72EA10984467}" type="pres">
      <dgm:prSet presAssocID="{7AF4F4CB-5D46-4A20-907F-02712A0A30F9}" presName="spaceBetweenRectangles" presStyleCnt="0"/>
      <dgm:spPr/>
    </dgm:pt>
    <dgm:pt modelId="{C7EEA3B5-B4D2-45E3-9BA0-19BF2480EC7C}" type="pres">
      <dgm:prSet presAssocID="{4841C26D-8771-4B10-987D-18E7CD12BC2B}" presName="parentLin" presStyleCnt="0"/>
      <dgm:spPr/>
    </dgm:pt>
    <dgm:pt modelId="{F09B070D-5B4B-439D-A7B7-4A06672CD60F}" type="pres">
      <dgm:prSet presAssocID="{4841C26D-8771-4B10-987D-18E7CD12BC2B}" presName="parentLeftMargin" presStyleLbl="node1" presStyleIdx="3" presStyleCnt="10"/>
      <dgm:spPr/>
      <dgm:t>
        <a:bodyPr/>
        <a:lstStyle/>
        <a:p>
          <a:endParaRPr lang="ru-RU"/>
        </a:p>
      </dgm:t>
    </dgm:pt>
    <dgm:pt modelId="{7F935915-5B30-4186-AA1A-D4D5CA67CB60}" type="pres">
      <dgm:prSet presAssocID="{4841C26D-8771-4B10-987D-18E7CD12BC2B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4A7FB-8E1C-4667-9501-B108C2DEF695}" type="pres">
      <dgm:prSet presAssocID="{4841C26D-8771-4B10-987D-18E7CD12BC2B}" presName="negativeSpace" presStyleCnt="0"/>
      <dgm:spPr/>
    </dgm:pt>
    <dgm:pt modelId="{28058B46-C7FE-48AC-B95B-B657541A4F01}" type="pres">
      <dgm:prSet presAssocID="{4841C26D-8771-4B10-987D-18E7CD12BC2B}" presName="childText" presStyleLbl="conFgAcc1" presStyleIdx="4" presStyleCnt="10">
        <dgm:presLayoutVars>
          <dgm:bulletEnabled val="1"/>
        </dgm:presLayoutVars>
      </dgm:prSet>
      <dgm:spPr/>
    </dgm:pt>
    <dgm:pt modelId="{7D2C9AF7-AD43-4BEA-9F84-F7E8949357AA}" type="pres">
      <dgm:prSet presAssocID="{C575A7D3-A101-47DB-A5EB-BD62ADA293B5}" presName="spaceBetweenRectangles" presStyleCnt="0"/>
      <dgm:spPr/>
    </dgm:pt>
    <dgm:pt modelId="{BB1D2F03-A717-4668-848E-056FAD37E418}" type="pres">
      <dgm:prSet presAssocID="{BD76FBC7-FE79-4505-A7C6-0A5DBA72D711}" presName="parentLin" presStyleCnt="0"/>
      <dgm:spPr/>
    </dgm:pt>
    <dgm:pt modelId="{A45C1635-DFCA-4D24-8EDD-14CA32F997A6}" type="pres">
      <dgm:prSet presAssocID="{BD76FBC7-FE79-4505-A7C6-0A5DBA72D711}" presName="parentLeftMargin" presStyleLbl="node1" presStyleIdx="4" presStyleCnt="10"/>
      <dgm:spPr/>
      <dgm:t>
        <a:bodyPr/>
        <a:lstStyle/>
        <a:p>
          <a:endParaRPr lang="ru-RU"/>
        </a:p>
      </dgm:t>
    </dgm:pt>
    <dgm:pt modelId="{7DD2B258-E6B6-4A20-A3F6-79ADD182FA2A}" type="pres">
      <dgm:prSet presAssocID="{BD76FBC7-FE79-4505-A7C6-0A5DBA72D711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93864F-E451-4A5A-86FF-D918889F2D0F}" type="pres">
      <dgm:prSet presAssocID="{BD76FBC7-FE79-4505-A7C6-0A5DBA72D711}" presName="negativeSpace" presStyleCnt="0"/>
      <dgm:spPr/>
    </dgm:pt>
    <dgm:pt modelId="{607251C7-1EFF-4330-8C99-C791B671EACC}" type="pres">
      <dgm:prSet presAssocID="{BD76FBC7-FE79-4505-A7C6-0A5DBA72D711}" presName="childText" presStyleLbl="conFgAcc1" presStyleIdx="5" presStyleCnt="10">
        <dgm:presLayoutVars>
          <dgm:bulletEnabled val="1"/>
        </dgm:presLayoutVars>
      </dgm:prSet>
      <dgm:spPr/>
    </dgm:pt>
    <dgm:pt modelId="{2CCD1706-2129-491E-91B3-231864AF0559}" type="pres">
      <dgm:prSet presAssocID="{72D28673-47F9-4A54-9B90-165C65BA87A6}" presName="spaceBetweenRectangles" presStyleCnt="0"/>
      <dgm:spPr/>
    </dgm:pt>
    <dgm:pt modelId="{A2BD6F59-6575-4F91-B4B4-ADDC53C6FE59}" type="pres">
      <dgm:prSet presAssocID="{735C1BA1-BCC0-4E02-BE1D-93DA04967CC8}" presName="parentLin" presStyleCnt="0"/>
      <dgm:spPr/>
    </dgm:pt>
    <dgm:pt modelId="{9A1F4254-EAE6-4353-8352-56DF690E304B}" type="pres">
      <dgm:prSet presAssocID="{735C1BA1-BCC0-4E02-BE1D-93DA04967CC8}" presName="parentLeftMargin" presStyleLbl="node1" presStyleIdx="5" presStyleCnt="10"/>
      <dgm:spPr/>
      <dgm:t>
        <a:bodyPr/>
        <a:lstStyle/>
        <a:p>
          <a:endParaRPr lang="ru-RU"/>
        </a:p>
      </dgm:t>
    </dgm:pt>
    <dgm:pt modelId="{7A6E0E65-5698-4F75-B985-A5B9B32985F1}" type="pres">
      <dgm:prSet presAssocID="{735C1BA1-BCC0-4E02-BE1D-93DA04967CC8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7962FC-D75E-4D96-9044-D942B81F5B44}" type="pres">
      <dgm:prSet presAssocID="{735C1BA1-BCC0-4E02-BE1D-93DA04967CC8}" presName="negativeSpace" presStyleCnt="0"/>
      <dgm:spPr/>
    </dgm:pt>
    <dgm:pt modelId="{BC10CA19-C821-482B-A9B6-0377DE136A0A}" type="pres">
      <dgm:prSet presAssocID="{735C1BA1-BCC0-4E02-BE1D-93DA04967CC8}" presName="childText" presStyleLbl="conFgAcc1" presStyleIdx="6" presStyleCnt="10">
        <dgm:presLayoutVars>
          <dgm:bulletEnabled val="1"/>
        </dgm:presLayoutVars>
      </dgm:prSet>
      <dgm:spPr/>
    </dgm:pt>
    <dgm:pt modelId="{81BE5114-848C-4C60-9070-B70291F7E106}" type="pres">
      <dgm:prSet presAssocID="{29214542-4D95-463E-A568-A50F1AB5C1B8}" presName="spaceBetweenRectangles" presStyleCnt="0"/>
      <dgm:spPr/>
    </dgm:pt>
    <dgm:pt modelId="{E757D7EC-3E1C-4D6A-8F59-C462BD882ECA}" type="pres">
      <dgm:prSet presAssocID="{8C8A5EA0-E67F-4219-B965-168CBBA73213}" presName="parentLin" presStyleCnt="0"/>
      <dgm:spPr/>
    </dgm:pt>
    <dgm:pt modelId="{02E904E2-CBC0-456B-B721-75F112C36D05}" type="pres">
      <dgm:prSet presAssocID="{8C8A5EA0-E67F-4219-B965-168CBBA73213}" presName="parentLeftMargin" presStyleLbl="node1" presStyleIdx="6" presStyleCnt="10"/>
      <dgm:spPr/>
      <dgm:t>
        <a:bodyPr/>
        <a:lstStyle/>
        <a:p>
          <a:endParaRPr lang="ru-RU"/>
        </a:p>
      </dgm:t>
    </dgm:pt>
    <dgm:pt modelId="{8F0F9DCE-9272-4DD5-914C-63B08AA1F1B0}" type="pres">
      <dgm:prSet presAssocID="{8C8A5EA0-E67F-4219-B965-168CBBA73213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4E646F-3DDA-46CE-96A5-9FA53540A2EB}" type="pres">
      <dgm:prSet presAssocID="{8C8A5EA0-E67F-4219-B965-168CBBA73213}" presName="negativeSpace" presStyleCnt="0"/>
      <dgm:spPr/>
    </dgm:pt>
    <dgm:pt modelId="{2347F5C9-A1EB-4D90-8D99-6F8A96988224}" type="pres">
      <dgm:prSet presAssocID="{8C8A5EA0-E67F-4219-B965-168CBBA73213}" presName="childText" presStyleLbl="conFgAcc1" presStyleIdx="7" presStyleCnt="10">
        <dgm:presLayoutVars>
          <dgm:bulletEnabled val="1"/>
        </dgm:presLayoutVars>
      </dgm:prSet>
      <dgm:spPr/>
    </dgm:pt>
    <dgm:pt modelId="{97180E0B-AB1A-41AB-B1E2-CCA8943FC710}" type="pres">
      <dgm:prSet presAssocID="{C0306642-24A3-4326-BB99-A9FE00A46255}" presName="spaceBetweenRectangles" presStyleCnt="0"/>
      <dgm:spPr/>
    </dgm:pt>
    <dgm:pt modelId="{B4894FFC-FF67-4E9B-863E-98A4E6DE75E0}" type="pres">
      <dgm:prSet presAssocID="{4C15C5AB-426F-4E39-8B21-0DB694D596C4}" presName="parentLin" presStyleCnt="0"/>
      <dgm:spPr/>
    </dgm:pt>
    <dgm:pt modelId="{00F31A38-083C-45A6-B513-CD35B9679AF1}" type="pres">
      <dgm:prSet presAssocID="{4C15C5AB-426F-4E39-8B21-0DB694D596C4}" presName="parentLeftMargin" presStyleLbl="node1" presStyleIdx="7" presStyleCnt="10"/>
      <dgm:spPr/>
      <dgm:t>
        <a:bodyPr/>
        <a:lstStyle/>
        <a:p>
          <a:endParaRPr lang="ru-RU"/>
        </a:p>
      </dgm:t>
    </dgm:pt>
    <dgm:pt modelId="{DF2A089F-E44E-4AE6-9E1F-F226AFF5EECB}" type="pres">
      <dgm:prSet presAssocID="{4C15C5AB-426F-4E39-8B21-0DB694D596C4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5AD7B0-2089-4301-AA64-0DFF8735342E}" type="pres">
      <dgm:prSet presAssocID="{4C15C5AB-426F-4E39-8B21-0DB694D596C4}" presName="negativeSpace" presStyleCnt="0"/>
      <dgm:spPr/>
    </dgm:pt>
    <dgm:pt modelId="{F1529369-926D-4E1C-9AC3-30071B3298BC}" type="pres">
      <dgm:prSet presAssocID="{4C15C5AB-426F-4E39-8B21-0DB694D596C4}" presName="childText" presStyleLbl="conFgAcc1" presStyleIdx="8" presStyleCnt="10">
        <dgm:presLayoutVars>
          <dgm:bulletEnabled val="1"/>
        </dgm:presLayoutVars>
      </dgm:prSet>
      <dgm:spPr/>
    </dgm:pt>
    <dgm:pt modelId="{411EF369-881C-43F9-B8D7-E9AC3113EC00}" type="pres">
      <dgm:prSet presAssocID="{6C0C0DC9-CADD-4D13-BFC7-B0F012162265}" presName="spaceBetweenRectangles" presStyleCnt="0"/>
      <dgm:spPr/>
    </dgm:pt>
    <dgm:pt modelId="{0FC9BEE7-0F18-4D51-90BD-7266D9B3A56C}" type="pres">
      <dgm:prSet presAssocID="{14DAEBBB-36DB-4C1A-A6E4-8B8156E56E55}" presName="parentLin" presStyleCnt="0"/>
      <dgm:spPr/>
    </dgm:pt>
    <dgm:pt modelId="{88F50D58-D88F-40C6-AF87-BB3016E8740E}" type="pres">
      <dgm:prSet presAssocID="{14DAEBBB-36DB-4C1A-A6E4-8B8156E56E55}" presName="parentLeftMargin" presStyleLbl="node1" presStyleIdx="8" presStyleCnt="10" custLinFactNeighborX="-36508" custLinFactNeighborY="47273"/>
      <dgm:spPr/>
      <dgm:t>
        <a:bodyPr/>
        <a:lstStyle/>
        <a:p>
          <a:endParaRPr lang="ru-RU"/>
        </a:p>
      </dgm:t>
    </dgm:pt>
    <dgm:pt modelId="{A7AF34BE-6F6A-498C-826C-5D6B15992A55}" type="pres">
      <dgm:prSet presAssocID="{14DAEBBB-36DB-4C1A-A6E4-8B8156E56E55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4A5A65-500E-4210-99E6-0F90C0C4692F}" type="pres">
      <dgm:prSet presAssocID="{14DAEBBB-36DB-4C1A-A6E4-8B8156E56E55}" presName="negativeSpace" presStyleCnt="0"/>
      <dgm:spPr/>
    </dgm:pt>
    <dgm:pt modelId="{0E23ECB7-12F6-4FDC-8F96-24CB719D45A1}" type="pres">
      <dgm:prSet presAssocID="{14DAEBBB-36DB-4C1A-A6E4-8B8156E56E55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61CF0109-C8A4-44A1-8D48-0B197ABD4CB5}" type="presOf" srcId="{BD76FBC7-FE79-4505-A7C6-0A5DBA72D711}" destId="{7DD2B258-E6B6-4A20-A3F6-79ADD182FA2A}" srcOrd="1" destOrd="0" presId="urn:microsoft.com/office/officeart/2005/8/layout/list1"/>
    <dgm:cxn modelId="{11ED49EA-6FB1-4C6D-A20D-355593CA55E4}" type="presOf" srcId="{14DAEBBB-36DB-4C1A-A6E4-8B8156E56E55}" destId="{88F50D58-D88F-40C6-AF87-BB3016E8740E}" srcOrd="0" destOrd="0" presId="urn:microsoft.com/office/officeart/2005/8/layout/list1"/>
    <dgm:cxn modelId="{36C609E0-8418-4680-9742-6A17A029CED7}" srcId="{5A116E61-47FD-4F3D-A5A1-76F6C58FAA1C}" destId="{7B120285-5C47-44D1-9D4D-2FEF78B64426}" srcOrd="1" destOrd="0" parTransId="{AE3EBA6F-C82B-4F7B-9808-9F3B05700B03}" sibTransId="{4442DFD0-CAD6-406B-93ED-68E515319AC1}"/>
    <dgm:cxn modelId="{01ED0D74-D617-4B84-93D9-9BFECC94E160}" type="presOf" srcId="{735C1BA1-BCC0-4E02-BE1D-93DA04967CC8}" destId="{7A6E0E65-5698-4F75-B985-A5B9B32985F1}" srcOrd="1" destOrd="0" presId="urn:microsoft.com/office/officeart/2005/8/layout/list1"/>
    <dgm:cxn modelId="{F8CB0F4B-7BA7-45BC-BCFB-146DB5B04F2F}" type="presOf" srcId="{7B120285-5C47-44D1-9D4D-2FEF78B64426}" destId="{25061863-014D-4AA8-8624-1877E0B5B3C3}" srcOrd="0" destOrd="0" presId="urn:microsoft.com/office/officeart/2005/8/layout/list1"/>
    <dgm:cxn modelId="{72AE8426-58DE-4D64-93E8-31481F439959}" srcId="{5A116E61-47FD-4F3D-A5A1-76F6C58FAA1C}" destId="{8C8A5EA0-E67F-4219-B965-168CBBA73213}" srcOrd="7" destOrd="0" parTransId="{CD47440F-DFFE-4244-9B1E-055FA1108E2C}" sibTransId="{C0306642-24A3-4326-BB99-A9FE00A46255}"/>
    <dgm:cxn modelId="{C6FA366F-EB52-4B3A-9B7B-4B1176D50748}" srcId="{5A116E61-47FD-4F3D-A5A1-76F6C58FAA1C}" destId="{1FBCF906-9EA9-4B4D-AA79-539F116586D7}" srcOrd="0" destOrd="0" parTransId="{52522790-F260-4801-850D-4093DDC32930}" sibTransId="{96C7C037-2199-48F9-8F7F-F86A55340013}"/>
    <dgm:cxn modelId="{D912C734-A945-4A91-9C2A-D15089CEE0CF}" srcId="{5A116E61-47FD-4F3D-A5A1-76F6C58FAA1C}" destId="{3A472BC5-4D64-4728-B55F-2C1D1528519D}" srcOrd="3" destOrd="0" parTransId="{A5A444DE-7957-4A74-99B7-DB75D5453DD7}" sibTransId="{7AF4F4CB-5D46-4A20-907F-02712A0A30F9}"/>
    <dgm:cxn modelId="{AC221FD1-9F04-4BD8-AFF5-38640A8C1C81}" type="presOf" srcId="{4841C26D-8771-4B10-987D-18E7CD12BC2B}" destId="{F09B070D-5B4B-439D-A7B7-4A06672CD60F}" srcOrd="0" destOrd="0" presId="urn:microsoft.com/office/officeart/2005/8/layout/list1"/>
    <dgm:cxn modelId="{9A17EDBE-3266-4D97-81CE-082B9EE788A1}" type="presOf" srcId="{3A472BC5-4D64-4728-B55F-2C1D1528519D}" destId="{CF8CAA41-C771-40A1-8C97-283A6362830B}" srcOrd="0" destOrd="0" presId="urn:microsoft.com/office/officeart/2005/8/layout/list1"/>
    <dgm:cxn modelId="{0FE803B4-F57A-4CEF-B9DE-5F666B4742D6}" srcId="{5A116E61-47FD-4F3D-A5A1-76F6C58FAA1C}" destId="{4841C26D-8771-4B10-987D-18E7CD12BC2B}" srcOrd="4" destOrd="0" parTransId="{5DD690B2-E77D-4E66-B18E-EA5FA77A807F}" sibTransId="{C575A7D3-A101-47DB-A5EB-BD62ADA293B5}"/>
    <dgm:cxn modelId="{80DD5C45-FCD4-45F3-90C8-2BE920D87BCB}" type="presOf" srcId="{7B120285-5C47-44D1-9D4D-2FEF78B64426}" destId="{912F98E3-2D80-411F-AB12-83EA2760B639}" srcOrd="1" destOrd="0" presId="urn:microsoft.com/office/officeart/2005/8/layout/list1"/>
    <dgm:cxn modelId="{B1202146-91F4-49F1-B7F0-DF5551A2D29A}" type="presOf" srcId="{4C15C5AB-426F-4E39-8B21-0DB694D596C4}" destId="{00F31A38-083C-45A6-B513-CD35B9679AF1}" srcOrd="0" destOrd="0" presId="urn:microsoft.com/office/officeart/2005/8/layout/list1"/>
    <dgm:cxn modelId="{9925DCBF-1641-4FA0-86F4-2E540EACF669}" type="presOf" srcId="{0F25EB81-C0BF-4E09-8C40-F4A095ECFDC1}" destId="{8EA15169-813B-4B53-887F-CE49EFE89E89}" srcOrd="0" destOrd="0" presId="urn:microsoft.com/office/officeart/2005/8/layout/list1"/>
    <dgm:cxn modelId="{C2436486-D00F-4022-8059-1655A496644E}" type="presOf" srcId="{1FBCF906-9EA9-4B4D-AA79-539F116586D7}" destId="{01BB8F58-82BA-4E6A-AD19-6205999BB0DA}" srcOrd="0" destOrd="0" presId="urn:microsoft.com/office/officeart/2005/8/layout/list1"/>
    <dgm:cxn modelId="{8FCB70BE-ABC5-4113-A61A-31F939582466}" type="presOf" srcId="{735C1BA1-BCC0-4E02-BE1D-93DA04967CC8}" destId="{9A1F4254-EAE6-4353-8352-56DF690E304B}" srcOrd="0" destOrd="0" presId="urn:microsoft.com/office/officeart/2005/8/layout/list1"/>
    <dgm:cxn modelId="{AAD924EE-3400-4095-8626-3134E8CBB683}" srcId="{5A116E61-47FD-4F3D-A5A1-76F6C58FAA1C}" destId="{4C15C5AB-426F-4E39-8B21-0DB694D596C4}" srcOrd="8" destOrd="0" parTransId="{E0679C5D-25A4-4356-B205-36FF8AFF6EFA}" sibTransId="{6C0C0DC9-CADD-4D13-BFC7-B0F012162265}"/>
    <dgm:cxn modelId="{02A40181-7113-4985-9255-1669B8FE9BC2}" type="presOf" srcId="{4C15C5AB-426F-4E39-8B21-0DB694D596C4}" destId="{DF2A089F-E44E-4AE6-9E1F-F226AFF5EECB}" srcOrd="1" destOrd="0" presId="urn:microsoft.com/office/officeart/2005/8/layout/list1"/>
    <dgm:cxn modelId="{FFD288BA-D835-4E4B-A4AC-E8B0BB45BD0E}" type="presOf" srcId="{0F25EB81-C0BF-4E09-8C40-F4A095ECFDC1}" destId="{253F3D9B-2273-4340-9869-E4490DE3F2F5}" srcOrd="1" destOrd="0" presId="urn:microsoft.com/office/officeart/2005/8/layout/list1"/>
    <dgm:cxn modelId="{C32B577B-F8CB-47C9-91B8-DBF662669254}" type="presOf" srcId="{5A116E61-47FD-4F3D-A5A1-76F6C58FAA1C}" destId="{A035578D-60C0-4C5C-A8FD-170E5FCE08DF}" srcOrd="0" destOrd="0" presId="urn:microsoft.com/office/officeart/2005/8/layout/list1"/>
    <dgm:cxn modelId="{7427DB02-5B18-41FB-9342-D435E17CB5D7}" type="presOf" srcId="{14DAEBBB-36DB-4C1A-A6E4-8B8156E56E55}" destId="{A7AF34BE-6F6A-498C-826C-5D6B15992A55}" srcOrd="1" destOrd="0" presId="urn:microsoft.com/office/officeart/2005/8/layout/list1"/>
    <dgm:cxn modelId="{77328A0B-0C6A-4980-BFFA-2ADA29A1117F}" srcId="{5A116E61-47FD-4F3D-A5A1-76F6C58FAA1C}" destId="{BD76FBC7-FE79-4505-A7C6-0A5DBA72D711}" srcOrd="5" destOrd="0" parTransId="{13C394C7-DD26-42D2-8F53-CA995EB733D6}" sibTransId="{72D28673-47F9-4A54-9B90-165C65BA87A6}"/>
    <dgm:cxn modelId="{8C52A215-DA98-49C1-9905-6E423DA02270}" type="presOf" srcId="{1FBCF906-9EA9-4B4D-AA79-539F116586D7}" destId="{9B8E2338-22AE-4AF5-AE51-0C12728CB46D}" srcOrd="1" destOrd="0" presId="urn:microsoft.com/office/officeart/2005/8/layout/list1"/>
    <dgm:cxn modelId="{FC939EA9-FD43-4893-A4D1-7900B034283D}" type="presOf" srcId="{0BC98D47-7D45-41DB-BB28-13918C2DE4DF}" destId="{B2D98A64-8821-414C-AB4D-247D2FDCA64E}" srcOrd="0" destOrd="0" presId="urn:microsoft.com/office/officeart/2005/8/layout/list1"/>
    <dgm:cxn modelId="{0D6BF3CB-BB47-4904-90F2-33FEB4366C44}" srcId="{5A116E61-47FD-4F3D-A5A1-76F6C58FAA1C}" destId="{14DAEBBB-36DB-4C1A-A6E4-8B8156E56E55}" srcOrd="9" destOrd="0" parTransId="{C4E10DE0-F8AD-435C-B0EF-9A4D548908C9}" sibTransId="{AF5C3FE7-DE8E-4C75-8F3B-8CD512746489}"/>
    <dgm:cxn modelId="{12E51371-71C9-4FC8-9565-25C8F6014B5E}" srcId="{5A116E61-47FD-4F3D-A5A1-76F6C58FAA1C}" destId="{735C1BA1-BCC0-4E02-BE1D-93DA04967CC8}" srcOrd="6" destOrd="0" parTransId="{5836D70D-294C-41A6-92EB-5F42E3E3A524}" sibTransId="{29214542-4D95-463E-A568-A50F1AB5C1B8}"/>
    <dgm:cxn modelId="{2C19F218-CCEE-4604-A0D6-ED1AA14B0664}" type="presOf" srcId="{8C8A5EA0-E67F-4219-B965-168CBBA73213}" destId="{02E904E2-CBC0-456B-B721-75F112C36D05}" srcOrd="0" destOrd="0" presId="urn:microsoft.com/office/officeart/2005/8/layout/list1"/>
    <dgm:cxn modelId="{0723474E-2816-4DFA-A671-57B6DBBEF763}" srcId="{7B120285-5C47-44D1-9D4D-2FEF78B64426}" destId="{0BC98D47-7D45-41DB-BB28-13918C2DE4DF}" srcOrd="0" destOrd="0" parTransId="{949DE266-BA04-476A-A3D6-B4D3214D61D5}" sibTransId="{259600C2-A3B6-435E-969C-3F2B77665703}"/>
    <dgm:cxn modelId="{B53BF90A-1DB8-4D27-882E-A9705D641944}" type="presOf" srcId="{3A472BC5-4D64-4728-B55F-2C1D1528519D}" destId="{0E5CBA6F-80D1-43A4-8240-6B09697C8D82}" srcOrd="1" destOrd="0" presId="urn:microsoft.com/office/officeart/2005/8/layout/list1"/>
    <dgm:cxn modelId="{DE077875-7BB1-466C-A425-76DB9AB5B9A4}" type="presOf" srcId="{4841C26D-8771-4B10-987D-18E7CD12BC2B}" destId="{7F935915-5B30-4186-AA1A-D4D5CA67CB60}" srcOrd="1" destOrd="0" presId="urn:microsoft.com/office/officeart/2005/8/layout/list1"/>
    <dgm:cxn modelId="{3A261595-6E78-438D-90D0-E9321F6BA6C5}" type="presOf" srcId="{BD76FBC7-FE79-4505-A7C6-0A5DBA72D711}" destId="{A45C1635-DFCA-4D24-8EDD-14CA32F997A6}" srcOrd="0" destOrd="0" presId="urn:microsoft.com/office/officeart/2005/8/layout/list1"/>
    <dgm:cxn modelId="{F0317D2B-BAE3-4F85-BA43-3563656FF6A4}" srcId="{5A116E61-47FD-4F3D-A5A1-76F6C58FAA1C}" destId="{0F25EB81-C0BF-4E09-8C40-F4A095ECFDC1}" srcOrd="2" destOrd="0" parTransId="{A613DA46-6C28-43E1-9E74-F6E09D714FB3}" sibTransId="{48FDCC69-7A4E-4DB4-B442-EC5464EC0192}"/>
    <dgm:cxn modelId="{1B45F09B-DED3-47A8-8313-F356A94E14DA}" type="presOf" srcId="{8C8A5EA0-E67F-4219-B965-168CBBA73213}" destId="{8F0F9DCE-9272-4DD5-914C-63B08AA1F1B0}" srcOrd="1" destOrd="0" presId="urn:microsoft.com/office/officeart/2005/8/layout/list1"/>
    <dgm:cxn modelId="{EDE107F5-8BE2-4DE7-A601-1F94E1523801}" type="presParOf" srcId="{A035578D-60C0-4C5C-A8FD-170E5FCE08DF}" destId="{9539CCA8-DE24-4156-8ACA-B683DC15C64C}" srcOrd="0" destOrd="0" presId="urn:microsoft.com/office/officeart/2005/8/layout/list1"/>
    <dgm:cxn modelId="{935EEA62-0927-4BFB-93D3-AF8FF9A1532F}" type="presParOf" srcId="{9539CCA8-DE24-4156-8ACA-B683DC15C64C}" destId="{01BB8F58-82BA-4E6A-AD19-6205999BB0DA}" srcOrd="0" destOrd="0" presId="urn:microsoft.com/office/officeart/2005/8/layout/list1"/>
    <dgm:cxn modelId="{0704787A-1CFC-4C00-BE4A-583B892D4243}" type="presParOf" srcId="{9539CCA8-DE24-4156-8ACA-B683DC15C64C}" destId="{9B8E2338-22AE-4AF5-AE51-0C12728CB46D}" srcOrd="1" destOrd="0" presId="urn:microsoft.com/office/officeart/2005/8/layout/list1"/>
    <dgm:cxn modelId="{8C20AA50-B972-4684-BC22-9AC3E8E6E008}" type="presParOf" srcId="{A035578D-60C0-4C5C-A8FD-170E5FCE08DF}" destId="{81295780-60E0-4722-95D7-47136BD8C8E3}" srcOrd="1" destOrd="0" presId="urn:microsoft.com/office/officeart/2005/8/layout/list1"/>
    <dgm:cxn modelId="{C570F04F-E619-4B15-8C80-478D1F541551}" type="presParOf" srcId="{A035578D-60C0-4C5C-A8FD-170E5FCE08DF}" destId="{558AEBDB-0957-4C0A-A5AE-86D132CBB259}" srcOrd="2" destOrd="0" presId="urn:microsoft.com/office/officeart/2005/8/layout/list1"/>
    <dgm:cxn modelId="{10932426-D359-4108-8DB4-59CDCEA263BC}" type="presParOf" srcId="{A035578D-60C0-4C5C-A8FD-170E5FCE08DF}" destId="{6C08B292-2072-4A4A-B26C-3423F6C1A26C}" srcOrd="3" destOrd="0" presId="urn:microsoft.com/office/officeart/2005/8/layout/list1"/>
    <dgm:cxn modelId="{A752DD6C-C2B4-47D5-855A-2F8469CB9277}" type="presParOf" srcId="{A035578D-60C0-4C5C-A8FD-170E5FCE08DF}" destId="{3AE098FF-105B-4CAF-A0E5-63200221D78A}" srcOrd="4" destOrd="0" presId="urn:microsoft.com/office/officeart/2005/8/layout/list1"/>
    <dgm:cxn modelId="{ACA9F230-3DBE-43CD-8119-1119033763BE}" type="presParOf" srcId="{3AE098FF-105B-4CAF-A0E5-63200221D78A}" destId="{25061863-014D-4AA8-8624-1877E0B5B3C3}" srcOrd="0" destOrd="0" presId="urn:microsoft.com/office/officeart/2005/8/layout/list1"/>
    <dgm:cxn modelId="{F8BC61B0-17D9-4EDE-A9A5-BB6C2B40FA6C}" type="presParOf" srcId="{3AE098FF-105B-4CAF-A0E5-63200221D78A}" destId="{912F98E3-2D80-411F-AB12-83EA2760B639}" srcOrd="1" destOrd="0" presId="urn:microsoft.com/office/officeart/2005/8/layout/list1"/>
    <dgm:cxn modelId="{9BEF3265-04A0-496C-92BF-6AAEDD08F165}" type="presParOf" srcId="{A035578D-60C0-4C5C-A8FD-170E5FCE08DF}" destId="{286F1065-CAC5-48EC-AD7A-C13F7A271A4C}" srcOrd="5" destOrd="0" presId="urn:microsoft.com/office/officeart/2005/8/layout/list1"/>
    <dgm:cxn modelId="{93013E91-B73F-4D0E-A618-B27EB35560DD}" type="presParOf" srcId="{A035578D-60C0-4C5C-A8FD-170E5FCE08DF}" destId="{B2D98A64-8821-414C-AB4D-247D2FDCA64E}" srcOrd="6" destOrd="0" presId="urn:microsoft.com/office/officeart/2005/8/layout/list1"/>
    <dgm:cxn modelId="{F72ABAE3-DD2A-4C96-8923-6CF0517C55DC}" type="presParOf" srcId="{A035578D-60C0-4C5C-A8FD-170E5FCE08DF}" destId="{7DB9542F-D80E-4308-8AB4-2CB9003BB555}" srcOrd="7" destOrd="0" presId="urn:microsoft.com/office/officeart/2005/8/layout/list1"/>
    <dgm:cxn modelId="{EBD6DBF3-161D-4CBE-B8E8-51DDA8E288B0}" type="presParOf" srcId="{A035578D-60C0-4C5C-A8FD-170E5FCE08DF}" destId="{E5A96ACF-511C-4C96-84B1-E8EFB7259811}" srcOrd="8" destOrd="0" presId="urn:microsoft.com/office/officeart/2005/8/layout/list1"/>
    <dgm:cxn modelId="{4A2A27F1-769A-4C22-9EA3-E68544717F66}" type="presParOf" srcId="{E5A96ACF-511C-4C96-84B1-E8EFB7259811}" destId="{8EA15169-813B-4B53-887F-CE49EFE89E89}" srcOrd="0" destOrd="0" presId="urn:microsoft.com/office/officeart/2005/8/layout/list1"/>
    <dgm:cxn modelId="{0C609ED8-2525-4B99-BBDE-7E2BA3784747}" type="presParOf" srcId="{E5A96ACF-511C-4C96-84B1-E8EFB7259811}" destId="{253F3D9B-2273-4340-9869-E4490DE3F2F5}" srcOrd="1" destOrd="0" presId="urn:microsoft.com/office/officeart/2005/8/layout/list1"/>
    <dgm:cxn modelId="{5760CBE4-0E58-4E67-A9C7-07A9F76CF605}" type="presParOf" srcId="{A035578D-60C0-4C5C-A8FD-170E5FCE08DF}" destId="{930A746F-17A8-434B-95EF-DFF2B91C85A7}" srcOrd="9" destOrd="0" presId="urn:microsoft.com/office/officeart/2005/8/layout/list1"/>
    <dgm:cxn modelId="{FBE7659E-C41C-48CE-B8AC-CA706006C4E3}" type="presParOf" srcId="{A035578D-60C0-4C5C-A8FD-170E5FCE08DF}" destId="{05A98E3E-BF19-423E-9B63-8A56AE524BD4}" srcOrd="10" destOrd="0" presId="urn:microsoft.com/office/officeart/2005/8/layout/list1"/>
    <dgm:cxn modelId="{38AB99D6-1C77-470C-8C14-8F1090814020}" type="presParOf" srcId="{A035578D-60C0-4C5C-A8FD-170E5FCE08DF}" destId="{2F3774C1-30BC-49A3-A766-11F77EFA4D87}" srcOrd="11" destOrd="0" presId="urn:microsoft.com/office/officeart/2005/8/layout/list1"/>
    <dgm:cxn modelId="{375151BD-D7DF-479D-BF0F-71340437E430}" type="presParOf" srcId="{A035578D-60C0-4C5C-A8FD-170E5FCE08DF}" destId="{6E92E5D7-E092-4F95-9A15-28E6FDCE1E8F}" srcOrd="12" destOrd="0" presId="urn:microsoft.com/office/officeart/2005/8/layout/list1"/>
    <dgm:cxn modelId="{485E4881-B48F-4A63-AC26-758068546736}" type="presParOf" srcId="{6E92E5D7-E092-4F95-9A15-28E6FDCE1E8F}" destId="{CF8CAA41-C771-40A1-8C97-283A6362830B}" srcOrd="0" destOrd="0" presId="urn:microsoft.com/office/officeart/2005/8/layout/list1"/>
    <dgm:cxn modelId="{EF9EF217-2739-4078-925E-2E4BC1B62E17}" type="presParOf" srcId="{6E92E5D7-E092-4F95-9A15-28E6FDCE1E8F}" destId="{0E5CBA6F-80D1-43A4-8240-6B09697C8D82}" srcOrd="1" destOrd="0" presId="urn:microsoft.com/office/officeart/2005/8/layout/list1"/>
    <dgm:cxn modelId="{D61E1413-4345-4E86-9FA7-2306845117A3}" type="presParOf" srcId="{A035578D-60C0-4C5C-A8FD-170E5FCE08DF}" destId="{B54DE36B-0622-4C4B-89BD-CC117B821274}" srcOrd="13" destOrd="0" presId="urn:microsoft.com/office/officeart/2005/8/layout/list1"/>
    <dgm:cxn modelId="{1693860A-EBB0-414B-917A-8A022A406534}" type="presParOf" srcId="{A035578D-60C0-4C5C-A8FD-170E5FCE08DF}" destId="{8D88AE74-42E3-44D7-B194-507C34B2DBBE}" srcOrd="14" destOrd="0" presId="urn:microsoft.com/office/officeart/2005/8/layout/list1"/>
    <dgm:cxn modelId="{C4EA26A0-3F8C-4947-83C0-F64611B95AAB}" type="presParOf" srcId="{A035578D-60C0-4C5C-A8FD-170E5FCE08DF}" destId="{08245EEF-D74E-4A2E-8093-72EA10984467}" srcOrd="15" destOrd="0" presId="urn:microsoft.com/office/officeart/2005/8/layout/list1"/>
    <dgm:cxn modelId="{5A809836-72CD-4451-9CF2-E5FEF19C0956}" type="presParOf" srcId="{A035578D-60C0-4C5C-A8FD-170E5FCE08DF}" destId="{C7EEA3B5-B4D2-45E3-9BA0-19BF2480EC7C}" srcOrd="16" destOrd="0" presId="urn:microsoft.com/office/officeart/2005/8/layout/list1"/>
    <dgm:cxn modelId="{26331896-50CC-43EC-80A9-7C99E10AE963}" type="presParOf" srcId="{C7EEA3B5-B4D2-45E3-9BA0-19BF2480EC7C}" destId="{F09B070D-5B4B-439D-A7B7-4A06672CD60F}" srcOrd="0" destOrd="0" presId="urn:microsoft.com/office/officeart/2005/8/layout/list1"/>
    <dgm:cxn modelId="{5C5E1202-9F09-4E0B-8442-4FD1E447E023}" type="presParOf" srcId="{C7EEA3B5-B4D2-45E3-9BA0-19BF2480EC7C}" destId="{7F935915-5B30-4186-AA1A-D4D5CA67CB60}" srcOrd="1" destOrd="0" presId="urn:microsoft.com/office/officeart/2005/8/layout/list1"/>
    <dgm:cxn modelId="{D086062B-899A-4D4C-8038-F61FF843AB84}" type="presParOf" srcId="{A035578D-60C0-4C5C-A8FD-170E5FCE08DF}" destId="{6EC4A7FB-8E1C-4667-9501-B108C2DEF695}" srcOrd="17" destOrd="0" presId="urn:microsoft.com/office/officeart/2005/8/layout/list1"/>
    <dgm:cxn modelId="{A7802321-D2E9-4B40-AFF1-8125EC23B886}" type="presParOf" srcId="{A035578D-60C0-4C5C-A8FD-170E5FCE08DF}" destId="{28058B46-C7FE-48AC-B95B-B657541A4F01}" srcOrd="18" destOrd="0" presId="urn:microsoft.com/office/officeart/2005/8/layout/list1"/>
    <dgm:cxn modelId="{3EB4826B-EB44-427A-B0C1-94B844F21B59}" type="presParOf" srcId="{A035578D-60C0-4C5C-A8FD-170E5FCE08DF}" destId="{7D2C9AF7-AD43-4BEA-9F84-F7E8949357AA}" srcOrd="19" destOrd="0" presId="urn:microsoft.com/office/officeart/2005/8/layout/list1"/>
    <dgm:cxn modelId="{C15455A9-7C70-4F82-BB7A-D6CAC58E4B05}" type="presParOf" srcId="{A035578D-60C0-4C5C-A8FD-170E5FCE08DF}" destId="{BB1D2F03-A717-4668-848E-056FAD37E418}" srcOrd="20" destOrd="0" presId="urn:microsoft.com/office/officeart/2005/8/layout/list1"/>
    <dgm:cxn modelId="{EEB93AF2-2E60-472B-8ABE-EF085263FB76}" type="presParOf" srcId="{BB1D2F03-A717-4668-848E-056FAD37E418}" destId="{A45C1635-DFCA-4D24-8EDD-14CA32F997A6}" srcOrd="0" destOrd="0" presId="urn:microsoft.com/office/officeart/2005/8/layout/list1"/>
    <dgm:cxn modelId="{CA7EEF2B-803A-4DFB-9C80-06F03D98047B}" type="presParOf" srcId="{BB1D2F03-A717-4668-848E-056FAD37E418}" destId="{7DD2B258-E6B6-4A20-A3F6-79ADD182FA2A}" srcOrd="1" destOrd="0" presId="urn:microsoft.com/office/officeart/2005/8/layout/list1"/>
    <dgm:cxn modelId="{CE801F5D-C6BC-48B0-88BC-DAA466B353B0}" type="presParOf" srcId="{A035578D-60C0-4C5C-A8FD-170E5FCE08DF}" destId="{E793864F-E451-4A5A-86FF-D918889F2D0F}" srcOrd="21" destOrd="0" presId="urn:microsoft.com/office/officeart/2005/8/layout/list1"/>
    <dgm:cxn modelId="{D904374C-90A8-4984-B949-9B64D48ACE55}" type="presParOf" srcId="{A035578D-60C0-4C5C-A8FD-170E5FCE08DF}" destId="{607251C7-1EFF-4330-8C99-C791B671EACC}" srcOrd="22" destOrd="0" presId="urn:microsoft.com/office/officeart/2005/8/layout/list1"/>
    <dgm:cxn modelId="{3CDEEF26-E541-4A01-BC87-F30391FCE836}" type="presParOf" srcId="{A035578D-60C0-4C5C-A8FD-170E5FCE08DF}" destId="{2CCD1706-2129-491E-91B3-231864AF0559}" srcOrd="23" destOrd="0" presId="urn:microsoft.com/office/officeart/2005/8/layout/list1"/>
    <dgm:cxn modelId="{BC61FFA0-2E11-40EC-B3E8-5A98EA8E2107}" type="presParOf" srcId="{A035578D-60C0-4C5C-A8FD-170E5FCE08DF}" destId="{A2BD6F59-6575-4F91-B4B4-ADDC53C6FE59}" srcOrd="24" destOrd="0" presId="urn:microsoft.com/office/officeart/2005/8/layout/list1"/>
    <dgm:cxn modelId="{521F95BD-F3E5-42B7-A23E-5720C076FF36}" type="presParOf" srcId="{A2BD6F59-6575-4F91-B4B4-ADDC53C6FE59}" destId="{9A1F4254-EAE6-4353-8352-56DF690E304B}" srcOrd="0" destOrd="0" presId="urn:microsoft.com/office/officeart/2005/8/layout/list1"/>
    <dgm:cxn modelId="{076EDDDF-FAF1-4EFA-B1F7-2940CB2E60F8}" type="presParOf" srcId="{A2BD6F59-6575-4F91-B4B4-ADDC53C6FE59}" destId="{7A6E0E65-5698-4F75-B985-A5B9B32985F1}" srcOrd="1" destOrd="0" presId="urn:microsoft.com/office/officeart/2005/8/layout/list1"/>
    <dgm:cxn modelId="{FAB9B86C-7FEE-468F-B1F9-188E42D0E159}" type="presParOf" srcId="{A035578D-60C0-4C5C-A8FD-170E5FCE08DF}" destId="{8A7962FC-D75E-4D96-9044-D942B81F5B44}" srcOrd="25" destOrd="0" presId="urn:microsoft.com/office/officeart/2005/8/layout/list1"/>
    <dgm:cxn modelId="{240CE075-1CC2-4C1C-8EE8-DBE164E903FE}" type="presParOf" srcId="{A035578D-60C0-4C5C-A8FD-170E5FCE08DF}" destId="{BC10CA19-C821-482B-A9B6-0377DE136A0A}" srcOrd="26" destOrd="0" presId="urn:microsoft.com/office/officeart/2005/8/layout/list1"/>
    <dgm:cxn modelId="{3251F973-7749-42A3-924C-BDF8B57E9501}" type="presParOf" srcId="{A035578D-60C0-4C5C-A8FD-170E5FCE08DF}" destId="{81BE5114-848C-4C60-9070-B70291F7E106}" srcOrd="27" destOrd="0" presId="urn:microsoft.com/office/officeart/2005/8/layout/list1"/>
    <dgm:cxn modelId="{8EA33724-17E4-4F57-85B6-69DCB467D641}" type="presParOf" srcId="{A035578D-60C0-4C5C-A8FD-170E5FCE08DF}" destId="{E757D7EC-3E1C-4D6A-8F59-C462BD882ECA}" srcOrd="28" destOrd="0" presId="urn:microsoft.com/office/officeart/2005/8/layout/list1"/>
    <dgm:cxn modelId="{4AA54350-DEFF-4A7D-AC21-7C7F21DE0CB3}" type="presParOf" srcId="{E757D7EC-3E1C-4D6A-8F59-C462BD882ECA}" destId="{02E904E2-CBC0-456B-B721-75F112C36D05}" srcOrd="0" destOrd="0" presId="urn:microsoft.com/office/officeart/2005/8/layout/list1"/>
    <dgm:cxn modelId="{0259B25F-57EA-439E-95FC-16B50A90E99E}" type="presParOf" srcId="{E757D7EC-3E1C-4D6A-8F59-C462BD882ECA}" destId="{8F0F9DCE-9272-4DD5-914C-63B08AA1F1B0}" srcOrd="1" destOrd="0" presId="urn:microsoft.com/office/officeart/2005/8/layout/list1"/>
    <dgm:cxn modelId="{81644271-41DC-4998-8BCB-F0BB99AB7D11}" type="presParOf" srcId="{A035578D-60C0-4C5C-A8FD-170E5FCE08DF}" destId="{DB4E646F-3DDA-46CE-96A5-9FA53540A2EB}" srcOrd="29" destOrd="0" presId="urn:microsoft.com/office/officeart/2005/8/layout/list1"/>
    <dgm:cxn modelId="{6FFC2A3E-876C-4167-B911-E28B78B6358B}" type="presParOf" srcId="{A035578D-60C0-4C5C-A8FD-170E5FCE08DF}" destId="{2347F5C9-A1EB-4D90-8D99-6F8A96988224}" srcOrd="30" destOrd="0" presId="urn:microsoft.com/office/officeart/2005/8/layout/list1"/>
    <dgm:cxn modelId="{FEA2EC7F-C995-4BB6-9706-998B58931AFA}" type="presParOf" srcId="{A035578D-60C0-4C5C-A8FD-170E5FCE08DF}" destId="{97180E0B-AB1A-41AB-B1E2-CCA8943FC710}" srcOrd="31" destOrd="0" presId="urn:microsoft.com/office/officeart/2005/8/layout/list1"/>
    <dgm:cxn modelId="{11EBB061-1267-4911-B807-AEEE8D4FEAB5}" type="presParOf" srcId="{A035578D-60C0-4C5C-A8FD-170E5FCE08DF}" destId="{B4894FFC-FF67-4E9B-863E-98A4E6DE75E0}" srcOrd="32" destOrd="0" presId="urn:microsoft.com/office/officeart/2005/8/layout/list1"/>
    <dgm:cxn modelId="{E678FA0C-676F-4CB8-9427-E7A8B5ED0A5D}" type="presParOf" srcId="{B4894FFC-FF67-4E9B-863E-98A4E6DE75E0}" destId="{00F31A38-083C-45A6-B513-CD35B9679AF1}" srcOrd="0" destOrd="0" presId="urn:microsoft.com/office/officeart/2005/8/layout/list1"/>
    <dgm:cxn modelId="{9D831293-1998-4594-9A2D-8FD884346786}" type="presParOf" srcId="{B4894FFC-FF67-4E9B-863E-98A4E6DE75E0}" destId="{DF2A089F-E44E-4AE6-9E1F-F226AFF5EECB}" srcOrd="1" destOrd="0" presId="urn:microsoft.com/office/officeart/2005/8/layout/list1"/>
    <dgm:cxn modelId="{6104E2D6-3438-4B02-8C9B-9C106CC37A59}" type="presParOf" srcId="{A035578D-60C0-4C5C-A8FD-170E5FCE08DF}" destId="{C05AD7B0-2089-4301-AA64-0DFF8735342E}" srcOrd="33" destOrd="0" presId="urn:microsoft.com/office/officeart/2005/8/layout/list1"/>
    <dgm:cxn modelId="{CB4825EE-55F8-4082-A9D1-F0E11F3E1BCD}" type="presParOf" srcId="{A035578D-60C0-4C5C-A8FD-170E5FCE08DF}" destId="{F1529369-926D-4E1C-9AC3-30071B3298BC}" srcOrd="34" destOrd="0" presId="urn:microsoft.com/office/officeart/2005/8/layout/list1"/>
    <dgm:cxn modelId="{43335463-4457-40D8-9C84-91AD5FF23821}" type="presParOf" srcId="{A035578D-60C0-4C5C-A8FD-170E5FCE08DF}" destId="{411EF369-881C-43F9-B8D7-E9AC3113EC00}" srcOrd="35" destOrd="0" presId="urn:microsoft.com/office/officeart/2005/8/layout/list1"/>
    <dgm:cxn modelId="{A606B571-9047-4825-B30B-070D930F16A5}" type="presParOf" srcId="{A035578D-60C0-4C5C-A8FD-170E5FCE08DF}" destId="{0FC9BEE7-0F18-4D51-90BD-7266D9B3A56C}" srcOrd="36" destOrd="0" presId="urn:microsoft.com/office/officeart/2005/8/layout/list1"/>
    <dgm:cxn modelId="{A2EE6038-6627-4636-8FCA-322FD4865659}" type="presParOf" srcId="{0FC9BEE7-0F18-4D51-90BD-7266D9B3A56C}" destId="{88F50D58-D88F-40C6-AF87-BB3016E8740E}" srcOrd="0" destOrd="0" presId="urn:microsoft.com/office/officeart/2005/8/layout/list1"/>
    <dgm:cxn modelId="{7998485E-9FDD-44B3-8FCB-6BCA4D693A90}" type="presParOf" srcId="{0FC9BEE7-0F18-4D51-90BD-7266D9B3A56C}" destId="{A7AF34BE-6F6A-498C-826C-5D6B15992A55}" srcOrd="1" destOrd="0" presId="urn:microsoft.com/office/officeart/2005/8/layout/list1"/>
    <dgm:cxn modelId="{4B7144D8-DE89-4B1D-AC47-FF6172012658}" type="presParOf" srcId="{A035578D-60C0-4C5C-A8FD-170E5FCE08DF}" destId="{F74A5A65-500E-4210-99E6-0F90C0C4692F}" srcOrd="37" destOrd="0" presId="urn:microsoft.com/office/officeart/2005/8/layout/list1"/>
    <dgm:cxn modelId="{56181620-177E-4559-90FE-CEA76E0602AC}" type="presParOf" srcId="{A035578D-60C0-4C5C-A8FD-170E5FCE08DF}" destId="{0E23ECB7-12F6-4FDC-8F96-24CB719D45A1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AEBDB-0957-4C0A-A5AE-86D132CBB259}">
      <dsp:nvSpPr>
        <dsp:cNvPr id="0" name=""/>
        <dsp:cNvSpPr/>
      </dsp:nvSpPr>
      <dsp:spPr>
        <a:xfrm>
          <a:off x="0" y="25354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8E2338-22AE-4AF5-AE51-0C12728CB46D}">
      <dsp:nvSpPr>
        <dsp:cNvPr id="0" name=""/>
        <dsp:cNvSpPr/>
      </dsp:nvSpPr>
      <dsp:spPr>
        <a:xfrm>
          <a:off x="338437" y="91183"/>
          <a:ext cx="4738126" cy="3247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СОЦИАЛЬНЫЙ ПЕДАГОГ</a:t>
          </a:r>
          <a:endParaRPr lang="ru-RU" sz="1800" kern="1200" dirty="0"/>
        </a:p>
      </dsp:txBody>
      <dsp:txXfrm>
        <a:off x="354289" y="107035"/>
        <a:ext cx="4706422" cy="293016"/>
      </dsp:txXfrm>
    </dsp:sp>
    <dsp:sp modelId="{B2D98A64-8821-414C-AB4D-247D2FDCA64E}">
      <dsp:nvSpPr>
        <dsp:cNvPr id="0" name=""/>
        <dsp:cNvSpPr/>
      </dsp:nvSpPr>
      <dsp:spPr>
        <a:xfrm>
          <a:off x="0" y="75250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800840"/>
              <a:satOff val="3704"/>
              <a:lumOff val="-283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25330" tIns="124968" rIns="525330" bIns="42672" numCol="1" spcCol="1270" anchor="t" anchorCtr="0">
          <a:noAutofit/>
        </a:bodyPr>
        <a:lstStyle/>
        <a:p>
          <a:pPr marL="57150" lvl="1" indent="-57150" algn="l" defTabSz="266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600" kern="1200"/>
        </a:p>
      </dsp:txBody>
      <dsp:txXfrm>
        <a:off x="0" y="752503"/>
        <a:ext cx="6768752" cy="277200"/>
      </dsp:txXfrm>
    </dsp:sp>
    <dsp:sp modelId="{912F98E3-2D80-411F-AB12-83EA2760B639}">
      <dsp:nvSpPr>
        <dsp:cNvPr id="0" name=""/>
        <dsp:cNvSpPr/>
      </dsp:nvSpPr>
      <dsp:spPr>
        <a:xfrm>
          <a:off x="338437" y="590143"/>
          <a:ext cx="4738126" cy="324720"/>
        </a:xfrm>
        <a:prstGeom prst="roundRect">
          <a:avLst/>
        </a:prstGeom>
        <a:solidFill>
          <a:schemeClr val="accent2">
            <a:hueOff val="-1800840"/>
            <a:satOff val="3704"/>
            <a:lumOff val="-283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ПСИХОЛОГ</a:t>
          </a:r>
          <a:endParaRPr lang="ru-RU" sz="1800" kern="1200" dirty="0"/>
        </a:p>
      </dsp:txBody>
      <dsp:txXfrm>
        <a:off x="354289" y="605995"/>
        <a:ext cx="4706422" cy="293016"/>
      </dsp:txXfrm>
    </dsp:sp>
    <dsp:sp modelId="{05A98E3E-BF19-423E-9B63-8A56AE524BD4}">
      <dsp:nvSpPr>
        <dsp:cNvPr id="0" name=""/>
        <dsp:cNvSpPr/>
      </dsp:nvSpPr>
      <dsp:spPr>
        <a:xfrm>
          <a:off x="0" y="125146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3601680"/>
              <a:satOff val="7408"/>
              <a:lumOff val="-566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53F3D9B-2273-4340-9869-E4490DE3F2F5}">
      <dsp:nvSpPr>
        <dsp:cNvPr id="0" name=""/>
        <dsp:cNvSpPr/>
      </dsp:nvSpPr>
      <dsp:spPr>
        <a:xfrm>
          <a:off x="338437" y="1089103"/>
          <a:ext cx="4738126" cy="324720"/>
        </a:xfrm>
        <a:prstGeom prst="roundRect">
          <a:avLst/>
        </a:prstGeom>
        <a:solidFill>
          <a:schemeClr val="accent2">
            <a:hueOff val="-3601680"/>
            <a:satOff val="7408"/>
            <a:lumOff val="-566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ЛОГОПЕ</a:t>
          </a:r>
          <a:endParaRPr lang="ru-RU" sz="1800" kern="1200" dirty="0"/>
        </a:p>
      </dsp:txBody>
      <dsp:txXfrm>
        <a:off x="354289" y="1104955"/>
        <a:ext cx="4706422" cy="293016"/>
      </dsp:txXfrm>
    </dsp:sp>
    <dsp:sp modelId="{8D88AE74-42E3-44D7-B194-507C34B2DBBE}">
      <dsp:nvSpPr>
        <dsp:cNvPr id="0" name=""/>
        <dsp:cNvSpPr/>
      </dsp:nvSpPr>
      <dsp:spPr>
        <a:xfrm>
          <a:off x="0" y="1750424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5402520"/>
              <a:satOff val="11111"/>
              <a:lumOff val="-85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E5CBA6F-80D1-43A4-8240-6B09697C8D82}">
      <dsp:nvSpPr>
        <dsp:cNvPr id="0" name=""/>
        <dsp:cNvSpPr/>
      </dsp:nvSpPr>
      <dsp:spPr>
        <a:xfrm>
          <a:off x="338437" y="1588063"/>
          <a:ext cx="4738126" cy="324720"/>
        </a:xfrm>
        <a:prstGeom prst="roundRect">
          <a:avLst/>
        </a:prstGeom>
        <a:solidFill>
          <a:schemeClr val="accent2">
            <a:hueOff val="-5402520"/>
            <a:satOff val="11111"/>
            <a:lumOff val="-850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Учитель - дефектолог</a:t>
          </a:r>
          <a:endParaRPr lang="ru-RU" sz="1800" kern="1200" dirty="0"/>
        </a:p>
      </dsp:txBody>
      <dsp:txXfrm>
        <a:off x="354289" y="1603915"/>
        <a:ext cx="4706422" cy="293016"/>
      </dsp:txXfrm>
    </dsp:sp>
    <dsp:sp modelId="{28058B46-C7FE-48AC-B95B-B657541A4F01}">
      <dsp:nvSpPr>
        <dsp:cNvPr id="0" name=""/>
        <dsp:cNvSpPr/>
      </dsp:nvSpPr>
      <dsp:spPr>
        <a:xfrm>
          <a:off x="0" y="2249384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7203360"/>
              <a:satOff val="14815"/>
              <a:lumOff val="-1133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F935915-5B30-4186-AA1A-D4D5CA67CB60}">
      <dsp:nvSpPr>
        <dsp:cNvPr id="0" name=""/>
        <dsp:cNvSpPr/>
      </dsp:nvSpPr>
      <dsp:spPr>
        <a:xfrm>
          <a:off x="338437" y="2087024"/>
          <a:ext cx="4738126" cy="324720"/>
        </a:xfrm>
        <a:prstGeom prst="roundRect">
          <a:avLst/>
        </a:prstGeom>
        <a:solidFill>
          <a:schemeClr val="accent2">
            <a:hueOff val="-7203360"/>
            <a:satOff val="14815"/>
            <a:lumOff val="-1133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ВОСПИТАТЕЛЬ ИЗОДЕЯТЕЛЬНОСТИ</a:t>
          </a:r>
          <a:endParaRPr lang="ru-RU" sz="1800" kern="1200" dirty="0"/>
        </a:p>
      </dsp:txBody>
      <dsp:txXfrm>
        <a:off x="354289" y="2102876"/>
        <a:ext cx="4706422" cy="293016"/>
      </dsp:txXfrm>
    </dsp:sp>
    <dsp:sp modelId="{607251C7-1EFF-4330-8C99-C791B671EACC}">
      <dsp:nvSpPr>
        <dsp:cNvPr id="0" name=""/>
        <dsp:cNvSpPr/>
      </dsp:nvSpPr>
      <dsp:spPr>
        <a:xfrm>
          <a:off x="0" y="274834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9004200"/>
              <a:satOff val="18519"/>
              <a:lumOff val="-1416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DD2B258-E6B6-4A20-A3F6-79ADD182FA2A}">
      <dsp:nvSpPr>
        <dsp:cNvPr id="0" name=""/>
        <dsp:cNvSpPr/>
      </dsp:nvSpPr>
      <dsp:spPr>
        <a:xfrm>
          <a:off x="338437" y="2585984"/>
          <a:ext cx="4738126" cy="324720"/>
        </a:xfrm>
        <a:prstGeom prst="roundRect">
          <a:avLst/>
        </a:prstGeom>
        <a:solidFill>
          <a:schemeClr val="accent2">
            <a:hueOff val="-9004200"/>
            <a:satOff val="18519"/>
            <a:lumOff val="-1416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МУЗЫКАЛЬНЫЙ РУКОВОДИТЕЛЬ</a:t>
          </a:r>
          <a:endParaRPr lang="ru-RU" sz="1800" kern="1200" dirty="0"/>
        </a:p>
      </dsp:txBody>
      <dsp:txXfrm>
        <a:off x="354289" y="2601836"/>
        <a:ext cx="4706422" cy="293016"/>
      </dsp:txXfrm>
    </dsp:sp>
    <dsp:sp modelId="{BC10CA19-C821-482B-A9B6-0377DE136A0A}">
      <dsp:nvSpPr>
        <dsp:cNvPr id="0" name=""/>
        <dsp:cNvSpPr/>
      </dsp:nvSpPr>
      <dsp:spPr>
        <a:xfrm>
          <a:off x="0" y="324730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0805041"/>
              <a:satOff val="22223"/>
              <a:lumOff val="-1699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A6E0E65-5698-4F75-B985-A5B9B32985F1}">
      <dsp:nvSpPr>
        <dsp:cNvPr id="0" name=""/>
        <dsp:cNvSpPr/>
      </dsp:nvSpPr>
      <dsp:spPr>
        <a:xfrm>
          <a:off x="338437" y="3084944"/>
          <a:ext cx="4738126" cy="324720"/>
        </a:xfrm>
        <a:prstGeom prst="roundRect">
          <a:avLst/>
        </a:prstGeom>
        <a:solidFill>
          <a:schemeClr val="accent2">
            <a:hueOff val="-10805041"/>
            <a:satOff val="22223"/>
            <a:lumOff val="-1699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ВОСПИТАТЕЛЬ </a:t>
          </a:r>
          <a:endParaRPr lang="ru-RU" sz="1800" kern="1200" dirty="0"/>
        </a:p>
      </dsp:txBody>
      <dsp:txXfrm>
        <a:off x="354289" y="3100796"/>
        <a:ext cx="4706422" cy="293016"/>
      </dsp:txXfrm>
    </dsp:sp>
    <dsp:sp modelId="{2347F5C9-A1EB-4D90-8D99-6F8A96988224}">
      <dsp:nvSpPr>
        <dsp:cNvPr id="0" name=""/>
        <dsp:cNvSpPr/>
      </dsp:nvSpPr>
      <dsp:spPr>
        <a:xfrm>
          <a:off x="0" y="374626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2605880"/>
              <a:satOff val="25926"/>
              <a:lumOff val="-1983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F0F9DCE-9272-4DD5-914C-63B08AA1F1B0}">
      <dsp:nvSpPr>
        <dsp:cNvPr id="0" name=""/>
        <dsp:cNvSpPr/>
      </dsp:nvSpPr>
      <dsp:spPr>
        <a:xfrm>
          <a:off x="338437" y="3583904"/>
          <a:ext cx="4738126" cy="324720"/>
        </a:xfrm>
        <a:prstGeom prst="roundRect">
          <a:avLst/>
        </a:prstGeom>
        <a:solidFill>
          <a:schemeClr val="accent2">
            <a:hueOff val="-12605880"/>
            <a:satOff val="25926"/>
            <a:lumOff val="-1983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ВРАЧ  ОФТАЛЬМОЛОГ</a:t>
          </a:r>
          <a:endParaRPr lang="ru-RU" sz="1800" kern="1200" dirty="0"/>
        </a:p>
      </dsp:txBody>
      <dsp:txXfrm>
        <a:off x="354289" y="3599756"/>
        <a:ext cx="4706422" cy="293016"/>
      </dsp:txXfrm>
    </dsp:sp>
    <dsp:sp modelId="{F1529369-926D-4E1C-9AC3-30071B3298BC}">
      <dsp:nvSpPr>
        <dsp:cNvPr id="0" name=""/>
        <dsp:cNvSpPr/>
      </dsp:nvSpPr>
      <dsp:spPr>
        <a:xfrm>
          <a:off x="0" y="4245223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4406721"/>
              <a:satOff val="29630"/>
              <a:lumOff val="-2266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F2A089F-E44E-4AE6-9E1F-F226AFF5EECB}">
      <dsp:nvSpPr>
        <dsp:cNvPr id="0" name=""/>
        <dsp:cNvSpPr/>
      </dsp:nvSpPr>
      <dsp:spPr>
        <a:xfrm>
          <a:off x="338437" y="4082864"/>
          <a:ext cx="4738126" cy="324720"/>
        </a:xfrm>
        <a:prstGeom prst="roundRect">
          <a:avLst/>
        </a:prstGeom>
        <a:solidFill>
          <a:schemeClr val="accent2">
            <a:hueOff val="-14406721"/>
            <a:satOff val="29630"/>
            <a:lumOff val="-2266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ИНСТРУКТОР ПО ПЛАВАНИЮ</a:t>
          </a:r>
          <a:endParaRPr lang="ru-RU" sz="1800" kern="1200" dirty="0"/>
        </a:p>
      </dsp:txBody>
      <dsp:txXfrm>
        <a:off x="354289" y="4098716"/>
        <a:ext cx="4706422" cy="293016"/>
      </dsp:txXfrm>
    </dsp:sp>
    <dsp:sp modelId="{0E23ECB7-12F6-4FDC-8F96-24CB719D45A1}">
      <dsp:nvSpPr>
        <dsp:cNvPr id="0" name=""/>
        <dsp:cNvSpPr/>
      </dsp:nvSpPr>
      <dsp:spPr>
        <a:xfrm>
          <a:off x="0" y="4744184"/>
          <a:ext cx="676875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6207560"/>
              <a:satOff val="33334"/>
              <a:lumOff val="-2549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z="-152400" prstMaterial="plastic">
          <a:bevelT w="25400" h="25400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AF34BE-6F6A-498C-826C-5D6B15992A55}">
      <dsp:nvSpPr>
        <dsp:cNvPr id="0" name=""/>
        <dsp:cNvSpPr/>
      </dsp:nvSpPr>
      <dsp:spPr>
        <a:xfrm>
          <a:off x="338437" y="4581823"/>
          <a:ext cx="4738126" cy="324720"/>
        </a:xfrm>
        <a:prstGeom prst="roundRect">
          <a:avLst/>
        </a:prstGeom>
        <a:solidFill>
          <a:schemeClr val="accent2">
            <a:hueOff val="-16207560"/>
            <a:satOff val="33334"/>
            <a:lumOff val="-2549"/>
            <a:alphaOff val="0"/>
          </a:schemeClr>
        </a:solid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9090" tIns="0" rIns="17909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 ИНСТРУКТОР ФК</a:t>
          </a:r>
          <a:endParaRPr lang="ru-RU" sz="1800" kern="1200" dirty="0"/>
        </a:p>
      </dsp:txBody>
      <dsp:txXfrm>
        <a:off x="354289" y="4597675"/>
        <a:ext cx="4706422" cy="293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75C2B1-69CD-4A87-A488-31D5F9D1366D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25247-C691-44ED-AA04-81B01A8FBD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624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5247-C691-44ED-AA04-81B01A8FBD7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65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25247-C691-44ED-AA04-81B01A8FBD79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063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533400"/>
            <a:ext cx="8352928" cy="1671464"/>
          </a:xfrm>
        </p:spPr>
        <p:txBody>
          <a:bodyPr/>
          <a:lstStyle/>
          <a:p>
            <a:pPr algn="ctr"/>
            <a:r>
              <a:rPr lang="ru-RU" sz="2000" dirty="0" smtClean="0"/>
              <a:t>Федеральное государственное бюджетное образовательное учреждение высшего профессионального образования</a:t>
            </a:r>
            <a:br>
              <a:rPr lang="ru-RU" sz="2000" dirty="0" smtClean="0"/>
            </a:br>
            <a:r>
              <a:rPr lang="ru-RU" sz="2000" dirty="0" smtClean="0"/>
              <a:t>«Тобольская государственная социально-педагогическая академия им. </a:t>
            </a:r>
            <a:r>
              <a:rPr lang="ru-RU" sz="2000" dirty="0" err="1" smtClean="0"/>
              <a:t>Д.и</a:t>
            </a:r>
            <a:r>
              <a:rPr lang="ru-RU" sz="2000" dirty="0"/>
              <a:t>.</a:t>
            </a:r>
            <a:r>
              <a:rPr lang="ru-RU" sz="2000" dirty="0" smtClean="0"/>
              <a:t> менделеева»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2636912"/>
            <a:ext cx="4464496" cy="3888432"/>
          </a:xfrm>
        </p:spPr>
        <p:txBody>
          <a:bodyPr>
            <a:normAutofit/>
          </a:bodyPr>
          <a:lstStyle/>
          <a:p>
            <a:pPr algn="l"/>
            <a:r>
              <a:rPr lang="ru-RU" sz="1200" dirty="0" smtClean="0"/>
              <a:t>    КАФЕДРА ПЕДАГОГИКИ И СОЦИАЛЬНОГО ОБРАЗОВАНИЯ</a:t>
            </a:r>
          </a:p>
          <a:p>
            <a:pPr algn="l"/>
            <a:endParaRPr lang="ru-RU" sz="1800" dirty="0"/>
          </a:p>
          <a:p>
            <a:pPr algn="l"/>
            <a:r>
              <a:rPr lang="ru-RU" sz="1800" dirty="0" smtClean="0"/>
              <a:t>Выпускная квалификационная </a:t>
            </a:r>
          </a:p>
          <a:p>
            <a:pPr algn="l"/>
            <a:r>
              <a:rPr lang="ru-RU" sz="1800" dirty="0" smtClean="0"/>
              <a:t> работа по специальности «050711.65 – Социальная педагогика»  студентки 6 курса Социально-психологического факультета Скатецкой Ирины Анатольевны</a:t>
            </a:r>
          </a:p>
          <a:p>
            <a:pPr algn="l"/>
            <a:r>
              <a:rPr lang="ru-RU" sz="1800" dirty="0" smtClean="0"/>
              <a:t>Научный руководитель: к.п.н., доцент Белич Ирина Владимировна</a:t>
            </a:r>
          </a:p>
          <a:p>
            <a:pPr algn="l"/>
            <a:r>
              <a:rPr lang="ru-RU" sz="1800" dirty="0" smtClean="0"/>
              <a:t>Рецензент: Белкин А.С.</a:t>
            </a:r>
          </a:p>
          <a:p>
            <a:pPr algn="l"/>
            <a:r>
              <a:rPr lang="ru-RU" sz="1800" dirty="0" err="1"/>
              <a:t>д</a:t>
            </a:r>
            <a:r>
              <a:rPr lang="ru-RU" sz="1800" dirty="0" err="1" smtClean="0"/>
              <a:t>.п.н</a:t>
            </a:r>
            <a:r>
              <a:rPr lang="ru-RU" sz="1800" dirty="0" smtClean="0"/>
              <a:t>., ст. профессор</a:t>
            </a:r>
          </a:p>
          <a:p>
            <a:pPr algn="l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1224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1"/>
          <p:cNvSpPr>
            <a:spLocks noChangeArrowheads="1"/>
          </p:cNvSpPr>
          <p:nvPr/>
        </p:nvSpPr>
        <p:spPr bwMode="auto">
          <a:xfrm>
            <a:off x="0" y="562727"/>
            <a:ext cx="8001024" cy="70788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000" b="1" dirty="0" smtClean="0">
              <a:solidFill>
                <a:srgbClr val="444444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9" y="349028"/>
            <a:ext cx="748883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1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1" u="none" strike="noStrike" spc="50" normalizeH="0" baseline="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3600" b="1" i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ЗДОРОВЬЕСБЕРЕГАЮЩАЯ СРЕДА, КАК УСЛОВИЕ УСПЕШНОЙ СОЦИАЛИЗАЦИИ ДЕТЕЙ ДОШКОЛЬНОГО ВОЗРАСТА</a:t>
            </a:r>
            <a:r>
              <a:rPr kumimoji="0" lang="ru-RU" sz="3600" b="1" i="1" u="none" strike="noStrike" spc="50" normalizeH="0" baseline="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16387" name="Picture 3" descr="C:\Users\ирина\Desktop\спорт открытки\avatar-359064-201307191358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33056"/>
            <a:ext cx="6768753" cy="230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8356"/>
            <a:ext cx="7632848" cy="928694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СОЗДАНИЕ  БЛАГОПРИЯТНЫХ УСЛОВИЙ ДЛЯ ПОЛНЛЦЕННОГО РАЗВИТИЯ ДЕТЕЙ В ПРОЦЕССЕ ВОСПИТАНИЯ, ОБРАЗОВАНИЯ и ОЗДОРОВЛЕНИЯ</a:t>
            </a:r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25152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7409" name="Group 1"/>
          <p:cNvGrpSpPr>
            <a:grpSpLocks/>
          </p:cNvGrpSpPr>
          <p:nvPr/>
        </p:nvGrpSpPr>
        <p:grpSpPr bwMode="auto">
          <a:xfrm>
            <a:off x="347663" y="1485014"/>
            <a:ext cx="7608906" cy="4464539"/>
            <a:chOff x="1627" y="2029"/>
            <a:chExt cx="8820" cy="7271"/>
          </a:xfrm>
        </p:grpSpPr>
        <p:sp>
          <p:nvSpPr>
            <p:cNvPr id="17415" name="AutoShape 7"/>
            <p:cNvSpPr>
              <a:spLocks noChangeArrowheads="1"/>
            </p:cNvSpPr>
            <p:nvPr/>
          </p:nvSpPr>
          <p:spPr bwMode="auto">
            <a:xfrm>
              <a:off x="1627" y="5547"/>
              <a:ext cx="3812" cy="375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sz="12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ОБЪЕКТ ИССЛЕДОВАНИЯ – процесс социализации и здоровьесберегающей среды детей дошкольного возраста</a:t>
              </a:r>
              <a:endPara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1" name="AutoShape 3"/>
            <p:cNvSpPr>
              <a:spLocks noChangeArrowheads="1"/>
            </p:cNvSpPr>
            <p:nvPr/>
          </p:nvSpPr>
          <p:spPr bwMode="auto">
            <a:xfrm>
              <a:off x="6524" y="5547"/>
              <a:ext cx="3923" cy="375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sz="12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ПРЕДМЕТ ИССЛЕДОВАНИЯ -  условия </a:t>
              </a:r>
              <a:r>
                <a:rPr lang="ru-RU" b="1" i="1" dirty="0" err="1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здоровьесберегающей</a:t>
              </a: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 среды  в процессе социализации детей дошкольного возраста</a:t>
              </a:r>
              <a:endPara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0" name="AutoShape 2"/>
            <p:cNvSpPr>
              <a:spLocks noChangeArrowheads="1"/>
            </p:cNvSpPr>
            <p:nvPr/>
          </p:nvSpPr>
          <p:spPr bwMode="auto">
            <a:xfrm>
              <a:off x="2751" y="2029"/>
              <a:ext cx="6193" cy="3283"/>
            </a:xfrm>
            <a:prstGeom prst="downArrowCallout">
              <a:avLst>
                <a:gd name="adj1" fmla="val 54211"/>
                <a:gd name="adj2" fmla="val 54211"/>
                <a:gd name="adj3" fmla="val 16667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ЦЕЛЬ: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 АНАЛИЗ ЗДОРОВЬЕСБЕРЕГАЮЩЕЙ СРЕДЫ КАК УСЛОВИЕ УСПЕШНОЙ СОЦИАЛИЗАЦИИ ДЕТЕЙ ДОШКОЛЬНОГО ВОЗРАСТА</a:t>
              </a:r>
              <a:endPara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1"/>
          </p:nvPr>
        </p:nvSpPr>
        <p:spPr>
          <a:xfrm>
            <a:off x="-1143040" y="1920085"/>
            <a:ext cx="571504" cy="8015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 flipH="1">
            <a:off x="11787238" y="1920085"/>
            <a:ext cx="714380" cy="801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23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3685" y="214290"/>
            <a:ext cx="2318395" cy="242910"/>
          </a:xfrm>
        </p:spPr>
        <p:txBody>
          <a:bodyPr>
            <a:normAutofit fontScale="90000"/>
          </a:bodyPr>
          <a:lstStyle/>
          <a:p>
            <a:pPr algn="ctr"/>
            <a:endParaRPr lang="ru-RU" sz="1800" b="1" dirty="0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7409" name="Group 1"/>
          <p:cNvGrpSpPr>
            <a:grpSpLocks/>
          </p:cNvGrpSpPr>
          <p:nvPr/>
        </p:nvGrpSpPr>
        <p:grpSpPr bwMode="auto">
          <a:xfrm>
            <a:off x="347663" y="457146"/>
            <a:ext cx="7536440" cy="5492404"/>
            <a:chOff x="1627" y="355"/>
            <a:chExt cx="8736" cy="8945"/>
          </a:xfrm>
        </p:grpSpPr>
        <p:sp>
          <p:nvSpPr>
            <p:cNvPr id="17415" name="AutoShape 7"/>
            <p:cNvSpPr>
              <a:spLocks noChangeArrowheads="1"/>
            </p:cNvSpPr>
            <p:nvPr/>
          </p:nvSpPr>
          <p:spPr bwMode="auto">
            <a:xfrm>
              <a:off x="1627" y="4843"/>
              <a:ext cx="4479" cy="445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sz="12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sz="12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285750" marR="0" lvl="0" indent="-2857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Закаливание</a:t>
              </a:r>
            </a:p>
            <a:p>
              <a:pPr marL="285750" marR="0" lvl="0" indent="-2857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kumimoji="0" lang="ru-RU" b="1" i="1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Двигательную активность</a:t>
              </a:r>
            </a:p>
            <a:p>
              <a:pPr marL="285750" marR="0" lvl="0" indent="-2857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Рациональное питание</a:t>
              </a:r>
            </a:p>
            <a:p>
              <a:pPr marL="285750" marR="0" lvl="0" indent="-2857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kumimoji="0" lang="ru-RU" b="1" i="1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Гигиену режима</a:t>
              </a:r>
            </a:p>
            <a:p>
              <a:pPr marL="285750" marR="0" lvl="0" indent="-2857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Лечебно-профилактические мероприятия</a:t>
              </a:r>
              <a:endPara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1" name="AutoShape 3"/>
            <p:cNvSpPr>
              <a:spLocks noChangeArrowheads="1"/>
            </p:cNvSpPr>
            <p:nvPr/>
          </p:nvSpPr>
          <p:spPr bwMode="auto">
            <a:xfrm>
              <a:off x="6524" y="4843"/>
              <a:ext cx="3839" cy="351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Формы совместной деятельности социального педагога, родителей и воспитателей ДОУ по социализации детей</a:t>
              </a:r>
              <a:endPara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0" name="AutoShape 2"/>
            <p:cNvSpPr>
              <a:spLocks noChangeArrowheads="1"/>
            </p:cNvSpPr>
            <p:nvPr/>
          </p:nvSpPr>
          <p:spPr bwMode="auto">
            <a:xfrm>
              <a:off x="2350" y="355"/>
              <a:ext cx="7095" cy="3667"/>
            </a:xfrm>
            <a:prstGeom prst="downArrowCallout">
              <a:avLst>
                <a:gd name="adj1" fmla="val 54211"/>
                <a:gd name="adj2" fmla="val 54211"/>
                <a:gd name="adj3" fmla="val 16667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ГИПОТЕЗА ИССЛЕДОВАНИЯ – процесс социализации детей дошкольного возраста будет успешным, если мы выявим и сформулируем  пути направления деятельности по организации </a:t>
              </a:r>
              <a:r>
                <a:rPr lang="ru-RU" b="1" i="1" dirty="0" err="1" smtClean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здоровьесберегающей</a:t>
              </a:r>
              <a:r>
                <a:rPr lang="ru-RU" b="1" i="1" dirty="0" smtClean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 среды, которая включает:</a:t>
              </a:r>
              <a:endPara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1"/>
          </p:nvPr>
        </p:nvSpPr>
        <p:spPr>
          <a:xfrm>
            <a:off x="-1143040" y="1920085"/>
            <a:ext cx="571504" cy="8015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 flipH="1">
            <a:off x="11787238" y="1920085"/>
            <a:ext cx="714380" cy="801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72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5467" y="214290"/>
            <a:ext cx="1656362" cy="471510"/>
          </a:xfrm>
        </p:spPr>
        <p:txBody>
          <a:bodyPr>
            <a:normAutofit/>
          </a:bodyPr>
          <a:lstStyle/>
          <a:p>
            <a:pPr algn="ctr"/>
            <a:endParaRPr lang="ru-RU" sz="1800" b="1" dirty="0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215917" y="228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7409" name="Group 1"/>
          <p:cNvGrpSpPr>
            <a:grpSpLocks/>
          </p:cNvGrpSpPr>
          <p:nvPr/>
        </p:nvGrpSpPr>
        <p:grpSpPr bwMode="auto">
          <a:xfrm>
            <a:off x="347663" y="457145"/>
            <a:ext cx="7392372" cy="5995903"/>
            <a:chOff x="1627" y="355"/>
            <a:chExt cx="8569" cy="9765"/>
          </a:xfrm>
        </p:grpSpPr>
        <p:sp>
          <p:nvSpPr>
            <p:cNvPr id="17415" name="AutoShape 7"/>
            <p:cNvSpPr>
              <a:spLocks noChangeArrowheads="1"/>
            </p:cNvSpPr>
            <p:nvPr/>
          </p:nvSpPr>
          <p:spPr bwMode="auto">
            <a:xfrm>
              <a:off x="1627" y="2380"/>
              <a:ext cx="3728" cy="187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1 Проанализировать психолого – педагогическую литературу по исследуемой проблеме</a:t>
              </a:r>
              <a:endPara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4" name="AutoShape 6"/>
            <p:cNvSpPr>
              <a:spLocks noChangeArrowheads="1"/>
            </p:cNvSpPr>
            <p:nvPr/>
          </p:nvSpPr>
          <p:spPr bwMode="auto">
            <a:xfrm>
              <a:off x="1627" y="4843"/>
              <a:ext cx="3728" cy="1994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3. Рассмотреть процесс социализации детей</a:t>
              </a:r>
              <a:r>
                <a:rPr lang="ru-RU" sz="1600" b="1" i="1" dirty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 </a:t>
              </a: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дошкольного возраста</a:t>
              </a:r>
              <a:endPara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13" name="AutoShape 5"/>
            <p:cNvSpPr>
              <a:spLocks noChangeArrowheads="1"/>
            </p:cNvSpPr>
            <p:nvPr/>
          </p:nvSpPr>
          <p:spPr bwMode="auto">
            <a:xfrm>
              <a:off x="1627" y="7540"/>
              <a:ext cx="3728" cy="258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5. </a:t>
              </a:r>
              <a:r>
                <a:rPr lang="ru-RU" sz="1600" b="1" i="1" dirty="0" err="1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Раззработать</a:t>
              </a: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программу по созданию условий </a:t>
              </a:r>
              <a:r>
                <a:rPr lang="ru-RU" sz="1600" b="1" i="1" dirty="0" err="1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здоровьесберегающей</a:t>
              </a: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среды для детей дошкольного возраста</a:t>
              </a:r>
              <a:endPara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12" name="AutoShape 4"/>
            <p:cNvSpPr>
              <a:spLocks noChangeArrowheads="1"/>
            </p:cNvSpPr>
            <p:nvPr/>
          </p:nvSpPr>
          <p:spPr bwMode="auto">
            <a:xfrm>
              <a:off x="6274" y="4843"/>
              <a:ext cx="3922" cy="199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4. Раскрыть деятельность социального педагога в организации создания условий </a:t>
              </a:r>
              <a:r>
                <a:rPr lang="ru-RU" sz="1600" b="1" i="1" dirty="0" err="1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здоровьесберегающей</a:t>
              </a: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 среды</a:t>
              </a:r>
              <a:endPara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1" name="AutoShape 3"/>
            <p:cNvSpPr>
              <a:spLocks noChangeArrowheads="1"/>
            </p:cNvSpPr>
            <p:nvPr/>
          </p:nvSpPr>
          <p:spPr bwMode="auto">
            <a:xfrm>
              <a:off x="6274" y="2380"/>
              <a:ext cx="3922" cy="1877"/>
            </a:xfrm>
            <a:prstGeom prst="roundRect">
              <a:avLst>
                <a:gd name="adj" fmla="val 23923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2. Раскрыть понятия и сущность здоровьесберегающей среды</a:t>
              </a:r>
              <a:endPara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10" name="AutoShape 2"/>
            <p:cNvSpPr>
              <a:spLocks noChangeArrowheads="1"/>
            </p:cNvSpPr>
            <p:nvPr/>
          </p:nvSpPr>
          <p:spPr bwMode="auto">
            <a:xfrm>
              <a:off x="2751" y="355"/>
              <a:ext cx="6193" cy="2025"/>
            </a:xfrm>
            <a:prstGeom prst="downArrowCallout">
              <a:avLst>
                <a:gd name="adj1" fmla="val 54211"/>
                <a:gd name="adj2" fmla="val 54211"/>
                <a:gd name="adj3" fmla="val 16667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1" i="1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ЗАДАЧИ</a:t>
              </a:r>
              <a:r>
                <a:rPr kumimoji="0" lang="ru-RU" b="1" i="1" u="none" strike="noStrike" cap="none" normalizeH="0" dirty="0" smtClean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 ИССЛЕДОВАНИЯ</a:t>
              </a:r>
              <a:endPara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1"/>
          </p:nvPr>
        </p:nvSpPr>
        <p:spPr>
          <a:xfrm>
            <a:off x="-1143040" y="1920085"/>
            <a:ext cx="571504" cy="8015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 flipH="1">
            <a:off x="11787238" y="1920085"/>
            <a:ext cx="714380" cy="801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4356573" y="4869160"/>
            <a:ext cx="3383462" cy="1584176"/>
          </a:xfrm>
          <a:prstGeom prst="roundRect">
            <a:avLst>
              <a:gd name="adj" fmla="val 23923"/>
            </a:avLst>
          </a:prstGeom>
          <a:solidFill>
            <a:srgbClr val="FFFFFF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6</a:t>
            </a:r>
            <a:r>
              <a:rPr lang="ru-RU" sz="1600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. Разработать рекомендации по созданию условий полноценной социализации детей дошкольного возраста</a:t>
            </a:r>
            <a:endParaRPr kumimoji="0" lang="ru-RU" sz="18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72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5467" y="214290"/>
            <a:ext cx="2092450" cy="275567"/>
          </a:xfrm>
        </p:spPr>
        <p:txBody>
          <a:bodyPr>
            <a:normAutofit/>
          </a:bodyPr>
          <a:lstStyle/>
          <a:p>
            <a:pPr algn="ctr"/>
            <a:endParaRPr lang="ru-RU" sz="1800" b="1" dirty="0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32657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7409" name="Group 1"/>
          <p:cNvGrpSpPr>
            <a:grpSpLocks/>
          </p:cNvGrpSpPr>
          <p:nvPr/>
        </p:nvGrpSpPr>
        <p:grpSpPr bwMode="auto">
          <a:xfrm>
            <a:off x="251905" y="457146"/>
            <a:ext cx="7488129" cy="4915840"/>
            <a:chOff x="1516" y="355"/>
            <a:chExt cx="8680" cy="8006"/>
          </a:xfrm>
        </p:grpSpPr>
        <p:sp>
          <p:nvSpPr>
            <p:cNvPr id="17414" name="AutoShape 6"/>
            <p:cNvSpPr>
              <a:spLocks noChangeArrowheads="1"/>
            </p:cNvSpPr>
            <p:nvPr/>
          </p:nvSpPr>
          <p:spPr bwMode="auto">
            <a:xfrm>
              <a:off x="1516" y="5664"/>
              <a:ext cx="4331" cy="269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171450" marR="0" lvl="0" indent="-17145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endPara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kumimoji="0" lang="ru-RU" sz="1800" b="1" i="1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Изучение документов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Метод наблюдений</a:t>
              </a:r>
            </a:p>
            <a:p>
              <a:pPr marL="285750" marR="0" lvl="0" indent="-28575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kumimoji="0" lang="ru-RU" sz="1800" b="1" i="1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rPr>
                <a:t>беседы</a:t>
              </a:r>
            </a:p>
          </p:txBody>
        </p:sp>
        <p:sp>
          <p:nvSpPr>
            <p:cNvPr id="17412" name="AutoShape 4"/>
            <p:cNvSpPr>
              <a:spLocks noChangeArrowheads="1"/>
            </p:cNvSpPr>
            <p:nvPr/>
          </p:nvSpPr>
          <p:spPr bwMode="auto">
            <a:xfrm>
              <a:off x="6268" y="5664"/>
              <a:ext cx="3928" cy="269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171450" marR="0" lvl="0" indent="-1714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endPara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  <a:p>
              <a:pPr marL="171450" marR="0" lvl="0" indent="-1714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Анкетирование</a:t>
              </a:r>
            </a:p>
            <a:p>
              <a:pPr marL="171450" marR="0" lvl="0" indent="-1714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kumimoji="0" lang="ru-RU" b="1" i="1" u="none" strike="noStrike" cap="none" normalizeH="0" baseline="0" dirty="0" smtClean="0">
                  <a:ln>
                    <a:noFill/>
                  </a:ln>
                  <a:solidFill>
                    <a:srgbClr val="002060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Опрос</a:t>
              </a:r>
            </a:p>
            <a:p>
              <a:pPr marL="171450" marR="0" lvl="0" indent="-17145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v"/>
                <a:tabLst/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Анализ результатов</a:t>
              </a:r>
              <a:endParaRPr kumimoji="0" lang="ru-RU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0" name="AutoShape 2"/>
            <p:cNvSpPr>
              <a:spLocks noChangeArrowheads="1"/>
            </p:cNvSpPr>
            <p:nvPr/>
          </p:nvSpPr>
          <p:spPr bwMode="auto">
            <a:xfrm>
              <a:off x="2751" y="355"/>
              <a:ext cx="6193" cy="1674"/>
            </a:xfrm>
            <a:prstGeom prst="downArrowCallout">
              <a:avLst>
                <a:gd name="adj1" fmla="val 54211"/>
                <a:gd name="adj2" fmla="val 54211"/>
                <a:gd name="adj3" fmla="val 16667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ru-RU" sz="1400" b="1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b="1" i="1" dirty="0" smtClean="0">
                  <a:solidFill>
                    <a:schemeClr val="accent1">
                      <a:lumMod val="50000"/>
                    </a:scheme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ОСНОВНЫЕ МЕТОДЫ</a:t>
              </a:r>
              <a:endPara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1"/>
          </p:nvPr>
        </p:nvSpPr>
        <p:spPr>
          <a:xfrm>
            <a:off x="-1143040" y="1920085"/>
            <a:ext cx="571504" cy="8015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 flipH="1">
            <a:off x="11787238" y="1920085"/>
            <a:ext cx="714380" cy="801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4351827" y="1637414"/>
            <a:ext cx="3388525" cy="1575562"/>
          </a:xfrm>
          <a:prstGeom prst="downArrowCallout">
            <a:avLst>
              <a:gd name="adj1" fmla="val 54211"/>
              <a:gd name="adj2" fmla="val 54211"/>
              <a:gd name="adj3" fmla="val 16667"/>
              <a:gd name="adj4" fmla="val 66667"/>
            </a:avLst>
          </a:prstGeom>
          <a:solidFill>
            <a:srgbClr val="FFFFFF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i="1" dirty="0" smtClean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itchFamily="18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ДИАГНОСТИЧЕСКИЕ МЕТОДЫ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AutoShape 2"/>
          <p:cNvSpPr>
            <a:spLocks noChangeArrowheads="1"/>
          </p:cNvSpPr>
          <p:nvPr/>
        </p:nvSpPr>
        <p:spPr bwMode="auto">
          <a:xfrm>
            <a:off x="251520" y="1637414"/>
            <a:ext cx="3737116" cy="1575562"/>
          </a:xfrm>
          <a:prstGeom prst="downArrowCallout">
            <a:avLst>
              <a:gd name="adj1" fmla="val 54211"/>
              <a:gd name="adj2" fmla="val 54211"/>
              <a:gd name="adj3" fmla="val 16667"/>
              <a:gd name="adj4" fmla="val 66667"/>
            </a:avLst>
          </a:prstGeom>
          <a:solidFill>
            <a:srgbClr val="FFFFFF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ТЕОРЕТИЧЕСКИЙ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 АНАЛИЗ ЛИТЕРАТУРЫ ПО ТЕМЕ ИССЛЕДОВАНИЯ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itchFamily="18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64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3685" y="214290"/>
            <a:ext cx="2318395" cy="242910"/>
          </a:xfrm>
        </p:spPr>
        <p:txBody>
          <a:bodyPr>
            <a:normAutofit fontScale="90000"/>
          </a:bodyPr>
          <a:lstStyle/>
          <a:p>
            <a:pPr algn="ctr"/>
            <a:endParaRPr lang="ru-RU" sz="1800" b="1" dirty="0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17409" name="Group 1"/>
          <p:cNvGrpSpPr>
            <a:grpSpLocks/>
          </p:cNvGrpSpPr>
          <p:nvPr/>
        </p:nvGrpSpPr>
        <p:grpSpPr bwMode="auto">
          <a:xfrm>
            <a:off x="971386" y="457146"/>
            <a:ext cx="6337304" cy="5348118"/>
            <a:chOff x="2350" y="355"/>
            <a:chExt cx="7346" cy="8945"/>
          </a:xfrm>
        </p:grpSpPr>
        <p:sp>
          <p:nvSpPr>
            <p:cNvPr id="17415" name="AutoShape 7"/>
            <p:cNvSpPr>
              <a:spLocks noChangeArrowheads="1"/>
            </p:cNvSpPr>
            <p:nvPr/>
          </p:nvSpPr>
          <p:spPr bwMode="auto">
            <a:xfrm>
              <a:off x="3602" y="6016"/>
              <a:ext cx="5008" cy="328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b="1" i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Разработанные методические материалы могут быть использованы в практической работе педагогов учреждений дошкольного образования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7411" name="AutoShape 3"/>
            <p:cNvSpPr>
              <a:spLocks noChangeArrowheads="1"/>
            </p:cNvSpPr>
            <p:nvPr/>
          </p:nvSpPr>
          <p:spPr bwMode="auto">
            <a:xfrm flipH="1">
              <a:off x="9445" y="8361"/>
              <a:ext cx="251" cy="93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410" name="AutoShape 2"/>
            <p:cNvSpPr>
              <a:spLocks noChangeArrowheads="1"/>
            </p:cNvSpPr>
            <p:nvPr/>
          </p:nvSpPr>
          <p:spPr bwMode="auto">
            <a:xfrm>
              <a:off x="2350" y="355"/>
              <a:ext cx="7346" cy="4840"/>
            </a:xfrm>
            <a:prstGeom prst="downArrowCallout">
              <a:avLst>
                <a:gd name="adj1" fmla="val 54211"/>
                <a:gd name="adj2" fmla="val 54211"/>
                <a:gd name="adj3" fmla="val 16667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b="1" i="1" dirty="0" smtClean="0">
                  <a:solidFill>
                    <a:srgbClr val="B83D68">
                      <a:lumMod val="50000"/>
                    </a:srgb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ПРОКТИЧЕСКАЯ ЗНАЧИМОСТЬ ИССЛЕДОВАНИЯ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b="1" i="1" dirty="0" smtClean="0">
                  <a:solidFill>
                    <a:srgbClr val="B83D68">
                      <a:lumMod val="50000"/>
                    </a:srgbClr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состоит в разработке методических рекомендаций по успешной социализации детей дошкольного возраста, позволяющим педагогам учреждений дошкольного образования, родителям целенаправленно и в комплексе решать проблемы социализации 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1"/>
          </p:nvPr>
        </p:nvSpPr>
        <p:spPr>
          <a:xfrm>
            <a:off x="-1143040" y="1920085"/>
            <a:ext cx="571504" cy="8015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 flipH="1">
            <a:off x="11787238" y="1920085"/>
            <a:ext cx="714380" cy="801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70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36004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accent2"/>
                </a:solidFill>
              </a:rPr>
              <a:t>ТЕХНОЛОГИИ   ЗДОРОВЬЕСБЕРЕГАЮЩЕЙ   СРЕДЫ</a:t>
            </a:r>
            <a:endParaRPr lang="ru-RU" sz="1800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75656" y="836712"/>
            <a:ext cx="5184576" cy="4464496"/>
          </a:xfrm>
        </p:spPr>
        <p:txBody>
          <a:bodyPr>
            <a:noAutofit/>
          </a:bodyPr>
          <a:lstStyle/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Стретчинг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Ритмопластика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Динамические паузы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Подвижные игры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Релаксации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Технологии эстетической направленности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Гимнастика пальчиковая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Гимнастика дыхательная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Гимнастика бодрящая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Гимнастика </a:t>
            </a:r>
            <a:r>
              <a:rPr lang="ru-RU" sz="1800" dirty="0" err="1" smtClean="0">
                <a:latin typeface="Times New Roman"/>
                <a:ea typeface="Times New Roman"/>
              </a:rPr>
              <a:t>коррегирующая</a:t>
            </a:r>
            <a:endParaRPr lang="ru-RU" sz="1800" dirty="0" smtClean="0">
              <a:latin typeface="Times New Roman"/>
              <a:ea typeface="Times New Roman"/>
            </a:endParaRP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 </a:t>
            </a:r>
            <a:r>
              <a:rPr lang="ru-RU" sz="1800" dirty="0">
                <a:latin typeface="Times New Roman"/>
                <a:ea typeface="Times New Roman"/>
              </a:rPr>
              <a:t>Г</a:t>
            </a:r>
            <a:r>
              <a:rPr lang="ru-RU" sz="1800" dirty="0" smtClean="0">
                <a:latin typeface="Times New Roman"/>
                <a:ea typeface="Times New Roman"/>
              </a:rPr>
              <a:t>имнастика ортопедическая</a:t>
            </a: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1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08304" y="6453336"/>
            <a:ext cx="864096" cy="40466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937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504056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ТЕХНОЛОГИИ ОБУЧЕНИЯ ЗДОРОВОГО ОБРАЗА ЖИЗНИ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19672" y="1628800"/>
            <a:ext cx="5040560" cy="3672408"/>
          </a:xfrm>
        </p:spPr>
        <p:txBody>
          <a:bodyPr>
            <a:noAutofit/>
          </a:bodyPr>
          <a:lstStyle/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Физкультурные занятия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Пробно-игровые (</a:t>
            </a:r>
            <a:r>
              <a:rPr lang="ru-RU" sz="1800" dirty="0" err="1" smtClean="0">
                <a:latin typeface="Times New Roman"/>
                <a:ea typeface="Times New Roman"/>
              </a:rPr>
              <a:t>игротренинги</a:t>
            </a:r>
            <a:r>
              <a:rPr lang="ru-RU" sz="1800" dirty="0" smtClean="0">
                <a:latin typeface="Times New Roman"/>
                <a:ea typeface="Times New Roman"/>
              </a:rPr>
              <a:t>)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Коммуникативные игр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Занятия из серии «Здоровье»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Самомассаж. Точечный массаж</a:t>
            </a: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1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08304" y="6453336"/>
            <a:ext cx="864096" cy="40466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055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36004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Коррекционные  ТЕХНОЛОГИИ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63688" y="1412776"/>
            <a:ext cx="4896544" cy="3888432"/>
          </a:xfrm>
        </p:spPr>
        <p:txBody>
          <a:bodyPr>
            <a:noAutofit/>
          </a:bodyPr>
          <a:lstStyle/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err="1" smtClean="0">
                <a:latin typeface="Times New Roman"/>
                <a:ea typeface="Times New Roman"/>
              </a:rPr>
              <a:t>Арттерепия</a:t>
            </a:r>
            <a:endParaRPr lang="ru-RU" sz="1800" dirty="0" smtClean="0">
              <a:latin typeface="Times New Roman"/>
              <a:ea typeface="Times New Roman"/>
            </a:endParaRP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Технологии музыкального воздействия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err="1" smtClean="0">
                <a:latin typeface="Times New Roman"/>
                <a:ea typeface="Times New Roman"/>
              </a:rPr>
              <a:t>Сказкотерапия</a:t>
            </a:r>
            <a:endParaRPr lang="ru-RU" sz="1800" dirty="0" smtClean="0">
              <a:latin typeface="Times New Roman"/>
              <a:ea typeface="Times New Roman"/>
            </a:endParaRP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smtClean="0">
                <a:latin typeface="Times New Roman"/>
                <a:ea typeface="Times New Roman"/>
              </a:rPr>
              <a:t>Технология воздействие цветом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err="1" smtClean="0">
                <a:latin typeface="Times New Roman"/>
                <a:ea typeface="Times New Roman"/>
              </a:rPr>
              <a:t>Тезнологии</a:t>
            </a:r>
            <a:r>
              <a:rPr lang="ru-RU" sz="1800" dirty="0" smtClean="0">
                <a:latin typeface="Times New Roman"/>
                <a:ea typeface="Times New Roman"/>
              </a:rPr>
              <a:t> коррекции поведения</a:t>
            </a:r>
          </a:p>
          <a:p>
            <a:pPr lvl="0" algn="just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1800" dirty="0" err="1" smtClean="0">
                <a:latin typeface="Times New Roman"/>
                <a:ea typeface="Times New Roman"/>
              </a:rPr>
              <a:t>Фонетическа</a:t>
            </a:r>
            <a:r>
              <a:rPr lang="ru-RU" sz="1800" dirty="0" smtClean="0">
                <a:latin typeface="Times New Roman"/>
                <a:ea typeface="Times New Roman"/>
              </a:rPr>
              <a:t> ритмика</a:t>
            </a: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sz="1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08304" y="6453336"/>
            <a:ext cx="864096" cy="40466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055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5"/>
            <a:ext cx="7776864" cy="949791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СОЗДАНИЕ  БЛАГОПРИЯТНЫХ УСЛОВИЙ ДЛЯ ПОЛНЛЦЕННОГО РАЗВИТИЯ ДЕТЕЙ В ПРОЦЕССЕ ВОСПИТАНИЯ, ОБРАЗОВАНИЯ и ОЗДОРОВЛЕНИЯ</a:t>
            </a:r>
          </a:p>
        </p:txBody>
      </p:sp>
      <p:graphicFrame>
        <p:nvGraphicFramePr>
          <p:cNvPr id="32" name="Объект 31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137682241"/>
              </p:ext>
            </p:extLst>
          </p:nvPr>
        </p:nvGraphicFramePr>
        <p:xfrm>
          <a:off x="971600" y="836712"/>
          <a:ext cx="676875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Овал 14"/>
          <p:cNvSpPr/>
          <p:nvPr/>
        </p:nvSpPr>
        <p:spPr>
          <a:xfrm>
            <a:off x="1619672" y="4653136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" name="Рисунок 25" descr="3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5615417"/>
            <a:ext cx="1225299" cy="125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3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444664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</a:t>
            </a:r>
            <a:r>
              <a:rPr lang="ru-RU" sz="1800" dirty="0" smtClean="0"/>
              <a:t>и направление РАБОТЫ социального педагога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3520440" cy="5256584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</a:t>
            </a:r>
            <a:r>
              <a:rPr lang="ru-RU" sz="2100" dirty="0" smtClean="0"/>
              <a:t>создание </a:t>
            </a:r>
            <a:r>
              <a:rPr lang="ru-RU" sz="2100" dirty="0"/>
              <a:t>благоприятных условий для повышения правовой и социально-педагогической культуры педагогов и </a:t>
            </a:r>
            <a:r>
              <a:rPr lang="ru-RU" sz="2100" dirty="0" smtClean="0"/>
              <a:t> родителей;</a:t>
            </a:r>
          </a:p>
          <a:p>
            <a:pPr marL="0" indent="0">
              <a:buNone/>
            </a:pPr>
            <a:endParaRPr lang="ru-RU" sz="21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 smtClean="0"/>
              <a:t>   обеспечение  </a:t>
            </a:r>
            <a:r>
              <a:rPr lang="ru-RU" sz="2100" dirty="0"/>
              <a:t>защиты прав ребенка</a:t>
            </a:r>
            <a:r>
              <a:rPr lang="ru-RU" sz="2100" dirty="0" smtClean="0"/>
              <a:t>;</a:t>
            </a:r>
          </a:p>
          <a:p>
            <a:pPr marL="0" indent="0">
              <a:buNone/>
            </a:pPr>
            <a:endParaRPr lang="ru-RU" sz="21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/>
              <a:t> </a:t>
            </a:r>
            <a:r>
              <a:rPr lang="ru-RU" sz="2100" dirty="0" smtClean="0"/>
              <a:t>  социально-личностное </a:t>
            </a:r>
            <a:r>
              <a:rPr lang="ru-RU" sz="2100" dirty="0"/>
              <a:t>развитие ребенка</a:t>
            </a:r>
            <a:r>
              <a:rPr lang="ru-RU" sz="2100" dirty="0" smtClean="0"/>
              <a:t>;</a:t>
            </a:r>
          </a:p>
          <a:p>
            <a:pPr marL="0" indent="0">
              <a:buNone/>
            </a:pPr>
            <a:endParaRPr lang="ru-RU" sz="21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 smtClean="0"/>
              <a:t>   повышение </a:t>
            </a:r>
            <a:r>
              <a:rPr lang="ru-RU" sz="2100" dirty="0"/>
              <a:t>нормативно-правовой и социально-педагогической культуры родителей и педагогов ДОУ; </a:t>
            </a:r>
            <a:endParaRPr lang="ru-RU" sz="2100" dirty="0" smtClean="0"/>
          </a:p>
          <a:p>
            <a:pPr marL="0" indent="0">
              <a:buNone/>
            </a:pPr>
            <a:r>
              <a:rPr lang="ru-RU" sz="2100" dirty="0" smtClean="0"/>
              <a:t>    </a:t>
            </a:r>
            <a:endParaRPr lang="ru-RU" sz="21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 smtClean="0"/>
              <a:t>   социально-педагогическое </a:t>
            </a:r>
            <a:r>
              <a:rPr lang="ru-RU" sz="2100" dirty="0"/>
              <a:t>сопровождение семьей «групп риска</a:t>
            </a:r>
            <a:r>
              <a:rPr lang="ru-RU" sz="2100" dirty="0" smtClean="0"/>
              <a:t>»;</a:t>
            </a:r>
            <a:endParaRPr lang="ru-RU" sz="2100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sz="2100" dirty="0" smtClean="0"/>
              <a:t>   социально </a:t>
            </a:r>
            <a:r>
              <a:rPr lang="ru-RU" sz="2100" dirty="0"/>
              <a:t>– педагогическое сопровождение детей группы кратковременного пребывания.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/>
          </a:p>
        </p:txBody>
      </p:sp>
      <p:pic>
        <p:nvPicPr>
          <p:cNvPr id="6" name="Picture 2" descr="C:\Users\ирина\Desktop\спорт открытки\evakuaciya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40768"/>
            <a:ext cx="3521075" cy="434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7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7242048" cy="504056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ЦЕЛЬ  и  направление  РАБОТЫ  учителя - ЛОГОПЕДА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3520440" cy="54006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изучение условия воспитания и развития ребенка (круг общения, характер взаимоотношения со взрослыми и сверстниками в семье и в дошкольном учреждении) на основе беседы с родителями и анализа документов</a:t>
            </a:r>
            <a:r>
              <a:rPr lang="ru-RU" sz="1800" dirty="0" smtClean="0"/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оценивание состояния связной речи с точки зрения предметно-смыслового и лексико-синтаксического ее оформления;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- определение степени овладения компонентами языковой системы и звуковой стороны речи ребенка.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1800" dirty="0"/>
          </a:p>
        </p:txBody>
      </p:sp>
      <p:pic>
        <p:nvPicPr>
          <p:cNvPr id="6" name="Picture 3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092" y="1052736"/>
            <a:ext cx="3521075" cy="2640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929608"/>
            <a:ext cx="3777357" cy="2705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07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42048" cy="648072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ЦЕЛЬ РАБОТЫ ВОСПИТАТЕЯ Изобразительной ДЕЯТЕЛЬНОСТИ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032448" cy="50405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Формирование интереса к эстетической стороне  окружающей действительности, удовлетворение потребности детей в самовыражении через развитие продуктивной деятельности детей (рисование)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Развитие детского творчества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Приобщение к изобразительному искусству.</a:t>
            </a:r>
          </a:p>
          <a:p>
            <a:pPr marL="0" indent="0" algn="ctr">
              <a:buNone/>
            </a:pPr>
            <a:endParaRPr lang="ru-RU" sz="2000" dirty="0"/>
          </a:p>
        </p:txBody>
      </p:sp>
      <p:pic>
        <p:nvPicPr>
          <p:cNvPr id="5" name="Picture 8" descr="baby0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574" y="4437112"/>
            <a:ext cx="2865142" cy="173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ирина\Desktop\фото в буклет\DSC0018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032" y="1171011"/>
            <a:ext cx="1985256" cy="2647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ирина\Desktop\инет конкурс\2 мл. апликация\P10136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58537"/>
            <a:ext cx="3054000" cy="22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6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</a:t>
            </a:r>
            <a:r>
              <a:rPr lang="ru-RU" sz="1800" dirty="0" smtClean="0"/>
              <a:t>РАБОТЫ педагога - психолога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55576" y="1196753"/>
            <a:ext cx="6408712" cy="316835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Содействие личностному и интеллектуальному развитию воспитанников на каждом возрастном этапе развития личности.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Содействие педагогическому коллективу гармонизации социально-педагогическому климату учреждения</a:t>
            </a:r>
            <a:endParaRPr lang="ru-RU" sz="1800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 flipH="1">
            <a:off x="7092281" y="3429000"/>
            <a:ext cx="288032" cy="648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" name="Picture 2" descr="C:\Users\ирина\Desktop\дети\игра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92896"/>
            <a:ext cx="5679158" cy="364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18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89" y="332656"/>
            <a:ext cx="7242048" cy="660688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</a:t>
            </a:r>
            <a:r>
              <a:rPr lang="ru-RU" sz="1800" dirty="0" smtClean="0"/>
              <a:t> и задачи  </a:t>
            </a:r>
            <a:r>
              <a:rPr lang="ru-RU" sz="1800" dirty="0"/>
              <a:t>РАБОТЫ </a:t>
            </a:r>
            <a:r>
              <a:rPr lang="ru-RU" sz="1800" dirty="0" smtClean="0"/>
              <a:t>УЧИТЕЛЯ - ДЕФЕКТОЛОГА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59632" y="1600201"/>
            <a:ext cx="5832648" cy="413305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Создание условий для коррекций как общих, так и специфических отклонений в развитии</a:t>
            </a:r>
            <a:endParaRPr lang="ru-RU" sz="1800" dirty="0"/>
          </a:p>
        </p:txBody>
      </p:sp>
      <p:pic>
        <p:nvPicPr>
          <p:cNvPr id="17410" name="Picture 2" descr="C:\Users\ирина\Desktop\дети\думаю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69410"/>
            <a:ext cx="4248472" cy="2841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12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211144" cy="504056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РАБОТЫ </a:t>
            </a:r>
            <a:r>
              <a:rPr lang="ru-RU" sz="1800" dirty="0" smtClean="0"/>
              <a:t>музыкального руководителя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1560" y="1268760"/>
            <a:ext cx="3240360" cy="485740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Развитие музыкальности детей, их способности эмоционально воспринимать музыку.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i="1" dirty="0" smtClean="0"/>
              <a:t>Задачи:</a:t>
            </a:r>
          </a:p>
          <a:p>
            <a:pPr marL="185738" indent="0">
              <a:buFontTx/>
              <a:buChar char="-"/>
            </a:pPr>
            <a:r>
              <a:rPr lang="ru-RU" sz="1800" dirty="0" smtClean="0"/>
              <a:t>  Приобщение к музыкальному искусству</a:t>
            </a:r>
          </a:p>
          <a:p>
            <a:pPr marL="185738" indent="0">
              <a:buFontTx/>
              <a:buChar char="-"/>
            </a:pPr>
            <a:r>
              <a:rPr lang="ru-RU" sz="1800" dirty="0" smtClean="0"/>
              <a:t>  Развитие музыкальности детей</a:t>
            </a:r>
          </a:p>
          <a:p>
            <a:pPr marL="185738" indent="0">
              <a:buNone/>
            </a:pPr>
            <a:r>
              <a:rPr lang="ru-RU" sz="1800" dirty="0" smtClean="0"/>
              <a:t>-  Развитие способностей эмоционально воспринимать музыку</a:t>
            </a:r>
          </a:p>
          <a:p>
            <a:pPr marL="185738" indent="0">
              <a:buNone/>
            </a:pPr>
            <a:r>
              <a:rPr lang="ru-RU" sz="1800" dirty="0" smtClean="0"/>
              <a:t>-  Развитие музыкально-художественной деятельности детей.</a:t>
            </a:r>
            <a:endParaRPr lang="ru-RU" sz="1800" dirty="0"/>
          </a:p>
        </p:txBody>
      </p:sp>
      <p:pic>
        <p:nvPicPr>
          <p:cNvPr id="5" name="Picture 9" descr="baby155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418" y="4482745"/>
            <a:ext cx="3168933" cy="2346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ирина\Desktop\фото в буклет\DSC011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590" y="1700808"/>
            <a:ext cx="3932769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09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</a:t>
            </a:r>
            <a:r>
              <a:rPr lang="ru-RU" sz="1800" dirty="0" smtClean="0"/>
              <a:t> Работы врача офтальмолога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5536" y="1196753"/>
            <a:ext cx="3168352" cy="47525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dirty="0"/>
              <a:t>К</a:t>
            </a:r>
            <a:r>
              <a:rPr lang="ru-RU" sz="1800" dirty="0" smtClean="0"/>
              <a:t>абинет «Охрана зрения»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1800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Выявить раннюю диагностику нарушение зрительных функций.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Проведение  лечебных и профилактических оздоровительных мероприятий необходимых для восстановления нарушения зрительных функций.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1800" dirty="0"/>
          </a:p>
        </p:txBody>
      </p:sp>
      <p:pic>
        <p:nvPicPr>
          <p:cNvPr id="5" name="Picture 7" descr="baby09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822" y="4725433"/>
            <a:ext cx="2432442" cy="200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Comp\Desktop\Новая папка (3)\папка\DSC096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920" y="1484784"/>
            <a:ext cx="3848085" cy="2885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497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РАБОТЫ </a:t>
            </a:r>
            <a:r>
              <a:rPr lang="ru-RU" sz="1800" dirty="0" smtClean="0"/>
              <a:t>воспитателя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1196752"/>
            <a:ext cx="5760640" cy="489654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Забота о здоровье, эмоциональном благополучии и своевременном всестороннем развитии ребёнка.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Создание в группах атмосферы гуманного</a:t>
            </a:r>
            <a:r>
              <a:rPr lang="ru-RU" sz="1800" dirty="0"/>
              <a:t>, доброжелательного отношения ко всем воспитанникам</a:t>
            </a:r>
            <a:r>
              <a:rPr lang="ru-RU" sz="1800" dirty="0" smtClean="0"/>
              <a:t>, что позволит растить их общительными, добрыми, любознательными, инициативными, стремящихся к самостоятельному творчеству.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Максимальное использование разных видов деятельности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Креативность.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Координация подходов к воспитанию детей в условиях ДОУ и семьи.</a:t>
            </a:r>
          </a:p>
        </p:txBody>
      </p:sp>
      <p:pic>
        <p:nvPicPr>
          <p:cNvPr id="5" name="Picture 7" descr="baby01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581128"/>
            <a:ext cx="1728192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08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РАБОТЫ </a:t>
            </a:r>
            <a:r>
              <a:rPr lang="ru-RU" sz="1800" dirty="0" smtClean="0"/>
              <a:t>инструктора по физической культуре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103650"/>
            <a:ext cx="3726120" cy="50225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Создание благоприятной среды для сохранение и укрепление здоровья детей в условиях Крайнего Севера.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Достижение полноценного физического развития.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Воспитание интереса к активной двигательной деятельности и потребностей в ней.</a:t>
            </a:r>
            <a:endParaRPr lang="ru-RU" sz="1800" dirty="0"/>
          </a:p>
        </p:txBody>
      </p:sp>
      <p:pic>
        <p:nvPicPr>
          <p:cNvPr id="5" name="Picture 8" descr="baby21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365104"/>
            <a:ext cx="2106592" cy="204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ирина\Pictures\день матери 9группа\DSC045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319" y="3573016"/>
            <a:ext cx="4005444" cy="3180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ирина\Pictures\старты надежд 2011-12 г\утренняя гимнастика\DSC005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03649"/>
            <a:ext cx="2981400" cy="2235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0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88680"/>
          </a:xfrm>
        </p:spPr>
        <p:txBody>
          <a:bodyPr>
            <a:normAutofit/>
          </a:bodyPr>
          <a:lstStyle/>
          <a:p>
            <a:pPr algn="ctr"/>
            <a:r>
              <a:rPr lang="ru-RU" sz="1800" dirty="0"/>
              <a:t>ЦЕЛЬ РАБОТЫ </a:t>
            </a:r>
            <a:r>
              <a:rPr lang="ru-RU" sz="1800" dirty="0" smtClean="0"/>
              <a:t>инструктора обучения плаванию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39472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Создание благоприятных условий для сохранения и укрепления здоровья детей в условиях Крайнего Севера.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   Закаливание организма дошкольника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1800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Picture 8" descr="baby1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49080"/>
            <a:ext cx="1944216" cy="198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ирина\Desktop\фото в буклет\DSC000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68760"/>
            <a:ext cx="3875616" cy="2906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ирина\Desktop\спорт открытки\f_47477f77688c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407791"/>
            <a:ext cx="2592288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48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404664"/>
            <a:ext cx="7992888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Социальное партнерство.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Идеи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социального партнерства 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начинают все активнее завоевывать место в программах развития образовательных учреждений.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Создание системного подхода к технологии социального партнерства делает сотрудничество с родителями увлекательным, творческим процессом общения, имеющим целью обоюдное участие в формировании здорового образа жизни в целом.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Таким образом, дальнейший поиск эффективных способов сохранения и укрепления здоровья дошкольников должен предусматривать повышение роли родителей в оздоровлении детей, приобщении их к здоровому образу жизни, создание традиций семейного воспитания.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Задача </a:t>
            </a:r>
            <a:r>
              <a:rPr lang="ru-RU" sz="2000" i="1" dirty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социального педагога </a:t>
            </a: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000" i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раскрыть перед родителями вред пьянства в семье, особенно приобщение детей к употреблению алкоголя, необходимо эмоционально настраивать детей против алкоголя</a:t>
            </a:r>
            <a:r>
              <a:rPr lang="ru-RU" sz="2000" i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Аспекты </a:t>
            </a:r>
            <a:r>
              <a:rPr lang="ru-RU" sz="2000" i="1" dirty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проблемы:  </a:t>
            </a:r>
            <a:r>
              <a:rPr lang="ru-RU" sz="2000" i="1" dirty="0">
                <a:solidFill>
                  <a:schemeClr val="tx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физиологический, социальный, экологический. Практика работы говорит об эффективности индивидуальной работы по антиалкогольной пропаганде с семьями учащихся</a:t>
            </a:r>
            <a:r>
              <a:rPr lang="ru-RU" sz="2000" i="1" dirty="0" smtClean="0">
                <a:solidFill>
                  <a:schemeClr val="tx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2000" i="1" dirty="0" smtClean="0">
              <a:solidFill>
                <a:schemeClr val="tx2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i="1" dirty="0" smtClean="0">
              <a:solidFill>
                <a:schemeClr val="tx2">
                  <a:lumMod val="75000"/>
                </a:schemeClr>
              </a:solidFill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5122" name="Picture 2" descr="C:\Users\ирина\Desktop\спорт открытки\bezopasnos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552" y="1961418"/>
            <a:ext cx="2295002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Программа по </a:t>
            </a:r>
            <a:r>
              <a:rPr lang="ru-RU" sz="1800" dirty="0" err="1" smtClean="0"/>
              <a:t>здоровьесбережению</a:t>
            </a:r>
            <a:r>
              <a:rPr lang="ru-RU" sz="1800" dirty="0" smtClean="0"/>
              <a:t> « будь здоров »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1196752"/>
            <a:ext cx="6984776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/>
              <a:t>Обязательная часть программы содержит следующие разделы</a:t>
            </a:r>
            <a:r>
              <a:rPr lang="ru-RU" sz="1800" b="1" dirty="0" smtClean="0"/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1) пояснительная записка;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2) организация режима пребывания детей в образовательном учреждении;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3) содержание психолого-педагогической работы по освоению детьми образовательных областей "Физическая культура", "Здоровье", "Безопасность", "Социализация", "Труд", "Познание", "Коммуникация", "Музыка";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4) содержание коррекционной работы (для детей с ограниченными возможностями здоровья);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5) планируемые результаты освоения детьми основной общеобразовательной программы дошкольного образования;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/>
              <a:t>6) система мониторинга достижения детьми планируемых результатов освоения Программы.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1800" dirty="0" smtClean="0"/>
          </a:p>
        </p:txBody>
      </p:sp>
      <p:pic>
        <p:nvPicPr>
          <p:cNvPr id="5" name="Picture 7" descr="baby01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808" y="4776283"/>
            <a:ext cx="1728192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67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16672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Цель основной образовательной </a:t>
            </a:r>
            <a:r>
              <a:rPr lang="ru-RU" sz="1800" dirty="0" smtClean="0"/>
              <a:t>программы ДОУ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1196752"/>
            <a:ext cx="6984776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b="1" dirty="0"/>
              <a:t>Обязательная часть программы содержит следующие разделы</a:t>
            </a:r>
            <a:r>
              <a:rPr lang="ru-RU" sz="1800" b="1" dirty="0" smtClean="0"/>
              <a:t>:</a:t>
            </a:r>
          </a:p>
          <a:p>
            <a:pPr marL="285750" lvl="1" indent="-285750">
              <a:buFont typeface="Wingdings" panose="05000000000000000000" pitchFamily="2" charset="2"/>
              <a:buChar char="v"/>
            </a:pPr>
            <a:r>
              <a:rPr lang="ru-RU" sz="1800" dirty="0">
                <a:solidFill>
                  <a:schemeClr val="tx1"/>
                </a:solidFill>
              </a:rPr>
              <a:t>Формирование общей культуры, развитие физических, интеллектуальных и личностных качеств, формирование предпосылок учебной деятельности, обеспечивающих </a:t>
            </a:r>
            <a:r>
              <a:rPr lang="ru-RU" sz="1800" dirty="0" smtClean="0">
                <a:solidFill>
                  <a:schemeClr val="tx1"/>
                </a:solidFill>
              </a:rPr>
              <a:t>социальную успешность</a:t>
            </a:r>
            <a:r>
              <a:rPr lang="ru-RU" sz="1800" dirty="0">
                <a:solidFill>
                  <a:schemeClr val="tx1"/>
                </a:solidFill>
              </a:rPr>
              <a:t>, сохранение и укрепление здоровья детей дошкольного возраста, коррекцию недостатков в физическом и (или) психическом развитии детей</a:t>
            </a:r>
            <a:r>
              <a:rPr lang="ru-RU" sz="1800" dirty="0">
                <a:solidFill>
                  <a:schemeClr val="bg2">
                    <a:lumMod val="10000"/>
                  </a:schemeClr>
                </a:solidFill>
              </a:rPr>
              <a:t>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Формирование </a:t>
            </a:r>
            <a:r>
              <a:rPr lang="ru-RU" sz="1800" dirty="0"/>
              <a:t>гендерной принадлежности и идентичности у детей дошкольного возраста в процессе взаимодействия с взрослыми и детьми.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dirty="0" smtClean="0"/>
              <a:t>Формирование </a:t>
            </a:r>
            <a:r>
              <a:rPr lang="ru-RU" sz="1800" dirty="0"/>
              <a:t>коммуникативных умений у детей дошкольного возраста через игровое взаимодействие с взрослыми и сверстниками.</a:t>
            </a:r>
          </a:p>
          <a:p>
            <a:pPr marL="0" indent="0">
              <a:buNone/>
            </a:pPr>
            <a:endParaRPr lang="ru-RU" sz="1800" dirty="0" smtClean="0"/>
          </a:p>
        </p:txBody>
      </p:sp>
      <p:pic>
        <p:nvPicPr>
          <p:cNvPr id="5" name="Picture 7" descr="baby01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05772"/>
            <a:ext cx="1728192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70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5467" y="214290"/>
            <a:ext cx="1656362" cy="471510"/>
          </a:xfrm>
        </p:spPr>
        <p:txBody>
          <a:bodyPr>
            <a:normAutofit/>
          </a:bodyPr>
          <a:lstStyle/>
          <a:p>
            <a:pPr algn="ctr"/>
            <a:endParaRPr lang="ru-RU" sz="1800" b="1" dirty="0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215917" y="2286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17409" name="Group 1"/>
          <p:cNvGrpSpPr>
            <a:grpSpLocks/>
          </p:cNvGrpSpPr>
          <p:nvPr/>
        </p:nvGrpSpPr>
        <p:grpSpPr bwMode="auto">
          <a:xfrm>
            <a:off x="347663" y="299356"/>
            <a:ext cx="7392372" cy="5722050"/>
            <a:chOff x="1627" y="-17"/>
            <a:chExt cx="8569" cy="9319"/>
          </a:xfrm>
        </p:grpSpPr>
        <p:sp>
          <p:nvSpPr>
            <p:cNvPr id="17415" name="AutoShape 7"/>
            <p:cNvSpPr>
              <a:spLocks noChangeArrowheads="1"/>
            </p:cNvSpPr>
            <p:nvPr/>
          </p:nvSpPr>
          <p:spPr bwMode="auto">
            <a:xfrm>
              <a:off x="1627" y="2380"/>
              <a:ext cx="3728" cy="1877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342900" indent="-342900" algn="just" fontAlgn="base">
                <a:spcBef>
                  <a:spcPct val="0"/>
                </a:spcBef>
                <a:spcAft>
                  <a:spcPct val="0"/>
                </a:spcAft>
                <a:buAutoNum type="arabicPeriod"/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Задачи физкультурно-оздоровительной программы</a:t>
              </a:r>
            </a:p>
            <a:p>
              <a:pPr marL="342900" indent="-342900" algn="just" fontAlgn="base">
                <a:spcBef>
                  <a:spcPct val="0"/>
                </a:spcBef>
                <a:spcAft>
                  <a:spcPct val="0"/>
                </a:spcAft>
                <a:buAutoNum type="arabicPeriod"/>
              </a:pPr>
              <a:endParaRPr lang="ru-RU" sz="1600" b="1" i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4" name="AutoShape 6"/>
            <p:cNvSpPr>
              <a:spLocks noChangeArrowheads="1"/>
            </p:cNvSpPr>
            <p:nvPr/>
          </p:nvSpPr>
          <p:spPr bwMode="auto">
            <a:xfrm>
              <a:off x="1627" y="4843"/>
              <a:ext cx="3728" cy="176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3. методы и приёмы обучения</a:t>
              </a:r>
              <a:endParaRPr lang="ru-RU" sz="1600" i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i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13" name="AutoShape 5"/>
            <p:cNvSpPr>
              <a:spLocks noChangeArrowheads="1"/>
            </p:cNvSpPr>
            <p:nvPr/>
          </p:nvSpPr>
          <p:spPr bwMode="auto">
            <a:xfrm>
              <a:off x="1627" y="7540"/>
              <a:ext cx="3728" cy="176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5. Формы организации образовательной области  «Физическая культура», </a:t>
              </a:r>
              <a:r>
                <a:rPr lang="ru-RU" sz="1600" b="1" i="1" smtClean="0">
                  <a:solidFill>
                    <a:srgbClr val="00206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«Здоровье»</a:t>
              </a:r>
              <a:endParaRPr lang="ru-RU" sz="1600" i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12" name="AutoShape 4"/>
            <p:cNvSpPr>
              <a:spLocks noChangeArrowheads="1"/>
            </p:cNvSpPr>
            <p:nvPr/>
          </p:nvSpPr>
          <p:spPr bwMode="auto">
            <a:xfrm>
              <a:off x="6253" y="4843"/>
              <a:ext cx="3922" cy="176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4. Связь с другими образовательными областями</a:t>
              </a:r>
              <a:endParaRPr lang="ru-RU" sz="1600" i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411" name="AutoShape 3"/>
            <p:cNvSpPr>
              <a:spLocks noChangeArrowheads="1"/>
            </p:cNvSpPr>
            <p:nvPr/>
          </p:nvSpPr>
          <p:spPr bwMode="auto">
            <a:xfrm>
              <a:off x="6274" y="2380"/>
              <a:ext cx="3922" cy="1877"/>
            </a:xfrm>
            <a:prstGeom prst="roundRect">
              <a:avLst>
                <a:gd name="adj" fmla="val 23923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i="1" dirty="0" smtClean="0">
                  <a:solidFill>
                    <a:srgbClr val="002060"/>
                  </a:solidFill>
                  <a:latin typeface="Calibri" panose="020F0502020204030204" pitchFamily="34" charset="0"/>
                  <a:ea typeface="Times New Roman" pitchFamily="18" charset="0"/>
                  <a:cs typeface="Calibri" panose="020F0502020204030204" pitchFamily="34" charset="0"/>
                </a:rPr>
                <a:t>2. Принципы и подходы в организации образовательного процесса</a:t>
              </a:r>
              <a:endParaRPr lang="ru-RU" sz="1600" i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600" i="1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7410" name="AutoShape 2"/>
            <p:cNvSpPr>
              <a:spLocks noChangeArrowheads="1"/>
            </p:cNvSpPr>
            <p:nvPr/>
          </p:nvSpPr>
          <p:spPr bwMode="auto">
            <a:xfrm>
              <a:off x="2751" y="-17"/>
              <a:ext cx="6193" cy="2397"/>
            </a:xfrm>
            <a:prstGeom prst="downArrowCallout">
              <a:avLst>
                <a:gd name="adj1" fmla="val 54211"/>
                <a:gd name="adj2" fmla="val 54211"/>
                <a:gd name="adj3" fmla="val 16667"/>
                <a:gd name="adj4" fmla="val 66667"/>
              </a:avLst>
            </a:prstGeom>
            <a:solidFill>
              <a:srgbClr val="FFFFFF"/>
            </a:solidFill>
            <a:ln w="9525">
              <a:solidFill>
                <a:srgbClr val="00206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z="1400" b="1" i="1" dirty="0" smtClean="0">
                <a:solidFill>
                  <a:srgbClr val="B83D68">
                    <a:lumMod val="50000"/>
                  </a:srgbClr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b="1" i="1" smtClean="0">
                  <a:solidFill>
                    <a:srgbClr val="B83D68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ЦЕЛЬ ПРОГРАММЫ</a:t>
              </a:r>
              <a:endParaRPr lang="ru-RU" b="1" i="1" dirty="0" smtClean="0">
                <a:solidFill>
                  <a:srgbClr val="B83D68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sz="half" idx="1"/>
          </p:nvPr>
        </p:nvSpPr>
        <p:spPr>
          <a:xfrm>
            <a:off x="-1143040" y="1920085"/>
            <a:ext cx="571504" cy="8015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 flipH="1">
            <a:off x="11787238" y="1920085"/>
            <a:ext cx="714380" cy="8015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4356573" y="4869160"/>
            <a:ext cx="3383462" cy="1152246"/>
          </a:xfrm>
          <a:prstGeom prst="roundRect">
            <a:avLst>
              <a:gd name="adj" fmla="val 23923"/>
            </a:avLst>
          </a:prstGeom>
          <a:solidFill>
            <a:srgbClr val="FFFFFF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Times New Roman" pitchFamily="18" charset="0"/>
                <a:cs typeface="Calibri" panose="020F0502020204030204" pitchFamily="34" charset="0"/>
              </a:rPr>
              <a:t>6. Структура мониторинга</a:t>
            </a:r>
            <a:endParaRPr lang="ru-RU" i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55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632848" cy="792088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accent1"/>
                </a:solidFill>
              </a:rPr>
              <a:t>Анализ результатов программы «будь здоров» по созданию условий </a:t>
            </a:r>
            <a:r>
              <a:rPr lang="ru-RU" sz="2000" dirty="0" err="1" smtClean="0">
                <a:solidFill>
                  <a:schemeClr val="accent1"/>
                </a:solidFill>
              </a:rPr>
              <a:t>здоровьесберегающей</a:t>
            </a:r>
            <a:r>
              <a:rPr lang="ru-RU" sz="2000" dirty="0" smtClean="0">
                <a:solidFill>
                  <a:schemeClr val="accent1"/>
                </a:solidFill>
              </a:rPr>
              <a:t> среды</a:t>
            </a: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620688"/>
            <a:ext cx="7992888" cy="6237312"/>
          </a:xfrm>
        </p:spPr>
        <p:txBody>
          <a:bodyPr>
            <a:normAutofit/>
          </a:bodyPr>
          <a:lstStyle/>
          <a:p>
            <a:pPr algn="l"/>
            <a:r>
              <a:rPr lang="ru-RU" sz="1900" i="1" dirty="0" smtClean="0">
                <a:solidFill>
                  <a:srgbClr val="002060"/>
                </a:solidFill>
              </a:rPr>
              <a:t>	</a:t>
            </a:r>
            <a:r>
              <a:rPr lang="ru-RU" sz="1400" i="1" dirty="0">
                <a:solidFill>
                  <a:srgbClr val="002060"/>
                </a:solidFill>
              </a:rPr>
              <a:t>Программа была апробирована на детях  подготовительных групп. Были получены следующие результаты.</a:t>
            </a:r>
          </a:p>
          <a:p>
            <a:pPr algn="l"/>
            <a:r>
              <a:rPr lang="ru-RU" sz="1400" i="1" dirty="0">
                <a:solidFill>
                  <a:srgbClr val="002060"/>
                </a:solidFill>
              </a:rPr>
              <a:t>Количество воспитанников в группе - 35 человек.</a:t>
            </a:r>
          </a:p>
          <a:p>
            <a:pPr algn="l"/>
            <a:r>
              <a:rPr lang="ru-RU" sz="1400" i="1" dirty="0">
                <a:solidFill>
                  <a:srgbClr val="002060"/>
                </a:solidFill>
              </a:rPr>
              <a:t>Мальчиков - 21 человек.</a:t>
            </a:r>
          </a:p>
          <a:p>
            <a:pPr algn="l"/>
            <a:r>
              <a:rPr lang="ru-RU" sz="1400" i="1" dirty="0">
                <a:solidFill>
                  <a:srgbClr val="002060"/>
                </a:solidFill>
              </a:rPr>
              <a:t>Девочек - 14 человек.</a:t>
            </a:r>
          </a:p>
          <a:p>
            <a:pPr algn="l"/>
            <a:r>
              <a:rPr lang="ru-RU" sz="1400" i="1" dirty="0">
                <a:solidFill>
                  <a:srgbClr val="002060"/>
                </a:solidFill>
              </a:rPr>
              <a:t>Неполные семьи - 10 человек.</a:t>
            </a:r>
          </a:p>
          <a:p>
            <a:pPr algn="l"/>
            <a:r>
              <a:rPr lang="ru-RU" sz="1400" i="1" dirty="0">
                <a:solidFill>
                  <a:srgbClr val="002060"/>
                </a:solidFill>
              </a:rPr>
              <a:t>Многодетные семьи - 2 человека.</a:t>
            </a:r>
          </a:p>
          <a:p>
            <a:pPr algn="l"/>
            <a:r>
              <a:rPr lang="ru-RU" sz="1400" i="1" dirty="0">
                <a:solidFill>
                  <a:srgbClr val="002060"/>
                </a:solidFill>
              </a:rPr>
              <a:t>Группа была набрана в 2009 году, дети по-разному адаптировались к детскому саду, но в основном успешно. Отношения между воспитателями и детьми теплые, доброжелательные. Педагоги способны к самосовершенствованию и самообразованию. Коллектив детей организованный, сплоченный, дружелюбный, уравновешенный. Уровень освоения программы детьми в 2010-2011 учебном году: 92%- высокий, 60%-средний, 2%-ниже среднего. Уровень физического развития детей в 2010-2011 учебном году: 12% ниже среднего, 55%- средний, 33%- высокий</a:t>
            </a:r>
            <a:r>
              <a:rPr lang="ru-RU" sz="1400" i="1" dirty="0" smtClean="0">
                <a:solidFill>
                  <a:srgbClr val="002060"/>
                </a:solidFill>
              </a:rPr>
              <a:t>.</a:t>
            </a:r>
          </a:p>
          <a:p>
            <a:pPr algn="l"/>
            <a:endParaRPr lang="ru-RU" sz="1400" i="1" dirty="0">
              <a:solidFill>
                <a:srgbClr val="002060"/>
              </a:solidFill>
            </a:endParaRPr>
          </a:p>
          <a:p>
            <a:pPr algn="l"/>
            <a:endParaRPr lang="ru-RU" sz="1400" i="1" dirty="0" smtClean="0">
              <a:solidFill>
                <a:srgbClr val="002060"/>
              </a:solidFill>
            </a:endParaRPr>
          </a:p>
          <a:p>
            <a:pPr algn="l"/>
            <a:endParaRPr lang="ru-RU" sz="1400" i="1" dirty="0">
              <a:solidFill>
                <a:srgbClr val="002060"/>
              </a:solidFill>
            </a:endParaRPr>
          </a:p>
          <a:p>
            <a:pPr algn="l"/>
            <a:endParaRPr lang="ru-RU" sz="1400" i="1" dirty="0" smtClean="0">
              <a:solidFill>
                <a:srgbClr val="002060"/>
              </a:solidFill>
            </a:endParaRPr>
          </a:p>
          <a:p>
            <a:pPr algn="l"/>
            <a:endParaRPr lang="ru-RU" sz="1400" i="1" dirty="0">
              <a:solidFill>
                <a:srgbClr val="002060"/>
              </a:solidFill>
            </a:endParaRPr>
          </a:p>
          <a:p>
            <a:pPr algn="l"/>
            <a:endParaRPr lang="ru-RU" sz="1400" i="1" dirty="0" smtClean="0">
              <a:solidFill>
                <a:srgbClr val="002060"/>
              </a:solidFill>
            </a:endParaRPr>
          </a:p>
          <a:p>
            <a:pPr algn="l"/>
            <a:endParaRPr lang="ru-RU" sz="1400" i="1" dirty="0" smtClean="0">
              <a:solidFill>
                <a:srgbClr val="002060"/>
              </a:solidFill>
            </a:endParaRPr>
          </a:p>
          <a:p>
            <a:pPr algn="l"/>
            <a:endParaRPr lang="ru-RU" sz="1800" i="1" dirty="0">
              <a:solidFill>
                <a:srgbClr val="00206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24350"/>
            <a:ext cx="6181725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22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9"/>
            <a:ext cx="7488832" cy="936104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accent1"/>
                </a:solidFill>
              </a:rPr>
              <a:t>Рекомендации  по  созданию  условий  </a:t>
            </a:r>
            <a:br>
              <a:rPr lang="ru-RU" sz="1800" dirty="0" smtClean="0">
                <a:solidFill>
                  <a:schemeClr val="accent1"/>
                </a:solidFill>
              </a:rPr>
            </a:br>
            <a:r>
              <a:rPr lang="ru-RU" sz="1800" dirty="0" smtClean="0">
                <a:solidFill>
                  <a:schemeClr val="accent1"/>
                </a:solidFill>
              </a:rPr>
              <a:t>полноценной  социализации  и  здоровьесберегающей среды  детей  дошкольного  возраста</a:t>
            </a:r>
            <a:endParaRPr lang="ru-RU" sz="1800" dirty="0">
              <a:solidFill>
                <a:schemeClr val="accent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628800"/>
            <a:ext cx="7704856" cy="5229200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dirty="0"/>
              <a:t>Организация и проведение воспитательной и культурно-массовой работы </a:t>
            </a:r>
            <a:r>
              <a:rPr lang="ru-RU" sz="1600" dirty="0" smtClean="0"/>
              <a:t>детьми</a:t>
            </a:r>
            <a:r>
              <a:rPr lang="ru-RU" sz="1600" dirty="0"/>
              <a:t>. по пропаганде ЗОЖ, безопасного и ответственного поведения, рационального питания, борьбе с курением, пьянством, наркоманией, вооружению </a:t>
            </a:r>
            <a:r>
              <a:rPr lang="ru-RU" sz="1600" dirty="0" smtClean="0"/>
              <a:t>знаниями </a:t>
            </a:r>
            <a:r>
              <a:rPr lang="ru-RU" sz="1600" dirty="0"/>
              <a:t>основ личной гигиены, экологической культуры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dirty="0"/>
              <a:t>Формирование навыков культуры поведения и организации быта воспитанников. 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dirty="0"/>
              <a:t>Изучение индивидуальных особенностей, интересов и склонностей воспитанников. Проведение индивидуальной работы с детьми, склонными к асоциальному поведению. 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dirty="0"/>
              <a:t>Организация содержательного досуга воспитанников по формированию </a:t>
            </a:r>
            <a:r>
              <a:rPr lang="ru-RU" sz="1600" dirty="0" smtClean="0"/>
              <a:t>ЗОЖ, </a:t>
            </a:r>
            <a:r>
              <a:rPr lang="ru-RU" sz="1600" dirty="0"/>
              <a:t>ответственного отношения к окружающей среде, проведение физкультурно-оздоровительной работы с </a:t>
            </a:r>
            <a:r>
              <a:rPr lang="ru-RU" sz="1600" dirty="0" smtClean="0"/>
              <a:t>детьми.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smtClean="0"/>
              <a:t>Организ7  акция </a:t>
            </a:r>
            <a:r>
              <a:rPr lang="ru-RU" sz="1600" dirty="0"/>
              <a:t>работы по благоустройству учреждения и прилегающей территории, экономному расходованию электроэнергии, воды. </a:t>
            </a:r>
            <a:endParaRPr lang="ru-RU" sz="1600" dirty="0" smtClean="0"/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dirty="0"/>
              <a:t>Взаимодействие со специалистами-</a:t>
            </a:r>
            <a:r>
              <a:rPr lang="ru-RU" sz="1600" dirty="0" err="1"/>
              <a:t>валеологами</a:t>
            </a:r>
            <a:r>
              <a:rPr lang="ru-RU" sz="1600" dirty="0"/>
              <a:t>, работниками Центра здоровья, других социальных институтов для </a:t>
            </a:r>
            <a:r>
              <a:rPr lang="ru-RU" sz="1600" dirty="0" smtClean="0"/>
              <a:t>ЗОЖ, </a:t>
            </a:r>
            <a:r>
              <a:rPr lang="ru-RU" sz="1600" dirty="0"/>
              <a:t>отрицательного отношения к вредным привычкам, бережного отношения к окружающему </a:t>
            </a:r>
            <a:r>
              <a:rPr lang="ru-RU" sz="1600" dirty="0" smtClean="0"/>
              <a:t>миру.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700" dirty="0"/>
              <a:t>Организация практической деятельности воспитанников по защите и улучшению природного окружения во внеурочное время.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738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6255488" cy="648072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заключение</a:t>
            </a: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196752"/>
            <a:ext cx="7200800" cy="4824536"/>
          </a:xfrm>
        </p:spPr>
        <p:txBody>
          <a:bodyPr>
            <a:normAutofit/>
          </a:bodyPr>
          <a:lstStyle/>
          <a:p>
            <a:pPr algn="l"/>
            <a:r>
              <a:rPr lang="ru-RU" sz="1800" i="1" dirty="0" smtClean="0">
                <a:solidFill>
                  <a:srgbClr val="002060"/>
                </a:solidFill>
              </a:rPr>
              <a:t>	Анализ </a:t>
            </a:r>
            <a:r>
              <a:rPr lang="ru-RU" sz="1800" i="1" dirty="0">
                <a:solidFill>
                  <a:srgbClr val="002060"/>
                </a:solidFill>
              </a:rPr>
              <a:t>теоретических источников и исследования, проводимые в дипломной работе, позволили подтвердить гипотезу дипломной работы и сделать следующие выводы:</a:t>
            </a:r>
          </a:p>
          <a:p>
            <a:pPr algn="l"/>
            <a:r>
              <a:rPr lang="ru-RU" sz="1800" i="1" dirty="0">
                <a:solidFill>
                  <a:srgbClr val="002060"/>
                </a:solidFill>
              </a:rPr>
              <a:t>	В результате проведенного исследования мы выяснили специфику процесса социализации ребенка-дошкольника в аспекте взаимодействия дошкольного образовательного учреждения и семьи, а так же определили социально-педагогические условия, направленные на взаимодействие дошкольного образовательного учреждения с семьей и выявили формы совместной деятельности социального педагога, родителей и воспитателей дошкольного учреждения по социализации детей. Что подтверждает гипотезу исследования.</a:t>
            </a:r>
          </a:p>
          <a:p>
            <a:pPr algn="ctr"/>
            <a:endParaRPr lang="ru-RU" sz="1800" i="1" dirty="0">
              <a:solidFill>
                <a:srgbClr val="002060"/>
              </a:solidFill>
            </a:endParaRPr>
          </a:p>
          <a:p>
            <a:pPr algn="ctr"/>
            <a:r>
              <a:rPr lang="ru-RU" sz="1800" i="1" dirty="0" smtClean="0">
                <a:solidFill>
                  <a:srgbClr val="002060"/>
                </a:solidFill>
              </a:rPr>
              <a:t>.</a:t>
            </a:r>
            <a:endParaRPr lang="ru-RU" sz="1100" i="1" dirty="0">
              <a:solidFill>
                <a:srgbClr val="002060"/>
              </a:solidFill>
            </a:endParaRPr>
          </a:p>
          <a:p>
            <a:pPr algn="l"/>
            <a:endParaRPr lang="ru-RU" sz="1100" i="1" dirty="0">
              <a:solidFill>
                <a:srgbClr val="002060"/>
              </a:solidFill>
            </a:endParaRPr>
          </a:p>
        </p:txBody>
      </p:sp>
      <p:pic>
        <p:nvPicPr>
          <p:cNvPr id="4" name="Picture 8" descr="baby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178" y="4653136"/>
            <a:ext cx="116205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36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23528" y="1137839"/>
            <a:ext cx="7653160" cy="76944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</a:endParaRPr>
          </a:p>
        </p:txBody>
      </p:sp>
      <p:pic>
        <p:nvPicPr>
          <p:cNvPr id="4098" name="Picture 2" descr="C:\Users\ирина\Desktop\спорт открытки\1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27" y="1429671"/>
            <a:ext cx="7525761" cy="358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-16879"/>
            <a:ext cx="64807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4400" i="1" dirty="0" smtClean="0">
              <a:solidFill>
                <a:srgbClr val="C00000"/>
              </a:solidFill>
              <a:latin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i="1" dirty="0" smtClean="0">
                <a:solidFill>
                  <a:srgbClr val="C00000"/>
                </a:solidFill>
                <a:latin typeface="Arial" pitchFamily="34" charset="0"/>
              </a:rPr>
              <a:t>Спасибо </a:t>
            </a:r>
            <a:r>
              <a:rPr lang="ru-RU" sz="4400" i="1" dirty="0">
                <a:solidFill>
                  <a:srgbClr val="C00000"/>
                </a:solidFill>
                <a:latin typeface="Arial" pitchFamily="34" charset="0"/>
              </a:rPr>
              <a:t>за внимание </a:t>
            </a:r>
            <a:r>
              <a:rPr lang="ru-RU" sz="4400" dirty="0">
                <a:solidFill>
                  <a:srgbClr val="C00000"/>
                </a:solidFill>
                <a:latin typeface="Arial" pitchFamily="34" charset="0"/>
              </a:rPr>
              <a:t>!</a:t>
            </a:r>
          </a:p>
        </p:txBody>
      </p:sp>
      <p:pic>
        <p:nvPicPr>
          <p:cNvPr id="5" name="Picture 3" descr="C:\Users\ирина\Desktop\спорт открытки\avatar-359064-201307191358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60153"/>
            <a:ext cx="7488832" cy="2302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2019</TotalTime>
  <Words>1310</Words>
  <Application>Microsoft Office PowerPoint</Application>
  <PresentationFormat>Экран (4:3)</PresentationFormat>
  <Paragraphs>197</Paragraphs>
  <Slides>29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Изящная</vt:lpstr>
      <vt:lpstr>Федеральное государственное бюджетное образовательное учреждение высшего профессионального образования «Тобольская государственная социально-педагогическая академия им. Д.и. менделеева»</vt:lpstr>
      <vt:lpstr>Презентация PowerPoint</vt:lpstr>
      <vt:lpstr>СОЗДАНИЕ  БЛАГОПРИЯТНЫХ УСЛОВИЙ ДЛЯ ПОЛНЛЦЕННОГО РАЗВИТИЯ ДЕТЕЙ В ПРОЦЕССЕ ВОСПИТАНИЯ, ОБРАЗОВАНИЯ и ОЗДОРОВЛЕНИЯ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ТЕХНОЛОГИИ   ЗДОРОВЬЕСБЕРЕГАЮЩЕЙ   СРЕДЫ</vt:lpstr>
      <vt:lpstr>ТЕХНОЛОГИИ ОБУЧЕНИЯ ЗДОРОВОГО ОБРАЗА ЖИЗНИ</vt:lpstr>
      <vt:lpstr>Коррекционные  ТЕХНОЛОГИИ</vt:lpstr>
      <vt:lpstr>СОЗДАНИЕ  БЛАГОПРИЯТНЫХ УСЛОВИЙ ДЛЯ ПОЛНЛЦЕННОГО РАЗВИТИЯ ДЕТЕЙ В ПРОЦЕССЕ ВОСПИТАНИЯ, ОБРАЗОВАНИЯ и ОЗДОРОВЛЕНИЯ</vt:lpstr>
      <vt:lpstr>ЦЕЛЬ и направление РАБОТЫ социального педагога</vt:lpstr>
      <vt:lpstr>ЦЕЛЬ  и  направление  РАБОТЫ  учителя - ЛОГОПЕДА</vt:lpstr>
      <vt:lpstr>ЦЕЛЬ РАБОТЫ ВОСПИТАТЕЯ Изобразительной ДЕЯТЕЛЬНОСТИ</vt:lpstr>
      <vt:lpstr>ЦЕЛЬ РАБОТЫ педагога - психолога</vt:lpstr>
      <vt:lpstr>ЦЕЛЬ  и задачи  РАБОТЫ УЧИТЕЛЯ - ДЕФЕКТОЛОГА</vt:lpstr>
      <vt:lpstr>ЦЕЛЬ РАБОТЫ музыкального руководителя</vt:lpstr>
      <vt:lpstr>ЦЕЛЬ  Работы врача офтальмолога</vt:lpstr>
      <vt:lpstr>ЦЕЛЬ РАБОТЫ воспитателя</vt:lpstr>
      <vt:lpstr>ЦЕЛЬ РАБОТЫ инструктора по физической культуре</vt:lpstr>
      <vt:lpstr>ЦЕЛЬ РАБОТЫ инструктора обучения плаванию</vt:lpstr>
      <vt:lpstr>Презентация PowerPoint</vt:lpstr>
      <vt:lpstr>Программа по здоровьесбережению « будь здоров »</vt:lpstr>
      <vt:lpstr>Цель основной образовательной программы ДОУ</vt:lpstr>
      <vt:lpstr>Презентация PowerPoint</vt:lpstr>
      <vt:lpstr>Анализ результатов программы «будь здоров» по созданию условий здоровьесберегающей среды</vt:lpstr>
      <vt:lpstr>Рекомендации  по  созданию  условий   полноценной  социализации  и  здоровьесберегающей среды  детей  дошкольного  возраста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ирина</cp:lastModifiedBy>
  <cp:revision>241</cp:revision>
  <dcterms:modified xsi:type="dcterms:W3CDTF">2014-04-07T08:47:55Z</dcterms:modified>
</cp:coreProperties>
</file>