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47" d="100"/>
          <a:sy n="47" d="100"/>
        </p:scale>
        <p:origin x="744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99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2771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5596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71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6002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635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975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1905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1175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3743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7829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8F3BB-64EA-480C-8F57-1193BB3368DB}" type="datetimeFigureOut">
              <a:rPr lang="ru-RU" smtClean="0"/>
              <a:t>06.12.2020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5EDCF8-BA20-44DA-8B26-FDF5138F74C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7069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4800" kern="10" dirty="0" smtClean="0">
                <a:ln w="19050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Упражнения для формирования познавательных способностей младших школьников</a:t>
            </a:r>
            <a:endParaRPr lang="ru-RU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260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Планирование уроков строю с учётом развития творческой личности учащегося.</a:t>
            </a:r>
          </a:p>
          <a:p>
            <a:r>
              <a:rPr lang="ru-RU" dirty="0"/>
              <a:t>Данные задания на уроках выполняются учениками в игровой форме, что очень нравится детям. Интересные по содержанию, они создают положительный эмоциональный фон: раскованность, интерес, желание научиться выполнять предлагаемые задания. Благодаря этому у учащихся повышается внимание. Опираюсь на личность ребёнка, учитывая его индивидуальность. Включаю каждого ученика в активную учебно-познавательную деятельность на основе сочетания индивидуальной, парной, групповой работы.</a:t>
            </a:r>
          </a:p>
        </p:txBody>
      </p:sp>
    </p:spTree>
    <p:extLst>
      <p:ext uri="{BB962C8B-B14F-4D97-AF65-F5344CB8AC3E}">
        <p14:creationId xmlns:p14="http://schemas.microsoft.com/office/powerpoint/2010/main" val="1061456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</a:t>
            </a:r>
            <a:r>
              <a:rPr lang="ru-RU" b="1" i="1" dirty="0"/>
              <a:t>«Мышление на уроках начинается там, где у ученика проявляется потребность ответить на вопрос. Вызвать эту потребность – это и значит поставить цель умственного труда. Это самое трудное дело и самый верный показатель мастерства педагога»,</a:t>
            </a:r>
            <a:r>
              <a:rPr lang="ru-RU" dirty="0"/>
              <a:t> - отмечал ещё В.А. Сухомлинский. К чему я и стремлюсь.    </a:t>
            </a:r>
          </a:p>
          <a:p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27781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                   Тренируем </a:t>
            </a:r>
            <a:r>
              <a:rPr lang="ru-RU" dirty="0"/>
              <a:t>внимание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/>
              <a:t> «Наблюдательность» </a:t>
            </a:r>
            <a:endParaRPr lang="ru-RU" dirty="0"/>
          </a:p>
          <a:p>
            <a:r>
              <a:rPr lang="ru-RU" dirty="0"/>
              <a:t>Упражнение на развитие зрительного внимания. В этой игре выявляются связи внимания и зрительной памяти. </a:t>
            </a:r>
          </a:p>
          <a:p>
            <a:r>
              <a:rPr lang="ru-RU" dirty="0"/>
              <a:t>Детям предлагается по памяти подробно описать школьный двор, путь из дома в школу - то, что они видели сотни раз. Такие описания младшие школьники делают устно, а их одноклассники дополняют пропущенные детали.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902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                    «</a:t>
            </a:r>
            <a:r>
              <a:rPr lang="ru-RU" b="1" dirty="0"/>
              <a:t>Летает – не летает»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Упражнение на развитие переключения внимания, произвольности выполнения движений. </a:t>
            </a:r>
          </a:p>
          <a:p>
            <a:r>
              <a:rPr lang="ru-RU" dirty="0"/>
              <a:t>Дети садятся или становятся полукругом. Ведущий называет предметы. Если предмет летает - дети поднимают руки. Если не летает - руки у детей опущены. Ведущий может сознательно ошибаться, у многих ребят руки непроизвольно, в силу подражания будут подниматься. Необходимо своевременно удерживаться и не поднимать рук, когда назван нелетающий предмет. </a:t>
            </a:r>
            <a:r>
              <a:rPr lang="ru-RU" b="1" dirty="0"/>
              <a:t> 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369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«Ладошки»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Упражнение на развитие устойчивости внимания. </a:t>
            </a:r>
          </a:p>
          <a:p>
            <a:r>
              <a:rPr lang="ru-RU" dirty="0"/>
              <a:t>Участники садятся в круг и кладут ладони на колени соседей: правую ладонь на левое колено соседа справа, а левую ладонь на правое колено соседа слева. Смысл игры заключается в том, чтобы ладошки поднимались поочередно, т.е. пробегала "волна" из поднимающихся ладошек. После предварительной тренировки ладошки поднятые не вовремя или не поднятые в нужный момент выбывают из игры. </a:t>
            </a:r>
            <a:r>
              <a:rPr lang="ru-RU" b="1" dirty="0"/>
              <a:t>  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15099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Найди два одинаковых предмета.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Предлагается карточка с изображением пяти и более предметов, из которых два предмета одинаковые. Требуется найти одинаковые предметы, объяснить свой выбор.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9905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Найди отличия.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Предлагается карточка с изображением двух картинок, имеющих несколько различий. Необходимо как можно быстрее найти эти отличия.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682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Выкладывание узора из мозаики или из палочек</a:t>
            </a:r>
            <a:r>
              <a:rPr lang="ru-RU" i="1" u="sng" dirty="0"/>
              <a:t>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Ребенку предлагают выложить из мозаики (или палочек) по образцу букву, цифру, узор, силуэт и т.п.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369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«Мальчики».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В одном городе жили-были неразлучные друзья: Коля, Толя, Миша, Сережа. Коля – самый высокий, Толя – самый толстый, Миша – самый тонкий, Сережа – самый низкий.</a:t>
            </a:r>
          </a:p>
          <a:p>
            <a:r>
              <a:rPr lang="ru-RU" dirty="0"/>
              <a:t>Теперь скажите, кто самый толстый? Самый низкий? Самый высокий? Самый тонкий?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7257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 </a:t>
            </a:r>
            <a:r>
              <a:rPr lang="ru-RU" b="1" dirty="0"/>
              <a:t>Тренируем воображение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Незаконченные фигуры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Детям раздаются листы бумаги с нарисованными на них фигурками (кругами, квадратами, треугольниками, разными ломаными линиями и т. д.). У каждого ребёнка наборы фигурок должны быть одинаковыми. Дети должны за 5 - 10 минут пририсовать к фигуркам всё, что угодно так, чтобы получились предметные изображения. Когда ребёнок сдаёт листочек, экспериментатор обязательно спрашивает, как можно назвать каждый из восьми рисунков и подписывает под каждой картинкой её название.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2342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«Волшебные кляксы»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До начала игры изготавливается несколько клякс: на середину листа бумаги выливается немного чернил или туши, и лист складывается пополам. Затем лист разворачивается, и можно начинать игру. Играющие по очереди говорят, какие именно предметные изображения они видят в кляксе или в отдельных её частях.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7514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Завершение рассказа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Детям предлагается начало, какого - либо рассказа. Например: «Стоял ясный солнечный день. По улице шла девочка и вела на поводке смешного щенка. Вдруг откуда ни возьмись…».</a:t>
            </a:r>
          </a:p>
          <a:p>
            <a:r>
              <a:rPr lang="ru-RU" dirty="0"/>
              <a:t>Необходимо придумать продолжение и окончание рассказа. Время работы - 10 минут.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1701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 Тренируем мышление                            </a:t>
            </a:r>
            <a:r>
              <a:rPr lang="ru-RU" dirty="0"/>
              <a:t> </a:t>
            </a:r>
            <a:br>
              <a:rPr lang="ru-RU" dirty="0"/>
            </a:br>
            <a:r>
              <a:rPr lang="ru-RU" b="1" dirty="0"/>
              <a:t>"Найди закономерность".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а) Упражнение направлено на формирование умения понимать и устанавливать закономерности в линейном ряду.</a:t>
            </a:r>
          </a:p>
          <a:p>
            <a:r>
              <a:rPr lang="ru-RU" dirty="0"/>
              <a:t> </a:t>
            </a:r>
          </a:p>
          <a:p>
            <a:r>
              <a:rPr lang="ru-RU" dirty="0"/>
              <a:t>Инструкция: "Внимательно рассмотри картинки и заполни пустую клетку, не нарушая закономерности".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720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35355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000" y="670560"/>
            <a:ext cx="10337800" cy="57708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355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б) Второй вариант задания направлен на формирование умения устанавливать закономерности в таблице.</a:t>
            </a:r>
          </a:p>
          <a:p>
            <a:r>
              <a:rPr lang="ru-RU" dirty="0"/>
              <a:t> Инструкция: "Рассмотри снежинки. Нарисуй недостающие так, чтобы в каждом ряду были представлены все виды снежинок".</a:t>
            </a:r>
          </a:p>
          <a:p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043680"/>
            <a:ext cx="10845800" cy="226821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545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219835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"На что это похоже"?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 descr="развитие мышления у детей, упражнения, задачи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2880" y="1930400"/>
            <a:ext cx="9900920" cy="41656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7570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/>
              <a:t>Тренируем память</a:t>
            </a: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Что </a:t>
            </a:r>
            <a:r>
              <a:rPr lang="ru-RU" b="1" dirty="0" smtClean="0"/>
              <a:t>изменилось 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828800" lvl="4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  <a:p>
            <a:r>
              <a:rPr lang="ru-RU" dirty="0"/>
              <a:t>На столе раскладывают несколько игрушек. Ребенку предлагают их рассмотреть и запомнить. Ребенок отворачивается, одну игрушку добавляют, или игрушки меняют местами. Ребенок отвечает, что изменилось.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63352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Художник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Ребенок играет роль художника. Он внимательно рассматривает того, кого будет рисовать. Потом отворачивается и дает его словесный портрет. Можно использовать игрушки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30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Цепочка действий</a:t>
            </a:r>
            <a:br>
              <a:rPr lang="ru-RU" b="1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Ребенку предлагается цепочка действий, которые необходимо выполнить последовательно. Например: «Подойди к шкафу, возьми книгу для чтения, положи ее на середину стола».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8383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«Запоминай мгновенно».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Давайте поиграем. Я буду ставить точки в фигуры, а вы должны запомнить, как я это делаю, и повторить за мной.</a:t>
            </a:r>
          </a:p>
          <a:p>
            <a:endParaRPr lang="ru-RU" dirty="0"/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1341120" y="3086100"/>
            <a:ext cx="9042399" cy="2745740"/>
            <a:chOff x="2241" y="1258"/>
            <a:chExt cx="7020" cy="1620"/>
          </a:xfrm>
        </p:grpSpPr>
        <p:grpSp>
          <p:nvGrpSpPr>
            <p:cNvPr id="5" name="Group 141"/>
            <p:cNvGrpSpPr>
              <a:grpSpLocks/>
            </p:cNvGrpSpPr>
            <p:nvPr/>
          </p:nvGrpSpPr>
          <p:grpSpPr bwMode="auto">
            <a:xfrm>
              <a:off x="2241" y="1258"/>
              <a:ext cx="1440" cy="1260"/>
              <a:chOff x="3141" y="1438"/>
              <a:chExt cx="1620" cy="1620"/>
            </a:xfrm>
          </p:grpSpPr>
          <p:sp>
            <p:nvSpPr>
              <p:cNvPr id="36" name="Rectangle 142"/>
              <p:cNvSpPr>
                <a:spLocks noChangeArrowheads="1"/>
              </p:cNvSpPr>
              <p:nvPr/>
            </p:nvSpPr>
            <p:spPr bwMode="auto">
              <a:xfrm>
                <a:off x="3141" y="1438"/>
                <a:ext cx="1620" cy="16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37" name="Line 143"/>
              <p:cNvCxnSpPr/>
              <p:nvPr/>
            </p:nvCxnSpPr>
            <p:spPr bwMode="auto">
              <a:xfrm>
                <a:off x="3681" y="1438"/>
                <a:ext cx="0" cy="16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8" name="Line 144"/>
              <p:cNvCxnSpPr/>
              <p:nvPr/>
            </p:nvCxnSpPr>
            <p:spPr bwMode="auto">
              <a:xfrm>
                <a:off x="3141" y="1978"/>
                <a:ext cx="16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9" name="Line 145"/>
              <p:cNvCxnSpPr/>
              <p:nvPr/>
            </p:nvCxnSpPr>
            <p:spPr bwMode="auto">
              <a:xfrm>
                <a:off x="4221" y="1438"/>
                <a:ext cx="0" cy="16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40" name="Line 146"/>
              <p:cNvCxnSpPr/>
              <p:nvPr/>
            </p:nvCxnSpPr>
            <p:spPr bwMode="auto">
              <a:xfrm>
                <a:off x="3141" y="2518"/>
                <a:ext cx="162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6" name="Group 147"/>
            <p:cNvGrpSpPr>
              <a:grpSpLocks/>
            </p:cNvGrpSpPr>
            <p:nvPr/>
          </p:nvGrpSpPr>
          <p:grpSpPr bwMode="auto">
            <a:xfrm>
              <a:off x="4401" y="1258"/>
              <a:ext cx="2340" cy="1260"/>
              <a:chOff x="3141" y="3058"/>
              <a:chExt cx="2700" cy="1620"/>
            </a:xfrm>
          </p:grpSpPr>
          <p:sp>
            <p:nvSpPr>
              <p:cNvPr id="29" name="Rectangle 148"/>
              <p:cNvSpPr>
                <a:spLocks noChangeArrowheads="1"/>
              </p:cNvSpPr>
              <p:nvPr/>
            </p:nvSpPr>
            <p:spPr bwMode="auto">
              <a:xfrm>
                <a:off x="3141" y="3058"/>
                <a:ext cx="2700" cy="1620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cxnSp>
            <p:nvCxnSpPr>
              <p:cNvPr id="30" name="Line 149"/>
              <p:cNvCxnSpPr/>
              <p:nvPr/>
            </p:nvCxnSpPr>
            <p:spPr bwMode="auto">
              <a:xfrm>
                <a:off x="3681" y="3058"/>
                <a:ext cx="0" cy="16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1" name="Line 150"/>
              <p:cNvCxnSpPr/>
              <p:nvPr/>
            </p:nvCxnSpPr>
            <p:spPr bwMode="auto">
              <a:xfrm>
                <a:off x="3141" y="3598"/>
                <a:ext cx="27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2" name="Line 151"/>
              <p:cNvCxnSpPr/>
              <p:nvPr/>
            </p:nvCxnSpPr>
            <p:spPr bwMode="auto">
              <a:xfrm>
                <a:off x="4221" y="3058"/>
                <a:ext cx="0" cy="16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3" name="Line 152"/>
              <p:cNvCxnSpPr/>
              <p:nvPr/>
            </p:nvCxnSpPr>
            <p:spPr bwMode="auto">
              <a:xfrm>
                <a:off x="3141" y="4138"/>
                <a:ext cx="2700" cy="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4" name="Line 153"/>
              <p:cNvCxnSpPr/>
              <p:nvPr/>
            </p:nvCxnSpPr>
            <p:spPr bwMode="auto">
              <a:xfrm>
                <a:off x="4761" y="3058"/>
                <a:ext cx="0" cy="16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35" name="Line 154"/>
              <p:cNvCxnSpPr/>
              <p:nvPr/>
            </p:nvCxnSpPr>
            <p:spPr bwMode="auto">
              <a:xfrm>
                <a:off x="5301" y="3058"/>
                <a:ext cx="0" cy="16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grpSp>
          <p:nvGrpSpPr>
            <p:cNvPr id="7" name="Group 155"/>
            <p:cNvGrpSpPr>
              <a:grpSpLocks/>
            </p:cNvGrpSpPr>
            <p:nvPr/>
          </p:nvGrpSpPr>
          <p:grpSpPr bwMode="auto">
            <a:xfrm>
              <a:off x="7461" y="1258"/>
              <a:ext cx="1800" cy="1620"/>
              <a:chOff x="6381" y="358"/>
              <a:chExt cx="2160" cy="2160"/>
            </a:xfrm>
          </p:grpSpPr>
          <p:grpSp>
            <p:nvGrpSpPr>
              <p:cNvPr id="20" name="Group 156"/>
              <p:cNvGrpSpPr>
                <a:grpSpLocks/>
              </p:cNvGrpSpPr>
              <p:nvPr/>
            </p:nvGrpSpPr>
            <p:grpSpPr bwMode="auto">
              <a:xfrm>
                <a:off x="6381" y="358"/>
                <a:ext cx="2160" cy="2160"/>
                <a:chOff x="6381" y="358"/>
                <a:chExt cx="2160" cy="2160"/>
              </a:xfrm>
            </p:grpSpPr>
            <p:sp>
              <p:nvSpPr>
                <p:cNvPr id="22" name="Rectangle 157"/>
                <p:cNvSpPr>
                  <a:spLocks noChangeArrowheads="1"/>
                </p:cNvSpPr>
                <p:nvPr/>
              </p:nvSpPr>
              <p:spPr bwMode="auto">
                <a:xfrm>
                  <a:off x="6381" y="1438"/>
                  <a:ext cx="2160" cy="1080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000000"/>
                  </a:solidFill>
                  <a:miter lim="800000"/>
                  <a:headEnd/>
                  <a:tailEnd/>
                </a:ln>
              </p:spPr>
              <p:txBody>
                <a:bodyPr rot="0" vert="horz" wrap="square" lIns="91440" tIns="45720" rIns="91440" bIns="45720" anchor="t" anchorCtr="0" upright="1">
                  <a:noAutofit/>
                </a:bodyPr>
                <a:lstStyle/>
                <a:p>
                  <a:endParaRPr lang="ru-RU"/>
                </a:p>
              </p:txBody>
            </p:sp>
            <p:cxnSp>
              <p:nvCxnSpPr>
                <p:cNvPr id="23" name="Line 158"/>
                <p:cNvCxnSpPr/>
                <p:nvPr/>
              </p:nvCxnSpPr>
              <p:spPr bwMode="auto">
                <a:xfrm>
                  <a:off x="6921" y="358"/>
                  <a:ext cx="0" cy="216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4" name="Line 159"/>
                <p:cNvCxnSpPr/>
                <p:nvPr/>
              </p:nvCxnSpPr>
              <p:spPr bwMode="auto">
                <a:xfrm>
                  <a:off x="6381" y="1978"/>
                  <a:ext cx="216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5" name="Line 160"/>
                <p:cNvCxnSpPr/>
                <p:nvPr/>
              </p:nvCxnSpPr>
              <p:spPr bwMode="auto">
                <a:xfrm>
                  <a:off x="8001" y="1438"/>
                  <a:ext cx="2" cy="108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6" name="Line 161"/>
                <p:cNvCxnSpPr/>
                <p:nvPr/>
              </p:nvCxnSpPr>
              <p:spPr bwMode="auto">
                <a:xfrm flipV="1">
                  <a:off x="6381" y="358"/>
                  <a:ext cx="0" cy="108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7" name="Line 162"/>
                <p:cNvCxnSpPr/>
                <p:nvPr/>
              </p:nvCxnSpPr>
              <p:spPr bwMode="auto">
                <a:xfrm>
                  <a:off x="6381" y="898"/>
                  <a:ext cx="108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  <p:cxnSp>
              <p:nvCxnSpPr>
                <p:cNvPr id="28" name="Line 163"/>
                <p:cNvCxnSpPr/>
                <p:nvPr/>
              </p:nvCxnSpPr>
              <p:spPr bwMode="auto">
                <a:xfrm>
                  <a:off x="6381" y="358"/>
                  <a:ext cx="54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</p:cxnSp>
          </p:grpSp>
          <p:cxnSp>
            <p:nvCxnSpPr>
              <p:cNvPr id="21" name="Line 164"/>
              <p:cNvCxnSpPr/>
              <p:nvPr/>
            </p:nvCxnSpPr>
            <p:spPr bwMode="auto">
              <a:xfrm>
                <a:off x="7461" y="898"/>
                <a:ext cx="0" cy="16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8" name="Oval 165"/>
            <p:cNvSpPr>
              <a:spLocks noChangeArrowheads="1"/>
            </p:cNvSpPr>
            <p:nvPr/>
          </p:nvSpPr>
          <p:spPr bwMode="auto">
            <a:xfrm>
              <a:off x="2961" y="143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9" name="Oval 166"/>
            <p:cNvSpPr>
              <a:spLocks noChangeArrowheads="1"/>
            </p:cNvSpPr>
            <p:nvPr/>
          </p:nvSpPr>
          <p:spPr bwMode="auto">
            <a:xfrm>
              <a:off x="3321" y="215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0" name="Oval 167"/>
            <p:cNvSpPr>
              <a:spLocks noChangeArrowheads="1"/>
            </p:cNvSpPr>
            <p:nvPr/>
          </p:nvSpPr>
          <p:spPr bwMode="auto">
            <a:xfrm>
              <a:off x="4581" y="215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1" name="Oval 168"/>
            <p:cNvSpPr>
              <a:spLocks noChangeArrowheads="1"/>
            </p:cNvSpPr>
            <p:nvPr/>
          </p:nvSpPr>
          <p:spPr bwMode="auto">
            <a:xfrm>
              <a:off x="4941" y="179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2" name="Oval 169"/>
            <p:cNvSpPr>
              <a:spLocks noChangeArrowheads="1"/>
            </p:cNvSpPr>
            <p:nvPr/>
          </p:nvSpPr>
          <p:spPr bwMode="auto">
            <a:xfrm>
              <a:off x="5481" y="143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3" name="Oval 170"/>
            <p:cNvSpPr>
              <a:spLocks noChangeArrowheads="1"/>
            </p:cNvSpPr>
            <p:nvPr/>
          </p:nvSpPr>
          <p:spPr bwMode="auto">
            <a:xfrm>
              <a:off x="7641" y="143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4" name="Oval 171"/>
            <p:cNvSpPr>
              <a:spLocks noChangeArrowheads="1"/>
            </p:cNvSpPr>
            <p:nvPr/>
          </p:nvSpPr>
          <p:spPr bwMode="auto">
            <a:xfrm>
              <a:off x="6021" y="215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5" name="Oval 172"/>
            <p:cNvSpPr>
              <a:spLocks noChangeArrowheads="1"/>
            </p:cNvSpPr>
            <p:nvPr/>
          </p:nvSpPr>
          <p:spPr bwMode="auto">
            <a:xfrm>
              <a:off x="6381" y="179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6" name="Oval 173"/>
            <p:cNvSpPr>
              <a:spLocks noChangeArrowheads="1"/>
            </p:cNvSpPr>
            <p:nvPr/>
          </p:nvSpPr>
          <p:spPr bwMode="auto">
            <a:xfrm>
              <a:off x="8001" y="179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7" name="Oval 174"/>
            <p:cNvSpPr>
              <a:spLocks noChangeArrowheads="1"/>
            </p:cNvSpPr>
            <p:nvPr/>
          </p:nvSpPr>
          <p:spPr bwMode="auto">
            <a:xfrm>
              <a:off x="7641" y="215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8" name="Oval 175"/>
            <p:cNvSpPr>
              <a:spLocks noChangeArrowheads="1"/>
            </p:cNvSpPr>
            <p:nvPr/>
          </p:nvSpPr>
          <p:spPr bwMode="auto">
            <a:xfrm>
              <a:off x="8001" y="251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19" name="Oval 176"/>
            <p:cNvSpPr>
              <a:spLocks noChangeArrowheads="1"/>
            </p:cNvSpPr>
            <p:nvPr/>
          </p:nvSpPr>
          <p:spPr bwMode="auto">
            <a:xfrm>
              <a:off x="8541" y="2518"/>
              <a:ext cx="180" cy="180"/>
            </a:xfrm>
            <a:prstGeom prst="ellipse">
              <a:avLst/>
            </a:prstGeom>
            <a:solidFill>
              <a:srgbClr val="00000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</p:grpSp>
    </p:spTree>
    <p:extLst>
      <p:ext uri="{BB962C8B-B14F-4D97-AF65-F5344CB8AC3E}">
        <p14:creationId xmlns:p14="http://schemas.microsoft.com/office/powerpoint/2010/main" val="3707292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Игра. «Найди картинку»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Ведущий на короткое время (считая до пяти) показывает детям картинку, а затем из набора похожих картинок предлагает выбрать ту, которую им показали.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947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Память на числа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Как можно запомнить числовые символы от 1 до 10</a:t>
            </a:r>
          </a:p>
          <a:p>
            <a:r>
              <a:rPr lang="ru-RU" dirty="0"/>
              <a:t> Эти рисунки имеют прямое отношение к соответствующим цифрам. Внимательно рассмотрите отдельные символы и проработайте каждое соответствие в воображении как можно интенсивнее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1767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7840" y="751840"/>
            <a:ext cx="8656319" cy="55256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4287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1. Рисунок рядом с цифрой 1 соответствует как форме изображаемого предмета, так и числовому показателю: для единицы взята одна свеча</a:t>
            </a:r>
          </a:p>
          <a:p>
            <a:r>
              <a:rPr lang="ru-RU" dirty="0"/>
              <a:t> 2. Таким же образом и шея лебедя сразу напоминает цифру 2</a:t>
            </a:r>
          </a:p>
          <a:p>
            <a:r>
              <a:rPr lang="ru-RU" dirty="0"/>
              <a:t> 3. Трезубец с тремя зубцами понятен без объяснений</a:t>
            </a:r>
          </a:p>
          <a:p>
            <a:r>
              <a:rPr lang="ru-RU" dirty="0"/>
              <a:t> 4. Так же говорит за себя </a:t>
            </a:r>
            <a:r>
              <a:rPr lang="ru-RU" dirty="0" err="1"/>
              <a:t>четырехлистник</a:t>
            </a:r>
            <a:r>
              <a:rPr lang="ru-RU" dirty="0"/>
              <a:t> клевера</a:t>
            </a:r>
          </a:p>
          <a:p>
            <a:r>
              <a:rPr lang="ru-RU" dirty="0"/>
              <a:t> 5. Цифра 5 – пять пальцев на руке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988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 6. Хобот слона образует четко распознаваемую цифру 6</a:t>
            </a:r>
          </a:p>
          <a:p>
            <a:r>
              <a:rPr lang="ru-RU" dirty="0"/>
              <a:t> 7. Прибавив немного фантазии, Вы увидите в развевающемся флаге семерку</a:t>
            </a:r>
          </a:p>
          <a:p>
            <a:r>
              <a:rPr lang="ru-RU" dirty="0"/>
              <a:t> 8. Песочные часы имеют форму восьмерки</a:t>
            </a:r>
          </a:p>
          <a:p>
            <a:r>
              <a:rPr lang="ru-RU" dirty="0"/>
              <a:t> 9. Змея сворачивается в цифру 9</a:t>
            </a:r>
          </a:p>
          <a:p>
            <a:r>
              <a:rPr lang="ru-RU" dirty="0"/>
              <a:t> 10. Клюшка и мячик для гольфа дополняют друг друга в цифре 10.</a:t>
            </a:r>
          </a:p>
          <a:p>
            <a:r>
              <a:rPr lang="ru-RU" dirty="0"/>
              <a:t>               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822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1027</Words>
  <Application>Microsoft Office PowerPoint</Application>
  <PresentationFormat>Широкоэкранный</PresentationFormat>
  <Paragraphs>64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1" baseType="lpstr">
      <vt:lpstr>Arial</vt:lpstr>
      <vt:lpstr>Calibri</vt:lpstr>
      <vt:lpstr>Calibri Light</vt:lpstr>
      <vt:lpstr>Impact</vt:lpstr>
      <vt:lpstr>Тема Office</vt:lpstr>
      <vt:lpstr>Упражнения для формирования познавательных способностей младших школьников</vt:lpstr>
      <vt:lpstr>Презентация PowerPoint</vt:lpstr>
      <vt:lpstr>Презентация PowerPoint</vt:lpstr>
      <vt:lpstr>                    Тренируем внимание </vt:lpstr>
      <vt:lpstr>                     «Летает – не летает»  </vt:lpstr>
      <vt:lpstr>«Ладошки»  </vt:lpstr>
      <vt:lpstr>Найди два одинаковых предмета. </vt:lpstr>
      <vt:lpstr>Найди отличия. </vt:lpstr>
      <vt:lpstr>Выкладывание узора из мозаики или из палочек.</vt:lpstr>
      <vt:lpstr>«Мальчики». </vt:lpstr>
      <vt:lpstr> Тренируем воображение Незаконченные фигуры</vt:lpstr>
      <vt:lpstr>«Волшебные кляксы» </vt:lpstr>
      <vt:lpstr>Завершение рассказа</vt:lpstr>
      <vt:lpstr> Тренируем мышление                              "Найди закономерность".</vt:lpstr>
      <vt:lpstr>Презентация PowerPoint</vt:lpstr>
      <vt:lpstr>Презентация PowerPoint</vt:lpstr>
      <vt:lpstr>  "На что это похоже"?   </vt:lpstr>
      <vt:lpstr>Тренируем память Что изменилось ? </vt:lpstr>
      <vt:lpstr>Художник </vt:lpstr>
      <vt:lpstr>Цепочка действий </vt:lpstr>
      <vt:lpstr>«Запоминай мгновенно». </vt:lpstr>
      <vt:lpstr>Игра. «Найди картинку» </vt:lpstr>
      <vt:lpstr>Память на числа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Упражнения для формирования познавательных способностей младших школьников</dc:title>
  <dc:creator>User</dc:creator>
  <cp:lastModifiedBy>User</cp:lastModifiedBy>
  <cp:revision>8</cp:revision>
  <dcterms:created xsi:type="dcterms:W3CDTF">2020-12-06T09:22:56Z</dcterms:created>
  <dcterms:modified xsi:type="dcterms:W3CDTF">2020-12-06T19:25:24Z</dcterms:modified>
</cp:coreProperties>
</file>