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4" r:id="rId1"/>
  </p:sldMasterIdLst>
  <p:notesMasterIdLst>
    <p:notesMasterId r:id="rId29"/>
  </p:notesMasterIdLst>
  <p:sldIdLst>
    <p:sldId id="284" r:id="rId2"/>
    <p:sldId id="302" r:id="rId3"/>
    <p:sldId id="288" r:id="rId4"/>
    <p:sldId id="293" r:id="rId5"/>
    <p:sldId id="291" r:id="rId6"/>
    <p:sldId id="292" r:id="rId7"/>
    <p:sldId id="301" r:id="rId8"/>
    <p:sldId id="300" r:id="rId9"/>
    <p:sldId id="289" r:id="rId10"/>
    <p:sldId id="287" r:id="rId11"/>
    <p:sldId id="296" r:id="rId12"/>
    <p:sldId id="297" r:id="rId13"/>
    <p:sldId id="299" r:id="rId14"/>
    <p:sldId id="298" r:id="rId15"/>
    <p:sldId id="295" r:id="rId16"/>
    <p:sldId id="303" r:id="rId17"/>
    <p:sldId id="304" r:id="rId18"/>
    <p:sldId id="305" r:id="rId19"/>
    <p:sldId id="307" r:id="rId20"/>
    <p:sldId id="309" r:id="rId21"/>
    <p:sldId id="310" r:id="rId22"/>
    <p:sldId id="312" r:id="rId23"/>
    <p:sldId id="314" r:id="rId24"/>
    <p:sldId id="313" r:id="rId25"/>
    <p:sldId id="308" r:id="rId26"/>
    <p:sldId id="315" r:id="rId27"/>
    <p:sldId id="306" r:id="rId28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09BC123-0C25-4BAC-9A3F-EA2D35F0BCA0}">
          <p14:sldIdLst>
            <p14:sldId id="284"/>
            <p14:sldId id="302"/>
            <p14:sldId id="288"/>
            <p14:sldId id="293"/>
            <p14:sldId id="291"/>
            <p14:sldId id="292"/>
            <p14:sldId id="301"/>
            <p14:sldId id="300"/>
            <p14:sldId id="289"/>
            <p14:sldId id="287"/>
            <p14:sldId id="296"/>
            <p14:sldId id="297"/>
            <p14:sldId id="299"/>
            <p14:sldId id="298"/>
            <p14:sldId id="295"/>
            <p14:sldId id="303"/>
            <p14:sldId id="304"/>
            <p14:sldId id="305"/>
            <p14:sldId id="307"/>
            <p14:sldId id="309"/>
            <p14:sldId id="310"/>
            <p14:sldId id="312"/>
            <p14:sldId id="314"/>
            <p14:sldId id="313"/>
            <p14:sldId id="308"/>
            <p14:sldId id="315"/>
            <p14:sldId id="30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80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04" autoAdjust="0"/>
  </p:normalViewPr>
  <p:slideViewPr>
    <p:cSldViewPr snapToGrid="0">
      <p:cViewPr varScale="1">
        <p:scale>
          <a:sx n="67" d="100"/>
          <a:sy n="67" d="100"/>
        </p:scale>
        <p:origin x="7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8614494104194313E-2"/>
          <c:y val="0"/>
          <c:w val="0.9213855058958057"/>
          <c:h val="0.8711034037651277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2-D48F-425E-B8F9-48FD8E76EE0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D48F-425E-B8F9-48FD8E76EE0B}"/>
              </c:ext>
            </c:extLst>
          </c:dPt>
          <c:dLbls>
            <c:dLbl>
              <c:idx val="0"/>
              <c:layout>
                <c:manualLayout>
                  <c:x val="-1.955883553002003E-3"/>
                  <c:y val="-0.15461494290070729"/>
                </c:manualLayout>
              </c:layout>
              <c:tx>
                <c:rich>
                  <a:bodyPr/>
                  <a:lstStyle/>
                  <a:p>
                    <a:fld id="{318BF813-2AC1-4C75-8CEA-6799F25A608A}" type="VALUE">
                      <a:rPr lang="en-US" sz="2800" b="1">
                        <a:solidFill>
                          <a:schemeClr val="bg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482443604224163"/>
                      <c:h val="0.32210262670293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48F-425E-B8F9-48FD8E76EE0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8F-425E-B8F9-48FD8E76EE0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0.51</c:v>
                </c:pt>
                <c:pt idx="1">
                  <c:v>0.49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8F-425E-B8F9-48FD8E76E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8614494104194313E-2"/>
          <c:y val="0"/>
          <c:w val="0.9213855058958057"/>
          <c:h val="0.8711034037651277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45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2-D48F-425E-B8F9-48FD8E76EE0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D48F-425E-B8F9-48FD8E76EE0B}"/>
              </c:ext>
            </c:extLst>
          </c:dPt>
          <c:cat>
            <c:strRef>
              <c:f>Лист1!$A$2:$A$3</c:f>
              <c:strCache>
                <c:ptCount val="2"/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0.17</c:v>
                </c:pt>
                <c:pt idx="1">
                  <c:v>0.83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8F-425E-B8F9-48FD8E76E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09BF02-6740-49F0-AE92-5BBE3D81DD3C}" type="doc">
      <dgm:prSet loTypeId="urn:microsoft.com/office/officeart/2009/3/layout/OpposingIdeas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3672BA-C2F5-4B1A-ADC5-2DB358CD33E6}">
      <dgm:prSet phldrT="[Текст]"/>
      <dgm:spPr/>
      <dgm:t>
        <a:bodyPr/>
        <a:lstStyle/>
        <a:p>
          <a:r>
            <a:rPr lang="ru-RU" dirty="0"/>
            <a:t>1 подпрограмма</a:t>
          </a:r>
        </a:p>
      </dgm:t>
    </dgm:pt>
    <dgm:pt modelId="{6C07E16F-F657-4471-A243-084E4537CE8B}" type="parTrans" cxnId="{CA76C997-BBD9-43AB-B142-B50AD2D4DEE8}">
      <dgm:prSet/>
      <dgm:spPr/>
      <dgm:t>
        <a:bodyPr/>
        <a:lstStyle/>
        <a:p>
          <a:endParaRPr lang="ru-RU"/>
        </a:p>
      </dgm:t>
    </dgm:pt>
    <dgm:pt modelId="{401272E6-4205-411F-BD27-C2FE2682BF5E}" type="sibTrans" cxnId="{CA76C997-BBD9-43AB-B142-B50AD2D4DEE8}">
      <dgm:prSet/>
      <dgm:spPr/>
      <dgm:t>
        <a:bodyPr/>
        <a:lstStyle/>
        <a:p>
          <a:endParaRPr lang="ru-RU"/>
        </a:p>
      </dgm:t>
    </dgm:pt>
    <dgm:pt modelId="{ACE416F6-8C27-461B-9490-3A62FE94A0E2}">
      <dgm:prSet phldrT="[Текст]" custT="1"/>
      <dgm:spPr/>
      <dgm:t>
        <a:bodyPr/>
        <a:lstStyle/>
        <a:p>
          <a:pPr algn="ctr"/>
          <a:r>
            <a:rPr lang="ru-RU" sz="2000" b="1" dirty="0">
              <a:solidFill>
                <a:schemeClr val="bg1"/>
              </a:solidFill>
              <a:latin typeface="+mn-lt"/>
            </a:rPr>
            <a:t>«ФОРМИРОВАНИЕ КУЛЬТУРЫ СЕМЕЙНОЙ ЖИЗНИ У ДЕТЕЙ И ПОДРОСТКОВ»</a:t>
          </a:r>
          <a:r>
            <a:rPr lang="ru-RU" sz="2000" b="1" dirty="0">
              <a:solidFill>
                <a:schemeClr val="bg1"/>
              </a:solidFill>
              <a:effectLst/>
              <a:latin typeface="+mn-lt"/>
              <a:ea typeface="Calibri" panose="020F0502020204030204" pitchFamily="34" charset="0"/>
            </a:rPr>
            <a:t> </a:t>
          </a:r>
          <a:endParaRPr lang="ru-RU" sz="2000" b="1" dirty="0">
            <a:solidFill>
              <a:schemeClr val="bg1"/>
            </a:solidFill>
            <a:latin typeface="+mn-lt"/>
          </a:endParaRPr>
        </a:p>
      </dgm:t>
    </dgm:pt>
    <dgm:pt modelId="{CD42D190-D689-426F-A190-560916D727E3}" type="parTrans" cxnId="{134FD8D4-0B40-4596-A2BE-4AE92B4C54F4}">
      <dgm:prSet/>
      <dgm:spPr/>
      <dgm:t>
        <a:bodyPr/>
        <a:lstStyle/>
        <a:p>
          <a:endParaRPr lang="ru-RU"/>
        </a:p>
      </dgm:t>
    </dgm:pt>
    <dgm:pt modelId="{9B26E510-25CC-4CCD-8294-80F8C0CC886F}" type="sibTrans" cxnId="{134FD8D4-0B40-4596-A2BE-4AE92B4C54F4}">
      <dgm:prSet/>
      <dgm:spPr/>
      <dgm:t>
        <a:bodyPr/>
        <a:lstStyle/>
        <a:p>
          <a:endParaRPr lang="ru-RU"/>
        </a:p>
      </dgm:t>
    </dgm:pt>
    <dgm:pt modelId="{1247B27A-E122-42B8-A211-749A37866109}">
      <dgm:prSet phldrT="[Текст]"/>
      <dgm:spPr/>
      <dgm:t>
        <a:bodyPr/>
        <a:lstStyle/>
        <a:p>
          <a:r>
            <a:rPr lang="ru-RU" dirty="0"/>
            <a:t>2 подпрограмма</a:t>
          </a:r>
        </a:p>
      </dgm:t>
    </dgm:pt>
    <dgm:pt modelId="{409431DA-5DF0-4DA7-9F93-EFDB0ADD873D}" type="parTrans" cxnId="{3FADA8B9-5AD5-49B8-9932-F3E91D4FDEFC}">
      <dgm:prSet/>
      <dgm:spPr/>
      <dgm:t>
        <a:bodyPr/>
        <a:lstStyle/>
        <a:p>
          <a:endParaRPr lang="ru-RU"/>
        </a:p>
      </dgm:t>
    </dgm:pt>
    <dgm:pt modelId="{5D40A00B-1012-4E5D-98A9-375C5CCBA9E0}" type="sibTrans" cxnId="{3FADA8B9-5AD5-49B8-9932-F3E91D4FDEFC}">
      <dgm:prSet/>
      <dgm:spPr/>
      <dgm:t>
        <a:bodyPr/>
        <a:lstStyle/>
        <a:p>
          <a:endParaRPr lang="ru-RU"/>
        </a:p>
      </dgm:t>
    </dgm:pt>
    <dgm:pt modelId="{10DC1B77-CD1A-417B-8EB9-9AA26CF0F458}">
      <dgm:prSet phldrT="[Текст]" custT="1"/>
      <dgm:spPr/>
      <dgm:t>
        <a:bodyPr/>
        <a:lstStyle/>
        <a:p>
          <a:pPr algn="ctr"/>
          <a:r>
            <a:rPr lang="ru-RU" sz="2000" b="1" dirty="0">
              <a:solidFill>
                <a:schemeClr val="bg1"/>
              </a:solidFill>
              <a:effectLst/>
              <a:latin typeface="+mn-lt"/>
              <a:ea typeface="Calibri" panose="020F0502020204030204" pitchFamily="34" charset="0"/>
            </a:rPr>
            <a:t>«ФОРМИРОВАНИЕ РОДИТЕЛЬСКОЙ КОМПЕТЕНТНОСТИ И ПРОФИЛАКТИКА СЕМЕЙНОГО НЕБЛАГОПОЛУЧИЯ»</a:t>
          </a:r>
          <a:endParaRPr lang="ru-RU" sz="2000" dirty="0">
            <a:solidFill>
              <a:schemeClr val="bg1"/>
            </a:solidFill>
            <a:latin typeface="+mn-lt"/>
          </a:endParaRPr>
        </a:p>
      </dgm:t>
    </dgm:pt>
    <dgm:pt modelId="{68C50B6B-6253-46E1-AF40-BDDE160594F1}" type="parTrans" cxnId="{09C46FFE-D827-4188-90C9-F5DB403610E9}">
      <dgm:prSet/>
      <dgm:spPr/>
      <dgm:t>
        <a:bodyPr/>
        <a:lstStyle/>
        <a:p>
          <a:endParaRPr lang="ru-RU"/>
        </a:p>
      </dgm:t>
    </dgm:pt>
    <dgm:pt modelId="{7E11CCAB-3AEA-4841-9CB2-860978C7F2A9}" type="sibTrans" cxnId="{09C46FFE-D827-4188-90C9-F5DB403610E9}">
      <dgm:prSet/>
      <dgm:spPr/>
      <dgm:t>
        <a:bodyPr/>
        <a:lstStyle/>
        <a:p>
          <a:endParaRPr lang="ru-RU"/>
        </a:p>
      </dgm:t>
    </dgm:pt>
    <dgm:pt modelId="{A62492ED-45DF-4CC8-B52A-A9BA95639E66}">
      <dgm:prSet/>
      <dgm:spPr/>
      <dgm:t>
        <a:bodyPr/>
        <a:lstStyle/>
        <a:p>
          <a:endParaRPr lang="ru-RU" dirty="0"/>
        </a:p>
      </dgm:t>
    </dgm:pt>
    <dgm:pt modelId="{B2CF339D-48B5-4BA1-BD4A-720BAA880BB0}" type="parTrans" cxnId="{7D0F7638-5720-4FB8-BD7F-D22FB869027B}">
      <dgm:prSet/>
      <dgm:spPr/>
      <dgm:t>
        <a:bodyPr/>
        <a:lstStyle/>
        <a:p>
          <a:endParaRPr lang="ru-RU"/>
        </a:p>
      </dgm:t>
    </dgm:pt>
    <dgm:pt modelId="{D2638F7A-B82C-41BD-9245-B123C2019152}" type="sibTrans" cxnId="{7D0F7638-5720-4FB8-BD7F-D22FB869027B}">
      <dgm:prSet/>
      <dgm:spPr/>
      <dgm:t>
        <a:bodyPr/>
        <a:lstStyle/>
        <a:p>
          <a:endParaRPr lang="ru-RU"/>
        </a:p>
      </dgm:t>
    </dgm:pt>
    <dgm:pt modelId="{1B073C0F-E704-44B1-B057-7A5D73C1EAA6}">
      <dgm:prSet/>
      <dgm:spPr/>
      <dgm:t>
        <a:bodyPr/>
        <a:lstStyle/>
        <a:p>
          <a:endParaRPr lang="ru-RU"/>
        </a:p>
      </dgm:t>
    </dgm:pt>
    <dgm:pt modelId="{0A27F9D0-A7CD-4BD2-83ED-526D8695FB5C}" type="parTrans" cxnId="{32777B84-A1FD-4446-9C08-B65C94B8969F}">
      <dgm:prSet/>
      <dgm:spPr/>
      <dgm:t>
        <a:bodyPr/>
        <a:lstStyle/>
        <a:p>
          <a:endParaRPr lang="ru-RU"/>
        </a:p>
      </dgm:t>
    </dgm:pt>
    <dgm:pt modelId="{6345DBBE-C450-498B-BB7C-BC0FE504FAEE}" type="sibTrans" cxnId="{32777B84-A1FD-4446-9C08-B65C94B8969F}">
      <dgm:prSet/>
      <dgm:spPr/>
      <dgm:t>
        <a:bodyPr/>
        <a:lstStyle/>
        <a:p>
          <a:endParaRPr lang="ru-RU"/>
        </a:p>
      </dgm:t>
    </dgm:pt>
    <dgm:pt modelId="{F7FA796D-D822-4E57-BF86-C34E7700FB0D}" type="pres">
      <dgm:prSet presAssocID="{3F09BF02-6740-49F0-AE92-5BBE3D81DD3C}" presName="Name0" presStyleCnt="0">
        <dgm:presLayoutVars>
          <dgm:chMax val="2"/>
          <dgm:dir/>
          <dgm:animOne val="branch"/>
          <dgm:animLvl val="lvl"/>
          <dgm:resizeHandles val="exact"/>
        </dgm:presLayoutVars>
      </dgm:prSet>
      <dgm:spPr/>
    </dgm:pt>
    <dgm:pt modelId="{6B18479A-4E05-447D-9A77-0333AF5FC654}" type="pres">
      <dgm:prSet presAssocID="{3F09BF02-6740-49F0-AE92-5BBE3D81DD3C}" presName="Background" presStyleLbl="node1" presStyleIdx="0" presStyleCnt="1"/>
      <dgm:spPr/>
    </dgm:pt>
    <dgm:pt modelId="{9854599D-1D95-47C9-9641-CEA6B76E2A3D}" type="pres">
      <dgm:prSet presAssocID="{3F09BF02-6740-49F0-AE92-5BBE3D81DD3C}" presName="Divider" presStyleLbl="callout" presStyleIdx="0" presStyleCnt="1"/>
      <dgm:spPr/>
    </dgm:pt>
    <dgm:pt modelId="{15E0CC41-9EAD-44A7-B96E-D88C21C5C4C2}" type="pres">
      <dgm:prSet presAssocID="{3F09BF02-6740-49F0-AE92-5BBE3D81DD3C}" presName="ChildText1" presStyleLbl="revTx" presStyleIdx="0" presStyleCnt="0" custScaleX="113945" custLinFactNeighborX="988" custLinFactNeighborY="17870">
        <dgm:presLayoutVars>
          <dgm:chMax val="0"/>
          <dgm:chPref val="0"/>
          <dgm:bulletEnabled val="1"/>
        </dgm:presLayoutVars>
      </dgm:prSet>
      <dgm:spPr/>
    </dgm:pt>
    <dgm:pt modelId="{48441C65-884E-4744-ACF2-051D61FF518F}" type="pres">
      <dgm:prSet presAssocID="{3F09BF02-6740-49F0-AE92-5BBE3D81DD3C}" presName="ChildText2" presStyleLbl="revTx" presStyleIdx="0" presStyleCnt="0" custScaleX="110865" custLinFactNeighborX="-2260" custLinFactNeighborY="14221">
        <dgm:presLayoutVars>
          <dgm:chMax val="0"/>
          <dgm:chPref val="0"/>
          <dgm:bulletEnabled val="1"/>
        </dgm:presLayoutVars>
      </dgm:prSet>
      <dgm:spPr/>
    </dgm:pt>
    <dgm:pt modelId="{3D0EF6F1-1679-49C0-9DEF-60F1EC4E98BA}" type="pres">
      <dgm:prSet presAssocID="{3F09BF02-6740-49F0-AE92-5BBE3D81DD3C}" presName="ParentText1" presStyleLbl="revTx" presStyleIdx="0" presStyleCnt="0">
        <dgm:presLayoutVars>
          <dgm:chMax val="1"/>
          <dgm:chPref val="1"/>
        </dgm:presLayoutVars>
      </dgm:prSet>
      <dgm:spPr/>
    </dgm:pt>
    <dgm:pt modelId="{147F0093-9653-487C-93D2-62403540E368}" type="pres">
      <dgm:prSet presAssocID="{3F09BF02-6740-49F0-AE92-5BBE3D81DD3C}" presName="ParentShape1" presStyleLbl="alignImgPlace1" presStyleIdx="0" presStyleCnt="2">
        <dgm:presLayoutVars/>
      </dgm:prSet>
      <dgm:spPr/>
    </dgm:pt>
    <dgm:pt modelId="{EAED8F8F-6044-4D76-8B74-A3F967ABE72F}" type="pres">
      <dgm:prSet presAssocID="{3F09BF02-6740-49F0-AE92-5BBE3D81DD3C}" presName="ParentText2" presStyleLbl="revTx" presStyleIdx="0" presStyleCnt="0">
        <dgm:presLayoutVars>
          <dgm:chMax val="1"/>
          <dgm:chPref val="1"/>
        </dgm:presLayoutVars>
      </dgm:prSet>
      <dgm:spPr/>
    </dgm:pt>
    <dgm:pt modelId="{AC0961D3-E8B8-4BDB-A6A1-80DD8CA03E21}" type="pres">
      <dgm:prSet presAssocID="{3F09BF02-6740-49F0-AE92-5BBE3D81DD3C}" presName="ParentShape2" presStyleLbl="alignImgPlace1" presStyleIdx="1" presStyleCnt="2">
        <dgm:presLayoutVars/>
      </dgm:prSet>
      <dgm:spPr/>
    </dgm:pt>
  </dgm:ptLst>
  <dgm:cxnLst>
    <dgm:cxn modelId="{F77ECB00-42E1-45A1-9C15-B227B05CFE1F}" type="presOf" srcId="{8E3672BA-C2F5-4B1A-ADC5-2DB358CD33E6}" destId="{147F0093-9653-487C-93D2-62403540E368}" srcOrd="1" destOrd="0" presId="urn:microsoft.com/office/officeart/2009/3/layout/OpposingIdeas"/>
    <dgm:cxn modelId="{43DE5607-59F6-49FB-8559-C6D1522A2411}" type="presOf" srcId="{10DC1B77-CD1A-417B-8EB9-9AA26CF0F458}" destId="{48441C65-884E-4744-ACF2-051D61FF518F}" srcOrd="0" destOrd="0" presId="urn:microsoft.com/office/officeart/2009/3/layout/OpposingIdeas"/>
    <dgm:cxn modelId="{19383611-4D85-4B47-AF78-DA7360CF4705}" type="presOf" srcId="{1247B27A-E122-42B8-A211-749A37866109}" destId="{AC0961D3-E8B8-4BDB-A6A1-80DD8CA03E21}" srcOrd="1" destOrd="0" presId="urn:microsoft.com/office/officeart/2009/3/layout/OpposingIdeas"/>
    <dgm:cxn modelId="{412CBA1A-6447-403D-909A-D9307F8077AC}" type="presOf" srcId="{3F09BF02-6740-49F0-AE92-5BBE3D81DD3C}" destId="{F7FA796D-D822-4E57-BF86-C34E7700FB0D}" srcOrd="0" destOrd="0" presId="urn:microsoft.com/office/officeart/2009/3/layout/OpposingIdeas"/>
    <dgm:cxn modelId="{1897F71A-3A9A-4E38-B54C-4EC99D04E5DC}" type="presOf" srcId="{8E3672BA-C2F5-4B1A-ADC5-2DB358CD33E6}" destId="{3D0EF6F1-1679-49C0-9DEF-60F1EC4E98BA}" srcOrd="0" destOrd="0" presId="urn:microsoft.com/office/officeart/2009/3/layout/OpposingIdeas"/>
    <dgm:cxn modelId="{7D0F7638-5720-4FB8-BD7F-D22FB869027B}" srcId="{3F09BF02-6740-49F0-AE92-5BBE3D81DD3C}" destId="{A62492ED-45DF-4CC8-B52A-A9BA95639E66}" srcOrd="2" destOrd="0" parTransId="{B2CF339D-48B5-4BA1-BD4A-720BAA880BB0}" sibTransId="{D2638F7A-B82C-41BD-9245-B123C2019152}"/>
    <dgm:cxn modelId="{E69A5652-6A15-4084-8245-7190D66D9E7F}" type="presOf" srcId="{1247B27A-E122-42B8-A211-749A37866109}" destId="{EAED8F8F-6044-4D76-8B74-A3F967ABE72F}" srcOrd="0" destOrd="0" presId="urn:microsoft.com/office/officeart/2009/3/layout/OpposingIdeas"/>
    <dgm:cxn modelId="{32777B84-A1FD-4446-9C08-B65C94B8969F}" srcId="{3F09BF02-6740-49F0-AE92-5BBE3D81DD3C}" destId="{1B073C0F-E704-44B1-B057-7A5D73C1EAA6}" srcOrd="3" destOrd="0" parTransId="{0A27F9D0-A7CD-4BD2-83ED-526D8695FB5C}" sibTransId="{6345DBBE-C450-498B-BB7C-BC0FE504FAEE}"/>
    <dgm:cxn modelId="{CA76C997-BBD9-43AB-B142-B50AD2D4DEE8}" srcId="{3F09BF02-6740-49F0-AE92-5BBE3D81DD3C}" destId="{8E3672BA-C2F5-4B1A-ADC5-2DB358CD33E6}" srcOrd="0" destOrd="0" parTransId="{6C07E16F-F657-4471-A243-084E4537CE8B}" sibTransId="{401272E6-4205-411F-BD27-C2FE2682BF5E}"/>
    <dgm:cxn modelId="{D04CB8B6-DC39-42AD-A21E-9C0D67660CD6}" type="presOf" srcId="{ACE416F6-8C27-461B-9490-3A62FE94A0E2}" destId="{15E0CC41-9EAD-44A7-B96E-D88C21C5C4C2}" srcOrd="0" destOrd="0" presId="urn:microsoft.com/office/officeart/2009/3/layout/OpposingIdeas"/>
    <dgm:cxn modelId="{3FADA8B9-5AD5-49B8-9932-F3E91D4FDEFC}" srcId="{3F09BF02-6740-49F0-AE92-5BBE3D81DD3C}" destId="{1247B27A-E122-42B8-A211-749A37866109}" srcOrd="1" destOrd="0" parTransId="{409431DA-5DF0-4DA7-9F93-EFDB0ADD873D}" sibTransId="{5D40A00B-1012-4E5D-98A9-375C5CCBA9E0}"/>
    <dgm:cxn modelId="{134FD8D4-0B40-4596-A2BE-4AE92B4C54F4}" srcId="{8E3672BA-C2F5-4B1A-ADC5-2DB358CD33E6}" destId="{ACE416F6-8C27-461B-9490-3A62FE94A0E2}" srcOrd="0" destOrd="0" parTransId="{CD42D190-D689-426F-A190-560916D727E3}" sibTransId="{9B26E510-25CC-4CCD-8294-80F8C0CC886F}"/>
    <dgm:cxn modelId="{09C46FFE-D827-4188-90C9-F5DB403610E9}" srcId="{1247B27A-E122-42B8-A211-749A37866109}" destId="{10DC1B77-CD1A-417B-8EB9-9AA26CF0F458}" srcOrd="0" destOrd="0" parTransId="{68C50B6B-6253-46E1-AF40-BDDE160594F1}" sibTransId="{7E11CCAB-3AEA-4841-9CB2-860978C7F2A9}"/>
    <dgm:cxn modelId="{A300B9A1-5973-4385-87E6-26337EB7B99E}" type="presParOf" srcId="{F7FA796D-D822-4E57-BF86-C34E7700FB0D}" destId="{6B18479A-4E05-447D-9A77-0333AF5FC654}" srcOrd="0" destOrd="0" presId="urn:microsoft.com/office/officeart/2009/3/layout/OpposingIdeas"/>
    <dgm:cxn modelId="{3AC7D30D-D029-4BA9-915A-F71523844D32}" type="presParOf" srcId="{F7FA796D-D822-4E57-BF86-C34E7700FB0D}" destId="{9854599D-1D95-47C9-9641-CEA6B76E2A3D}" srcOrd="1" destOrd="0" presId="urn:microsoft.com/office/officeart/2009/3/layout/OpposingIdeas"/>
    <dgm:cxn modelId="{45867544-4C0D-427E-9A21-E7E633BF9571}" type="presParOf" srcId="{F7FA796D-D822-4E57-BF86-C34E7700FB0D}" destId="{15E0CC41-9EAD-44A7-B96E-D88C21C5C4C2}" srcOrd="2" destOrd="0" presId="urn:microsoft.com/office/officeart/2009/3/layout/OpposingIdeas"/>
    <dgm:cxn modelId="{481A01ED-AE7E-4857-BA2B-23227B0BF3AC}" type="presParOf" srcId="{F7FA796D-D822-4E57-BF86-C34E7700FB0D}" destId="{48441C65-884E-4744-ACF2-051D61FF518F}" srcOrd="3" destOrd="0" presId="urn:microsoft.com/office/officeart/2009/3/layout/OpposingIdeas"/>
    <dgm:cxn modelId="{A310CE56-F4B4-4379-9461-7AC0992E8403}" type="presParOf" srcId="{F7FA796D-D822-4E57-BF86-C34E7700FB0D}" destId="{3D0EF6F1-1679-49C0-9DEF-60F1EC4E98BA}" srcOrd="4" destOrd="0" presId="urn:microsoft.com/office/officeart/2009/3/layout/OpposingIdeas"/>
    <dgm:cxn modelId="{9147409D-A88E-425B-951A-6D3DA045E719}" type="presParOf" srcId="{F7FA796D-D822-4E57-BF86-C34E7700FB0D}" destId="{147F0093-9653-487C-93D2-62403540E368}" srcOrd="5" destOrd="0" presId="urn:microsoft.com/office/officeart/2009/3/layout/OpposingIdeas"/>
    <dgm:cxn modelId="{B5C67BA7-5CA7-4E73-90D9-A89B66869903}" type="presParOf" srcId="{F7FA796D-D822-4E57-BF86-C34E7700FB0D}" destId="{EAED8F8F-6044-4D76-8B74-A3F967ABE72F}" srcOrd="6" destOrd="0" presId="urn:microsoft.com/office/officeart/2009/3/layout/OpposingIdeas"/>
    <dgm:cxn modelId="{7065ED87-9413-4629-9212-2785150C87D0}" type="presParOf" srcId="{F7FA796D-D822-4E57-BF86-C34E7700FB0D}" destId="{AC0961D3-E8B8-4BDB-A6A1-80DD8CA03E21}" srcOrd="7" destOrd="0" presId="urn:microsoft.com/office/officeart/2009/3/layout/OpposingIdea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4BBD13-A09C-4372-A2E2-855261F756BD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34ED66-92BB-4AB6-9977-C0085187D083}">
      <dgm:prSet phldrT="[Текст]"/>
      <dgm:spPr/>
      <dgm:t>
        <a:bodyPr/>
        <a:lstStyle/>
        <a:p>
          <a:r>
            <a:rPr lang="ru-RU" dirty="0"/>
            <a:t>ЦЕННОСТИ И ТРАДИЦИИ СЕМЬИ</a:t>
          </a:r>
        </a:p>
      </dgm:t>
    </dgm:pt>
    <dgm:pt modelId="{D5170728-DD31-4578-8D00-7EBFCE22DCC0}" type="parTrans" cxnId="{8AE0644A-3036-4007-924B-3716D0AFCF27}">
      <dgm:prSet/>
      <dgm:spPr/>
      <dgm:t>
        <a:bodyPr/>
        <a:lstStyle/>
        <a:p>
          <a:endParaRPr lang="ru-RU"/>
        </a:p>
      </dgm:t>
    </dgm:pt>
    <dgm:pt modelId="{25CB0F10-142C-408B-B48D-67A4D408365F}" type="sibTrans" cxnId="{8AE0644A-3036-4007-924B-3716D0AFCF27}">
      <dgm:prSet/>
      <dgm:spPr/>
      <dgm:t>
        <a:bodyPr/>
        <a:lstStyle/>
        <a:p>
          <a:endParaRPr lang="ru-RU"/>
        </a:p>
      </dgm:t>
    </dgm:pt>
    <dgm:pt modelId="{27547F6B-68BE-4C2F-9BBB-0115506C0DC0}">
      <dgm:prSet phldrT="[Текст]"/>
      <dgm:spPr/>
      <dgm:t>
        <a:bodyPr/>
        <a:lstStyle/>
        <a:p>
          <a:r>
            <a:rPr lang="ru-RU" dirty="0"/>
            <a:t>ОТНОШЕНИЯ В СЕМЬЕ</a:t>
          </a:r>
        </a:p>
      </dgm:t>
    </dgm:pt>
    <dgm:pt modelId="{4F2EA198-94DD-4E07-A05B-4BAFF59D4938}" type="parTrans" cxnId="{383654E1-6F04-433E-9C6B-DBCE7395DC9F}">
      <dgm:prSet/>
      <dgm:spPr/>
      <dgm:t>
        <a:bodyPr/>
        <a:lstStyle/>
        <a:p>
          <a:endParaRPr lang="ru-RU"/>
        </a:p>
      </dgm:t>
    </dgm:pt>
    <dgm:pt modelId="{D321D0FA-F7EC-4E8D-BFEA-46952AD654F0}" type="sibTrans" cxnId="{383654E1-6F04-433E-9C6B-DBCE7395DC9F}">
      <dgm:prSet/>
      <dgm:spPr/>
      <dgm:t>
        <a:bodyPr/>
        <a:lstStyle/>
        <a:p>
          <a:endParaRPr lang="ru-RU"/>
        </a:p>
      </dgm:t>
    </dgm:pt>
    <dgm:pt modelId="{9A874C75-8C47-44A4-B7F5-AEFAEB21528B}">
      <dgm:prSet phldrT="[Текст]"/>
      <dgm:spPr/>
      <dgm:t>
        <a:bodyPr/>
        <a:lstStyle/>
        <a:p>
          <a:r>
            <a:rPr lang="ru-RU" dirty="0"/>
            <a:t>БЛАГОПОЛУЧИЕ И ЗДОРОВЬЕ СЕМЬИ</a:t>
          </a:r>
        </a:p>
      </dgm:t>
    </dgm:pt>
    <dgm:pt modelId="{9AFF200F-499C-4CDA-B75A-74DCFAB70FB2}" type="parTrans" cxnId="{EC8994E7-7D34-4B65-841C-2A5307418957}">
      <dgm:prSet/>
      <dgm:spPr/>
      <dgm:t>
        <a:bodyPr/>
        <a:lstStyle/>
        <a:p>
          <a:endParaRPr lang="ru-RU"/>
        </a:p>
      </dgm:t>
    </dgm:pt>
    <dgm:pt modelId="{319EA36A-F7C0-4E3E-9A26-7CA486303535}" type="sibTrans" cxnId="{EC8994E7-7D34-4B65-841C-2A5307418957}">
      <dgm:prSet/>
      <dgm:spPr/>
      <dgm:t>
        <a:bodyPr/>
        <a:lstStyle/>
        <a:p>
          <a:endParaRPr lang="ru-RU"/>
        </a:p>
      </dgm:t>
    </dgm:pt>
    <dgm:pt modelId="{32CC38FF-0352-48B1-8421-E77B986F962C}">
      <dgm:prSet phldrT="[Текст]"/>
      <dgm:spPr/>
      <dgm:t>
        <a:bodyPr/>
        <a:lstStyle/>
        <a:p>
          <a:r>
            <a:rPr lang="ru-RU" dirty="0"/>
            <a:t>СОПРОВОЖДЕНИЕ И ПОДДЕРЖКА СЕМЬИ</a:t>
          </a:r>
        </a:p>
      </dgm:t>
    </dgm:pt>
    <dgm:pt modelId="{770B56A9-6FAD-4605-8361-3321A5E0047D}" type="parTrans" cxnId="{F1B2B2CB-83D9-44EB-A905-9B3500FB0685}">
      <dgm:prSet/>
      <dgm:spPr/>
      <dgm:t>
        <a:bodyPr/>
        <a:lstStyle/>
        <a:p>
          <a:endParaRPr lang="ru-RU"/>
        </a:p>
      </dgm:t>
    </dgm:pt>
    <dgm:pt modelId="{14FC1652-246F-4877-A429-5262E3CEFEEE}" type="sibTrans" cxnId="{F1B2B2CB-83D9-44EB-A905-9B3500FB0685}">
      <dgm:prSet/>
      <dgm:spPr/>
      <dgm:t>
        <a:bodyPr/>
        <a:lstStyle/>
        <a:p>
          <a:endParaRPr lang="ru-RU"/>
        </a:p>
      </dgm:t>
    </dgm:pt>
    <dgm:pt modelId="{57621842-E939-4469-A61D-DAAB34B44EEF}" type="pres">
      <dgm:prSet presAssocID="{124BBD13-A09C-4372-A2E2-855261F756BD}" presName="diagram" presStyleCnt="0">
        <dgm:presLayoutVars>
          <dgm:dir/>
          <dgm:resizeHandles val="exact"/>
        </dgm:presLayoutVars>
      </dgm:prSet>
      <dgm:spPr/>
    </dgm:pt>
    <dgm:pt modelId="{77A5ABD1-7310-4FCD-886B-E996DFB51DB1}" type="pres">
      <dgm:prSet presAssocID="{A334ED66-92BB-4AB6-9977-C0085187D083}" presName="node" presStyleLbl="node1" presStyleIdx="0" presStyleCnt="4" custLinFactNeighborX="411" custLinFactNeighborY="-6096">
        <dgm:presLayoutVars>
          <dgm:bulletEnabled val="1"/>
        </dgm:presLayoutVars>
      </dgm:prSet>
      <dgm:spPr/>
    </dgm:pt>
    <dgm:pt modelId="{1BC9F10C-AF08-4FFF-AC0B-6DFAB4CE78E4}" type="pres">
      <dgm:prSet presAssocID="{25CB0F10-142C-408B-B48D-67A4D408365F}" presName="sibTrans" presStyleCnt="0"/>
      <dgm:spPr/>
    </dgm:pt>
    <dgm:pt modelId="{95071E01-C745-4FA6-92DD-F579422F97B0}" type="pres">
      <dgm:prSet presAssocID="{27547F6B-68BE-4C2F-9BBB-0115506C0DC0}" presName="node" presStyleLbl="node1" presStyleIdx="1" presStyleCnt="4" custLinFactNeighborX="26" custLinFactNeighborY="-4511">
        <dgm:presLayoutVars>
          <dgm:bulletEnabled val="1"/>
        </dgm:presLayoutVars>
      </dgm:prSet>
      <dgm:spPr/>
    </dgm:pt>
    <dgm:pt modelId="{F37E65F7-6FCE-4CAE-AA27-550C3CE8B70D}" type="pres">
      <dgm:prSet presAssocID="{D321D0FA-F7EC-4E8D-BFEA-46952AD654F0}" presName="sibTrans" presStyleCnt="0"/>
      <dgm:spPr/>
    </dgm:pt>
    <dgm:pt modelId="{518EB337-FE0D-484B-A954-82515FC8FA81}" type="pres">
      <dgm:prSet presAssocID="{9A874C75-8C47-44A4-B7F5-AEFAEB21528B}" presName="node" presStyleLbl="node1" presStyleIdx="2" presStyleCnt="4">
        <dgm:presLayoutVars>
          <dgm:bulletEnabled val="1"/>
        </dgm:presLayoutVars>
      </dgm:prSet>
      <dgm:spPr/>
    </dgm:pt>
    <dgm:pt modelId="{74CD634E-E364-4A67-8A74-B3BB03D96695}" type="pres">
      <dgm:prSet presAssocID="{319EA36A-F7C0-4E3E-9A26-7CA486303535}" presName="sibTrans" presStyleCnt="0"/>
      <dgm:spPr/>
    </dgm:pt>
    <dgm:pt modelId="{D510A053-6722-4DFA-BD02-6BBEE3C362FB}" type="pres">
      <dgm:prSet presAssocID="{32CC38FF-0352-48B1-8421-E77B986F962C}" presName="node" presStyleLbl="node1" presStyleIdx="3" presStyleCnt="4">
        <dgm:presLayoutVars>
          <dgm:bulletEnabled val="1"/>
        </dgm:presLayoutVars>
      </dgm:prSet>
      <dgm:spPr/>
    </dgm:pt>
  </dgm:ptLst>
  <dgm:cxnLst>
    <dgm:cxn modelId="{FEBC0113-8CF4-498E-8C4F-EC6E22789527}" type="presOf" srcId="{A334ED66-92BB-4AB6-9977-C0085187D083}" destId="{77A5ABD1-7310-4FCD-886B-E996DFB51DB1}" srcOrd="0" destOrd="0" presId="urn:microsoft.com/office/officeart/2005/8/layout/default"/>
    <dgm:cxn modelId="{F8715428-2AB3-4895-B06D-395D093AF655}" type="presOf" srcId="{32CC38FF-0352-48B1-8421-E77B986F962C}" destId="{D510A053-6722-4DFA-BD02-6BBEE3C362FB}" srcOrd="0" destOrd="0" presId="urn:microsoft.com/office/officeart/2005/8/layout/default"/>
    <dgm:cxn modelId="{8AE0644A-3036-4007-924B-3716D0AFCF27}" srcId="{124BBD13-A09C-4372-A2E2-855261F756BD}" destId="{A334ED66-92BB-4AB6-9977-C0085187D083}" srcOrd="0" destOrd="0" parTransId="{D5170728-DD31-4578-8D00-7EBFCE22DCC0}" sibTransId="{25CB0F10-142C-408B-B48D-67A4D408365F}"/>
    <dgm:cxn modelId="{AA6B5894-A234-4858-9F15-50A0BEFADF98}" type="presOf" srcId="{27547F6B-68BE-4C2F-9BBB-0115506C0DC0}" destId="{95071E01-C745-4FA6-92DD-F579422F97B0}" srcOrd="0" destOrd="0" presId="urn:microsoft.com/office/officeart/2005/8/layout/default"/>
    <dgm:cxn modelId="{F1B2B2CB-83D9-44EB-A905-9B3500FB0685}" srcId="{124BBD13-A09C-4372-A2E2-855261F756BD}" destId="{32CC38FF-0352-48B1-8421-E77B986F962C}" srcOrd="3" destOrd="0" parTransId="{770B56A9-6FAD-4605-8361-3321A5E0047D}" sibTransId="{14FC1652-246F-4877-A429-5262E3CEFEEE}"/>
    <dgm:cxn modelId="{06FA9FCC-927E-466D-9DB3-83FB56FE3035}" type="presOf" srcId="{9A874C75-8C47-44A4-B7F5-AEFAEB21528B}" destId="{518EB337-FE0D-484B-A954-82515FC8FA81}" srcOrd="0" destOrd="0" presId="urn:microsoft.com/office/officeart/2005/8/layout/default"/>
    <dgm:cxn modelId="{383654E1-6F04-433E-9C6B-DBCE7395DC9F}" srcId="{124BBD13-A09C-4372-A2E2-855261F756BD}" destId="{27547F6B-68BE-4C2F-9BBB-0115506C0DC0}" srcOrd="1" destOrd="0" parTransId="{4F2EA198-94DD-4E07-A05B-4BAFF59D4938}" sibTransId="{D321D0FA-F7EC-4E8D-BFEA-46952AD654F0}"/>
    <dgm:cxn modelId="{EC8994E7-7D34-4B65-841C-2A5307418957}" srcId="{124BBD13-A09C-4372-A2E2-855261F756BD}" destId="{9A874C75-8C47-44A4-B7F5-AEFAEB21528B}" srcOrd="2" destOrd="0" parTransId="{9AFF200F-499C-4CDA-B75A-74DCFAB70FB2}" sibTransId="{319EA36A-F7C0-4E3E-9A26-7CA486303535}"/>
    <dgm:cxn modelId="{7C5159FB-ABA3-4153-ACB9-1319F13902A0}" type="presOf" srcId="{124BBD13-A09C-4372-A2E2-855261F756BD}" destId="{57621842-E939-4469-A61D-DAAB34B44EEF}" srcOrd="0" destOrd="0" presId="urn:microsoft.com/office/officeart/2005/8/layout/default"/>
    <dgm:cxn modelId="{82F38C61-0764-4C77-A7D5-ED07F475EC15}" type="presParOf" srcId="{57621842-E939-4469-A61D-DAAB34B44EEF}" destId="{77A5ABD1-7310-4FCD-886B-E996DFB51DB1}" srcOrd="0" destOrd="0" presId="urn:microsoft.com/office/officeart/2005/8/layout/default"/>
    <dgm:cxn modelId="{9D3074BD-AC1A-4FEC-B6A4-CCD51407A029}" type="presParOf" srcId="{57621842-E939-4469-A61D-DAAB34B44EEF}" destId="{1BC9F10C-AF08-4FFF-AC0B-6DFAB4CE78E4}" srcOrd="1" destOrd="0" presId="urn:microsoft.com/office/officeart/2005/8/layout/default"/>
    <dgm:cxn modelId="{660AA5F4-2841-4080-BE3A-3EEC785B6909}" type="presParOf" srcId="{57621842-E939-4469-A61D-DAAB34B44EEF}" destId="{95071E01-C745-4FA6-92DD-F579422F97B0}" srcOrd="2" destOrd="0" presId="urn:microsoft.com/office/officeart/2005/8/layout/default"/>
    <dgm:cxn modelId="{CE0B1980-4314-4F56-BB71-5396929B3528}" type="presParOf" srcId="{57621842-E939-4469-A61D-DAAB34B44EEF}" destId="{F37E65F7-6FCE-4CAE-AA27-550C3CE8B70D}" srcOrd="3" destOrd="0" presId="urn:microsoft.com/office/officeart/2005/8/layout/default"/>
    <dgm:cxn modelId="{150D9C8A-81E2-49F3-8F34-4CC94EC7DBEE}" type="presParOf" srcId="{57621842-E939-4469-A61D-DAAB34B44EEF}" destId="{518EB337-FE0D-484B-A954-82515FC8FA81}" srcOrd="4" destOrd="0" presId="urn:microsoft.com/office/officeart/2005/8/layout/default"/>
    <dgm:cxn modelId="{D29BB292-4F4C-482A-B97B-146FF5F560C7}" type="presParOf" srcId="{57621842-E939-4469-A61D-DAAB34B44EEF}" destId="{74CD634E-E364-4A67-8A74-B3BB03D96695}" srcOrd="5" destOrd="0" presId="urn:microsoft.com/office/officeart/2005/8/layout/default"/>
    <dgm:cxn modelId="{A1A4F7F6-8668-4759-8776-505D2292D805}" type="presParOf" srcId="{57621842-E939-4469-A61D-DAAB34B44EEF}" destId="{D510A053-6722-4DFA-BD02-6BBEE3C362F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18479A-4E05-447D-9A77-0333AF5FC654}">
      <dsp:nvSpPr>
        <dsp:cNvPr id="0" name=""/>
        <dsp:cNvSpPr/>
      </dsp:nvSpPr>
      <dsp:spPr>
        <a:xfrm>
          <a:off x="1694090" y="870951"/>
          <a:ext cx="6287759" cy="3381342"/>
        </a:xfrm>
        <a:prstGeom prst="round2DiagRect">
          <a:avLst>
            <a:gd name="adj1" fmla="val 0"/>
            <a:gd name="adj2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54599D-1D95-47C9-9641-CEA6B76E2A3D}">
      <dsp:nvSpPr>
        <dsp:cNvPr id="0" name=""/>
        <dsp:cNvSpPr/>
      </dsp:nvSpPr>
      <dsp:spPr>
        <a:xfrm>
          <a:off x="4837969" y="1229579"/>
          <a:ext cx="838" cy="266408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E0CC41-9EAD-44A7-B96E-D88C21C5C4C2}">
      <dsp:nvSpPr>
        <dsp:cNvPr id="0" name=""/>
        <dsp:cNvSpPr/>
      </dsp:nvSpPr>
      <dsp:spPr>
        <a:xfrm>
          <a:off x="1740622" y="1639807"/>
          <a:ext cx="3104654" cy="286901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bg1"/>
              </a:solidFill>
              <a:latin typeface="+mn-lt"/>
            </a:rPr>
            <a:t>«ФОРМИРОВАНИЕ КУЛЬТУРЫ СЕМЕЙНОЙ ЖИЗНИ У ДЕТЕЙ И ПОДРОСТКОВ»</a:t>
          </a:r>
          <a:r>
            <a:rPr lang="ru-RU" sz="2000" b="1" kern="1200" dirty="0">
              <a:solidFill>
                <a:schemeClr val="bg1"/>
              </a:solidFill>
              <a:effectLst/>
              <a:latin typeface="+mn-lt"/>
              <a:ea typeface="Calibri" panose="020F0502020204030204" pitchFamily="34" charset="0"/>
            </a:rPr>
            <a:t> </a:t>
          </a:r>
          <a:endParaRPr lang="ru-RU" sz="2000" b="1" kern="1200" dirty="0">
            <a:solidFill>
              <a:schemeClr val="bg1"/>
            </a:solidFill>
            <a:latin typeface="+mn-lt"/>
          </a:endParaRPr>
        </a:p>
      </dsp:txBody>
      <dsp:txXfrm>
        <a:off x="1740622" y="1639807"/>
        <a:ext cx="3104654" cy="2869017"/>
      </dsp:txXfrm>
    </dsp:sp>
    <dsp:sp modelId="{48441C65-884E-4744-ACF2-051D61FF518F}">
      <dsp:nvSpPr>
        <dsp:cNvPr id="0" name=""/>
        <dsp:cNvSpPr/>
      </dsp:nvSpPr>
      <dsp:spPr>
        <a:xfrm>
          <a:off x="4837964" y="1535117"/>
          <a:ext cx="3020734" cy="286901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bg1"/>
              </a:solidFill>
              <a:effectLst/>
              <a:latin typeface="+mn-lt"/>
              <a:ea typeface="Calibri" panose="020F0502020204030204" pitchFamily="34" charset="0"/>
            </a:rPr>
            <a:t>«ФОРМИРОВАНИЕ РОДИТЕЛЬСКОЙ КОМПЕТЕНТНОСТИ И ПРОФИЛАКТИКА СЕМЕЙНОГО НЕБЛАГОПОЛУЧИЯ»</a:t>
          </a:r>
          <a:endParaRPr lang="ru-RU" sz="2000" kern="1200" dirty="0">
            <a:solidFill>
              <a:schemeClr val="bg1"/>
            </a:solidFill>
            <a:latin typeface="+mn-lt"/>
          </a:endParaRPr>
        </a:p>
      </dsp:txBody>
      <dsp:txXfrm>
        <a:off x="4837964" y="1535117"/>
        <a:ext cx="3020734" cy="2869017"/>
      </dsp:txXfrm>
    </dsp:sp>
    <dsp:sp modelId="{147F0093-9653-487C-93D2-62403540E368}">
      <dsp:nvSpPr>
        <dsp:cNvPr id="0" name=""/>
        <dsp:cNvSpPr/>
      </dsp:nvSpPr>
      <dsp:spPr>
        <a:xfrm rot="16200000">
          <a:off x="-674258" y="1320388"/>
          <a:ext cx="3688737" cy="1047959"/>
        </a:xfrm>
        <a:prstGeom prst="rightArrow">
          <a:avLst>
            <a:gd name="adj1" fmla="val 49830"/>
            <a:gd name="adj2" fmla="val 6066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1 подпрограмма</a:t>
          </a:r>
        </a:p>
      </dsp:txBody>
      <dsp:txXfrm>
        <a:off x="-515875" y="1741652"/>
        <a:ext cx="3371972" cy="522197"/>
      </dsp:txXfrm>
    </dsp:sp>
    <dsp:sp modelId="{AC0961D3-E8B8-4BDB-A6A1-80DD8CA03E21}">
      <dsp:nvSpPr>
        <dsp:cNvPr id="0" name=""/>
        <dsp:cNvSpPr/>
      </dsp:nvSpPr>
      <dsp:spPr>
        <a:xfrm rot="5400000">
          <a:off x="6661461" y="2754897"/>
          <a:ext cx="3688737" cy="1047959"/>
        </a:xfrm>
        <a:prstGeom prst="rightArrow">
          <a:avLst>
            <a:gd name="adj1" fmla="val 49830"/>
            <a:gd name="adj2" fmla="val 6066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2 подпрограмма</a:t>
          </a:r>
        </a:p>
      </dsp:txBody>
      <dsp:txXfrm>
        <a:off x="6819844" y="2859396"/>
        <a:ext cx="3371972" cy="5221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A5ABD1-7310-4FCD-886B-E996DFB51DB1}">
      <dsp:nvSpPr>
        <dsp:cNvPr id="0" name=""/>
        <dsp:cNvSpPr/>
      </dsp:nvSpPr>
      <dsp:spPr>
        <a:xfrm>
          <a:off x="11176" y="519594"/>
          <a:ext cx="2559646" cy="15357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ЦЕННОСТИ И ТРАДИЦИИ СЕМЬИ</a:t>
          </a:r>
        </a:p>
      </dsp:txBody>
      <dsp:txXfrm>
        <a:off x="11176" y="519594"/>
        <a:ext cx="2559646" cy="1535787"/>
      </dsp:txXfrm>
    </dsp:sp>
    <dsp:sp modelId="{95071E01-C745-4FA6-92DD-F579422F97B0}">
      <dsp:nvSpPr>
        <dsp:cNvPr id="0" name=""/>
        <dsp:cNvSpPr/>
      </dsp:nvSpPr>
      <dsp:spPr>
        <a:xfrm>
          <a:off x="2816923" y="543936"/>
          <a:ext cx="2559646" cy="15357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ОТНОШЕНИЯ В СЕМЬЕ</a:t>
          </a:r>
        </a:p>
      </dsp:txBody>
      <dsp:txXfrm>
        <a:off x="2816923" y="543936"/>
        <a:ext cx="2559646" cy="1535787"/>
      </dsp:txXfrm>
    </dsp:sp>
    <dsp:sp modelId="{518EB337-FE0D-484B-A954-82515FC8FA81}">
      <dsp:nvSpPr>
        <dsp:cNvPr id="0" name=""/>
        <dsp:cNvSpPr/>
      </dsp:nvSpPr>
      <dsp:spPr>
        <a:xfrm>
          <a:off x="656" y="2404968"/>
          <a:ext cx="2559646" cy="15357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БЛАГОПОЛУЧИЕ И ЗДОРОВЬЕ СЕМЬИ</a:t>
          </a:r>
        </a:p>
      </dsp:txBody>
      <dsp:txXfrm>
        <a:off x="656" y="2404968"/>
        <a:ext cx="2559646" cy="1535787"/>
      </dsp:txXfrm>
    </dsp:sp>
    <dsp:sp modelId="{D510A053-6722-4DFA-BD02-6BBEE3C362FB}">
      <dsp:nvSpPr>
        <dsp:cNvPr id="0" name=""/>
        <dsp:cNvSpPr/>
      </dsp:nvSpPr>
      <dsp:spPr>
        <a:xfrm>
          <a:off x="2816267" y="2404968"/>
          <a:ext cx="2559646" cy="15357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СОПРОВОЖДЕНИЕ И ПОДДЕРЖКА СЕМЬИ</a:t>
          </a:r>
        </a:p>
      </dsp:txBody>
      <dsp:txXfrm>
        <a:off x="2816267" y="2404968"/>
        <a:ext cx="2559646" cy="1535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OpposingIdeas">
  <dgm:title val=""/>
  <dgm:desc val=""/>
  <dgm:catLst>
    <dgm:cat type="relationship" pri="34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clrData>
  <dgm:layoutNode name="Name0">
    <dgm:varLst>
      <dgm:chMax val="2"/>
      <dgm:dir/>
      <dgm:animOne val="branch"/>
      <dgm:animLvl val="lvl"/>
      <dgm:resizeHandles val="exact"/>
    </dgm:varLst>
    <dgm:choose name="Name1">
      <dgm:if name="Name2" axis="ch" ptType="node" func="cnt" op="lte" val="1">
        <dgm:alg type="composite">
          <dgm:param type="ar" val="0.9928"/>
        </dgm:alg>
      </dgm:if>
      <dgm:else name="Name3">
        <dgm:alg type="composite">
          <dgm:param type="ar" val="1.6364"/>
        </dgm:alg>
      </dgm:else>
    </dgm:choose>
    <dgm:shape xmlns:r="http://schemas.openxmlformats.org/officeDocument/2006/relationships" r:blip="">
      <dgm:adjLst/>
    </dgm:shape>
    <dgm:choose name="Name4">
      <dgm:if name="Name5" func="var" arg="dir" op="equ" val="norm">
        <dgm:choose name="Name6">
          <dgm:if name="Name7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2963"/>
              <dgm:constr type="t" for="ch" forName="ChildText1" refType="h" fact="0.2722"/>
              <dgm:constr type="w" for="ch" forName="ChildText1" refType="w" fact="0.6534"/>
              <dgm:constr type="h" for="ch" forName="ChildText1" refType="h" fact="0.6682"/>
              <dgm:constr type="l" for="ch" forName="Background" refType="w" fact="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l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l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8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l" for="ch" forName="ChildText2" refType="w" fact="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l" for="ch" forName="Background" refType="w" fact="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l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l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l" for="ch" forName="ParentText2" refType="w" fact="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l" for="ch" forName="ParentShape2" refType="w" fact="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l" for="ch" forName="Divider" refType="w" fact="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if>
      <dgm:else name="Name9">
        <dgm:choose name="Name10">
          <dgm:if name="Name11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2455"/>
              <dgm:constr type="t" for="ch" forName="ChildText1" refType="h" fact="0.2651"/>
              <dgm:constr type="w" for="ch" forName="ChildText1" refType="w" fact="0.5351"/>
              <dgm:constr type="h" for="ch" forName="ChildText1" refType="h" fact="0.56"/>
              <dgm:constr type="r" for="ch" forName="Background" refType="w" fact="-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r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r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12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r" for="ch" forName="ChildText2" refType="w" fact="-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r" for="ch" forName="Background" refType="w" fact="-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r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r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r" for="ch" forName="ParentText2" refType="w" fact="-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r" for="ch" forName="ParentShape2" refType="w" fact="-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r" for="ch" forName="Divider" refType="w" fact="-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else>
    </dgm:choose>
    <dgm:choose name="Name13">
      <dgm:if name="Name14" axis="ch" ptType="node" func="cnt" op="gte" val="1">
        <dgm:layoutNode name="Background" styleLbl="node1">
          <dgm:alg type="sp"/>
          <dgm:choose name="Name15">
            <dgm:if name="Name16" func="var" arg="dir" op="equ" val="norm">
              <dgm:shape xmlns:r="http://schemas.openxmlformats.org/officeDocument/2006/relationships" type="round2DiagRect" r:blip="">
                <dgm:adjLst>
                  <dgm:adj idx="1" val="0"/>
                  <dgm:adj idx="2" val="0.1667"/>
                </dgm:adjLst>
              </dgm:shape>
            </dgm:if>
            <dgm:else name="Name17">
              <dgm:shape xmlns:r="http://schemas.openxmlformats.org/officeDocument/2006/relationships" type="round2DiagRect" r:blip="">
                <dgm:adjLst>
                  <dgm:adj idx="1" val="0.1667"/>
                  <dgm:adj idx="2" val="0"/>
                </dgm:adjLst>
              </dgm:shape>
            </dgm:else>
          </dgm:choose>
          <dgm:presOf/>
        </dgm:layoutNode>
        <dgm:choose name="Name18">
          <dgm:if name="Name19" axis="ch" ptType="node" func="cnt" op="gte" val="2">
            <dgm:layoutNode name="Divider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</dgm:if>
          <dgm:else name="Name20"/>
        </dgm:choose>
        <dgm:layoutNode name="ChildText1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hideGeom="1">
            <dgm:adjLst/>
          </dgm:shape>
          <dgm:presOf axis="ch des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21">
          <dgm:if name="Name22" axis="ch" ptType="node" func="cnt" op="gte" val="2">
            <dgm:layoutNode name="ChildText2" styleLbl="revTx">
              <dgm:varLst>
                <dgm:chMax val="0"/>
                <dgm:chPref val="0"/>
                <dgm:bulletEnabled val="1"/>
              </dgm:varLst>
              <dgm:alg type="tx">
                <dgm:param type="parTxLTRAlign" val="l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ch des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23"/>
        </dgm:choose>
        <dgm:layoutNode name="ParentText1" styleLbl="revTx">
          <dgm:varLst>
            <dgm:chMax val="1"/>
            <dgm:chPref val="1"/>
          </dgm:varLst>
          <dgm:choose name="Name24">
            <dgm:if name="Name25" func="var" arg="dir" op="equ" val="norm">
              <dgm:alg type="tx">
                <dgm:param type="parTxLTRAlign" val="r"/>
                <dgm:param type="shpTxLTRAlignCh" val="r"/>
                <dgm:param type="txAnchorVertCh" val="mid"/>
                <dgm:param type="autoTxRot" val="grav"/>
              </dgm:alg>
            </dgm:if>
            <dgm:else name="Name26">
              <dgm:alg type="tx">
                <dgm:param type="parTxLTRAlign" val="l"/>
                <dgm:param type="shpTxLTRAlignCh" val="r"/>
                <dgm:param type="txAnchorVertCh" val="mid"/>
                <dgm:param type="autoTxRot" val="grav"/>
              </dgm:alg>
            </dgm:else>
          </dgm:choose>
          <dgm:choose name="Name27">
            <dgm:if name="Name28" func="var" arg="dir" op="equ" val="norm">
              <dgm:shape xmlns:r="http://schemas.openxmlformats.org/officeDocument/2006/relationships" rot="-90" type="rightArrow" r:blip="" hideGeom="1">
                <dgm:adjLst>
                  <dgm:adj idx="1" val="0.4983"/>
                  <dgm:adj idx="2" val="0.6066"/>
                </dgm:adjLst>
              </dgm:shape>
            </dgm:if>
            <dgm:else name="Name29">
              <dgm:shape xmlns:r="http://schemas.openxmlformats.org/officeDocument/2006/relationships" rot="90" type="leftArrow" r:blip="" hideGeom="1">
                <dgm:adjLst>
                  <dgm:adj idx="1" val="0.4983"/>
                  <dgm:adj idx="2" val="0.6066"/>
                </dgm:adjLst>
              </dgm:shape>
            </dgm:else>
          </dgm:choose>
          <dgm:presOf axis="ch 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ParentShape1" styleLbl="alignImgPlace1">
          <dgm:varLst/>
          <dgm:alg type="sp"/>
          <dgm:presOf axis="ch self" ptType="node node" st="1 1" cnt="1 0"/>
          <dgm:choose name="Name30">
            <dgm:if name="Name31" func="var" arg="dir" op="equ" val="norm">
              <dgm:shape xmlns:r="http://schemas.openxmlformats.org/officeDocument/2006/relationships" rot="-90" type="rightArrow" r:blip="">
                <dgm:adjLst>
                  <dgm:adj idx="1" val="0.4983"/>
                  <dgm:adj idx="2" val="0.6066"/>
                </dgm:adjLst>
              </dgm:shape>
            </dgm:if>
            <dgm:else name="Name32">
              <dgm:shape xmlns:r="http://schemas.openxmlformats.org/officeDocument/2006/relationships" rot="90" type="leftArrow" r:blip="">
                <dgm:adjLst>
                  <dgm:adj idx="1" val="0.4983"/>
                  <dgm:adj idx="2" val="0.6066"/>
                </dgm:adjLst>
              </dgm:shape>
            </dgm:else>
          </dgm:choose>
        </dgm:layoutNode>
        <dgm:choose name="Name33">
          <dgm:if name="Name34" axis="ch" ptType="node" func="cnt" op="gte" val="2">
            <dgm:layoutNode name="ParentText2" styleLbl="revTx">
              <dgm:varLst>
                <dgm:chMax val="1"/>
                <dgm:chPref val="1"/>
              </dgm:varLst>
              <dgm:choose name="Name35">
                <dgm:if name="Name36" func="var" arg="dir" op="equ" val="norm">
                  <dgm:alg type="tx">
                    <dgm:param type="parTxLTRAlign" val="r"/>
                    <dgm:param type="shpTxLTRAlignCh" val="r"/>
                    <dgm:param type="txAnchorVertCh" val="mid"/>
                    <dgm:param type="autoTxRot" val="grav"/>
                  </dgm:alg>
                </dgm:if>
                <dgm:else name="Name37">
                  <dgm:alg type="tx">
                    <dgm:param type="parTxLTRAlign" val="l"/>
                    <dgm:param type="shpTxLTRAlignCh" val="r"/>
                    <dgm:param type="txAnchorVertCh" val="mid"/>
                    <dgm:param type="autoTxRot" val="grav"/>
                  </dgm:alg>
                </dgm:else>
              </dgm:choose>
              <dgm:choose name="Name38">
                <dgm:if name="Name39" func="var" arg="dir" op="equ" val="norm">
                  <dgm:shape xmlns:r="http://schemas.openxmlformats.org/officeDocument/2006/relationships" rot="90" type="rightArrow" r:blip="" hideGeom="1">
                    <dgm:adjLst>
                      <dgm:adj idx="1" val="0.4983"/>
                      <dgm:adj idx="2" val="0.6066"/>
                    </dgm:adjLst>
                  </dgm:shape>
                </dgm:if>
                <dgm:else name="Name40">
                  <dgm:shape xmlns:r="http://schemas.openxmlformats.org/officeDocument/2006/relationships" rot="-90" type="leftArrow" r:blip="" hideGeom="1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ParentShape2" styleLbl="alignImgPlace1">
              <dgm:varLst/>
              <dgm:alg type="sp"/>
              <dgm:choose name="Name41">
                <dgm:if name="Name42" func="var" arg="dir" op="equ" val="norm">
                  <dgm:shape xmlns:r="http://schemas.openxmlformats.org/officeDocument/2006/relationships" rot="90" type="rightArrow" r:blip="">
                    <dgm:adjLst>
                      <dgm:adj idx="1" val="0.4983"/>
                      <dgm:adj idx="2" val="0.6066"/>
                    </dgm:adjLst>
                  </dgm:shape>
                </dgm:if>
                <dgm:else name="Name43">
                  <dgm:shape xmlns:r="http://schemas.openxmlformats.org/officeDocument/2006/relationships" rot="-90" type="leftArrow" r:blip="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</dgm:layoutNode>
          </dgm:if>
          <dgm:else name="Name44"/>
        </dgm:choose>
      </dgm:if>
      <dgm:else name="Name4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24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24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&lt;верхний колонтитул&gt;</a:t>
            </a:r>
          </a:p>
        </p:txBody>
      </p:sp>
      <p:sp>
        <p:nvSpPr>
          <p:cNvPr id="249" name="PlaceHolder 4"/>
          <p:cNvSpPr>
            <a:spLocks noGrp="1"/>
          </p:cNvSpPr>
          <p:nvPr>
            <p:ph type="dt" idx="19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250" name="PlaceHolder 5"/>
          <p:cNvSpPr>
            <a:spLocks noGrp="1"/>
          </p:cNvSpPr>
          <p:nvPr>
            <p:ph type="ftr" idx="20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51" name="PlaceHolder 6"/>
          <p:cNvSpPr>
            <a:spLocks noGrp="1"/>
          </p:cNvSpPr>
          <p:nvPr>
            <p:ph type="sldNum" idx="21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A1F6920B-1D72-4CE0-8D21-3EB9251CE367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21"/>
          </p:nvPr>
        </p:nvSpPr>
        <p:spPr/>
        <p:txBody>
          <a:bodyPr/>
          <a:lstStyle/>
          <a:p>
            <a:pPr indent="0" algn="r">
              <a:buNone/>
            </a:pPr>
            <a:fld id="{A1F6920B-1D72-4CE0-8D21-3EB9251CE367}" type="slidenum">
              <a:rPr lang="ru-RU" sz="1400" b="0" strike="noStrike" spc="-1" smtClean="0">
                <a:solidFill>
                  <a:srgbClr val="000000"/>
                </a:solidFill>
                <a:latin typeface="Times New Roman"/>
              </a:rPr>
              <a:t>9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5828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6E85A629-C5DF-4112-8FAE-990D1AD7560A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C3186F04-144D-42E2-8BC7-F3A3F8C24E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FBA61D80-A378-4F61-AB53-28179BD6C9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26E80632-E287-45FF-80C9-FBFDF8E2A89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BD74A5E2-2139-44F7-A924-FDE59D4356DE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080" cy="5306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11AA90E0-C0EF-4E24-A6C3-9156EEF764A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6104D7D1-9526-4C30-B911-3A358D9D8A2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7116F499-3A80-4854-93A1-A048D6E8966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2ED6425E-9A4E-4205-AB80-364810867EA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01EAE41B-80D1-480C-B28D-6AB9E1B26391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276F1666-1049-4D35-B671-383428A4A1BC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0F053342-E4A1-4019-81F8-42511CF04339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ftr" idx="7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sldNum" idx="8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rgbClr val="8B8B8B"/>
                </a:solidFill>
                <a:latin typeface="Arial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2AD8940-143F-4961-8804-FDB4407A84D6}" type="slidenum">
              <a:rPr lang="ru-RU" sz="1200" b="0" strike="noStrike" spc="-1">
                <a:solidFill>
                  <a:srgbClr val="8B8B8B"/>
                </a:solidFill>
                <a:latin typeface="Arial"/>
                <a:ea typeface="DejaVu Sans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dt" idx="9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6.png"/><Relationship Id="rId10" Type="http://schemas.microsoft.com/office/2007/relationships/diagramDrawing" Target="../diagrams/drawing1.xml"/><Relationship Id="rId4" Type="http://schemas.openxmlformats.org/officeDocument/2006/relationships/image" Target="../media/image8.png"/><Relationship Id="rId9" Type="http://schemas.openxmlformats.org/officeDocument/2006/relationships/diagramColors" Target="../diagrams/colors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2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microsoft.com/office/2007/relationships/diagramDrawing" Target="../diagrams/drawin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nketolog.ru/s/821453/aGC8yVl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7" name="Прямая соединительная линия 11"/>
          <p:cNvCxnSpPr/>
          <p:nvPr/>
        </p:nvCxnSpPr>
        <p:spPr>
          <a:xfrm>
            <a:off x="805680" y="1583640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8" name="Прямая соединительная линия 14"/>
          <p:cNvCxnSpPr/>
          <p:nvPr/>
        </p:nvCxnSpPr>
        <p:spPr>
          <a:xfrm>
            <a:off x="805680" y="6059880"/>
            <a:ext cx="720" cy="58860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3183" y="-1"/>
            <a:ext cx="12191760" cy="15782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91776" y="420800"/>
            <a:ext cx="11087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12360" y="2397779"/>
            <a:ext cx="1028553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42" y="1503260"/>
            <a:ext cx="42676" cy="61574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F90886-5FB1-F48C-9CC3-5918583C11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897" y="250325"/>
            <a:ext cx="1359526" cy="1097375"/>
          </a:xfrm>
          <a:prstGeom prst="rect">
            <a:avLst/>
          </a:prstGeom>
        </p:spPr>
      </p:pic>
      <p:sp>
        <p:nvSpPr>
          <p:cNvPr id="11" name="Подзаголовок 10">
            <a:extLst>
              <a:ext uri="{FF2B5EF4-FFF2-40B4-BE49-F238E27FC236}">
                <a16:creationId xmlns:a16="http://schemas.microsoft.com/office/drawing/2014/main" id="{3EE3A8EA-E2BD-9975-622E-561B0ED53DF4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1465986" y="2698215"/>
            <a:ext cx="9259787" cy="2519004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kern="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Семья и школа: </a:t>
            </a:r>
          </a:p>
          <a:p>
            <a:pPr marL="0" indent="0" algn="ctr">
              <a:buNone/>
            </a:pPr>
            <a:r>
              <a:rPr lang="ru-RU" sz="4000" b="1" kern="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пути эффективного сотрудничества в современных условиях</a:t>
            </a:r>
            <a:endParaRPr lang="ru-RU" sz="4000" b="1" kern="0" dirty="0">
              <a:solidFill>
                <a:schemeClr val="bg1"/>
              </a:solidFill>
              <a:latin typeface="+mj-lt"/>
            </a:endParaRPr>
          </a:p>
          <a:p>
            <a:pPr marL="0" indent="0" algn="ctr">
              <a:buNone/>
            </a:pPr>
            <a:endParaRPr lang="ru-RU" sz="36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68AC318-982F-7D27-DD8A-4E57C09EDD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4053" y="6014241"/>
            <a:ext cx="1251881" cy="625941"/>
          </a:xfrm>
          <a:prstGeom prst="rect">
            <a:avLst/>
          </a:prstGeom>
        </p:spPr>
      </p:pic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E5AA87EF-EE6B-4007-9CFA-344F0E6F8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МБОУ «Средняя школа № 29 им. И. Н. Зикеева» </a:t>
            </a:r>
            <a:b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Заседание педагогического совета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685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7" name="Прямая соединительная линия 11"/>
          <p:cNvCxnSpPr/>
          <p:nvPr/>
        </p:nvCxnSpPr>
        <p:spPr>
          <a:xfrm>
            <a:off x="437477" y="1529113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8" name="Прямая соединительная линия 14"/>
          <p:cNvCxnSpPr/>
          <p:nvPr/>
        </p:nvCxnSpPr>
        <p:spPr>
          <a:xfrm>
            <a:off x="805680" y="6059880"/>
            <a:ext cx="720" cy="58860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3183" y="-1"/>
            <a:ext cx="12191760" cy="4571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91776" y="420800"/>
            <a:ext cx="11087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12360" y="2441480"/>
            <a:ext cx="1028553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42" y="1503260"/>
            <a:ext cx="42676" cy="61574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F90886-5FB1-F48C-9CC3-5918583C11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897" y="250325"/>
            <a:ext cx="2098366" cy="1693748"/>
          </a:xfrm>
          <a:prstGeom prst="rect">
            <a:avLst/>
          </a:prstGeom>
        </p:spPr>
      </p:pic>
      <p:sp>
        <p:nvSpPr>
          <p:cNvPr id="11" name="Подзаголовок 10">
            <a:extLst>
              <a:ext uri="{FF2B5EF4-FFF2-40B4-BE49-F238E27FC236}">
                <a16:creationId xmlns:a16="http://schemas.microsoft.com/office/drawing/2014/main" id="{3EE3A8EA-E2BD-9975-622E-561B0ED53DF4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1512360" y="3304550"/>
            <a:ext cx="9259787" cy="2519004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«Педагогика должна стать наукой для всех: и для учителей, и для родителей. Только вместе с родителями, общими усилиями, учителя могут дать детям большое человеческое счастье».</a:t>
            </a:r>
          </a:p>
          <a:p>
            <a:pPr marL="0" indent="0" algn="r">
              <a:buNone/>
            </a:pPr>
            <a:r>
              <a:rPr lang="ru-RU" sz="3600" dirty="0">
                <a:solidFill>
                  <a:schemeClr val="bg1"/>
                </a:solidFill>
                <a:latin typeface="+mj-lt"/>
              </a:rPr>
              <a:t>В.А. Сухомлинский</a:t>
            </a:r>
          </a:p>
          <a:p>
            <a:pPr marL="0" indent="0" algn="ctr">
              <a:buNone/>
            </a:pPr>
            <a:endParaRPr lang="ru-RU" sz="3600" dirty="0">
              <a:solidFill>
                <a:schemeClr val="bg1"/>
              </a:solidFill>
              <a:latin typeface="+mj-lt"/>
            </a:endParaRPr>
          </a:p>
          <a:p>
            <a:pPr marL="0" indent="0" algn="just">
              <a:buNone/>
            </a:pPr>
            <a:endParaRPr lang="ru-RU" sz="36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68AC318-982F-7D27-DD8A-4E57C09EDD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33678" y="456579"/>
            <a:ext cx="1251881" cy="62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9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/>
          <a:srcRect l="81705" t="-2233"/>
          <a:stretch/>
        </p:blipFill>
        <p:spPr>
          <a:xfrm>
            <a:off x="7902315" y="971550"/>
            <a:ext cx="4289445" cy="5147291"/>
          </a:xfrm>
          <a:prstGeom prst="rect">
            <a:avLst/>
          </a:prstGeom>
        </p:spPr>
      </p:pic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59155" y="333135"/>
            <a:ext cx="92111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Указ Президента Российской Федерации от 22 ноября 2023 года                          № 875 О проведении в Российской Федерации Года семьи</a:t>
            </a:r>
          </a:p>
          <a:p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15281"/>
            <a:ext cx="7903635" cy="5023246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429500" y="2108910"/>
            <a:ext cx="40767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ПОПУЛЯРИЗАЦИЯ ГОСУДАРСТВЕННОЙ ПОЛИТИКИ В СФЕРЕ ЗАЩИТЫ СЕМЬИ;</a:t>
            </a:r>
          </a:p>
          <a:p>
            <a:pPr algn="just"/>
            <a:endParaRPr lang="ru-RU" sz="2400" b="1" dirty="0">
              <a:solidFill>
                <a:schemeClr val="bg1"/>
              </a:solidFill>
            </a:endParaRP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СОХРАНЕНИЕ ТРАДИЦИОННЫХ СЕМЕЙНЫХ ЦЕННОСТЕЙ</a:t>
            </a:r>
          </a:p>
        </p:txBody>
      </p:sp>
      <p:sp>
        <p:nvSpPr>
          <p:cNvPr id="406" name="Прямоугольник 6"/>
          <p:cNvSpPr/>
          <p:nvPr/>
        </p:nvSpPr>
        <p:spPr>
          <a:xfrm>
            <a:off x="-1080" y="6104255"/>
            <a:ext cx="12192840" cy="79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2000" b="0" strike="noStrike" spc="-1">
              <a:solidFill>
                <a:schemeClr val="accent1">
                  <a:lumMod val="50000"/>
                </a:schemeClr>
              </a:solidFill>
              <a:latin typeface="Arial"/>
              <a:ea typeface="DejaVu San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1760" cy="1256466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47675" y="253034"/>
            <a:ext cx="113918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Указ Президента Российской Федерации от 22 ноября 2023 года  №875 </a:t>
            </a:r>
          </a:p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«О проведении в Российской Федерации Года семьи»</a:t>
            </a:r>
          </a:p>
        </p:txBody>
      </p:sp>
    </p:spTree>
    <p:extLst>
      <p:ext uri="{BB962C8B-B14F-4D97-AF65-F5344CB8AC3E}">
        <p14:creationId xmlns:p14="http://schemas.microsoft.com/office/powerpoint/2010/main" val="829070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Прямоугольник 6"/>
          <p:cNvSpPr/>
          <p:nvPr/>
        </p:nvSpPr>
        <p:spPr>
          <a:xfrm>
            <a:off x="-1080" y="6104255"/>
            <a:ext cx="12192840" cy="79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2000" b="0" strike="noStrike" spc="-1">
              <a:solidFill>
                <a:schemeClr val="accent1">
                  <a:lumMod val="50000"/>
                </a:schemeClr>
              </a:solidFill>
              <a:latin typeface="Arial"/>
              <a:ea typeface="DejaVu Sans"/>
            </a:endParaRPr>
          </a:p>
        </p:txBody>
      </p:sp>
      <p:cxnSp>
        <p:nvCxnSpPr>
          <p:cNvPr id="407" name="Прямая соединительная линия 11"/>
          <p:cNvCxnSpPr/>
          <p:nvPr/>
        </p:nvCxnSpPr>
        <p:spPr>
          <a:xfrm>
            <a:off x="805680" y="1583640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8" name="Прямая соединительная линия 14"/>
          <p:cNvCxnSpPr/>
          <p:nvPr/>
        </p:nvCxnSpPr>
        <p:spPr>
          <a:xfrm>
            <a:off x="805680" y="6059880"/>
            <a:ext cx="720" cy="58860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760" cy="15782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24" y="1529573"/>
            <a:ext cx="42676" cy="6157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192920-54AD-BDFE-E507-9702CBD0D197}"/>
              </a:ext>
            </a:extLst>
          </p:cNvPr>
          <p:cNvSpPr txBox="1"/>
          <p:nvPr/>
        </p:nvSpPr>
        <p:spPr>
          <a:xfrm>
            <a:off x="954940" y="1732235"/>
            <a:ext cx="10821159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200" b="1" i="0" dirty="0">
                <a:solidFill>
                  <a:schemeClr val="bg1"/>
                </a:solidFill>
                <a:effectLst/>
                <a:latin typeface="+mj-lt"/>
              </a:rPr>
              <a:t>Указ Президента Российской Федерации от 22 ноября 2023 года                          № 875 О проведении в Российской Федерации Года семьи;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ru-RU" sz="2200" b="1" i="0" dirty="0">
              <a:solidFill>
                <a:schemeClr val="bg1"/>
              </a:solidFill>
              <a:effectLst/>
              <a:latin typeface="+mj-lt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200" b="1" dirty="0">
                <a:solidFill>
                  <a:schemeClr val="bg1"/>
                </a:solidFill>
                <a:latin typeface="+mj-lt"/>
              </a:rPr>
              <a:t>План основных мероприятий по проведению Года Семьи Правительства Российской Федерации от 26 декабря 2023 года № 21515-П45-ТГ;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ru-RU" sz="2200" b="1" dirty="0">
              <a:solidFill>
                <a:schemeClr val="bg1"/>
              </a:solidFill>
              <a:latin typeface="+mj-lt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200" b="1" i="0" dirty="0">
                <a:solidFill>
                  <a:schemeClr val="bg1"/>
                </a:solidFill>
                <a:effectLst/>
                <a:latin typeface="+mj-lt"/>
              </a:rPr>
              <a:t>План мероприятий по проведению Года семьи в Курской области  от                        1 февраля 2024 года 37-рп;</a:t>
            </a:r>
          </a:p>
          <a:p>
            <a:pPr algn="just"/>
            <a:r>
              <a:rPr lang="ru-RU" sz="2200" b="1" i="0" dirty="0">
                <a:solidFill>
                  <a:schemeClr val="bg1"/>
                </a:solidFill>
                <a:effectLst/>
                <a:latin typeface="+mj-lt"/>
              </a:rPr>
              <a:t> </a:t>
            </a:r>
            <a:endParaRPr lang="ru-RU" sz="2200" b="1" dirty="0">
              <a:solidFill>
                <a:schemeClr val="bg1"/>
              </a:solidFill>
              <a:latin typeface="+mj-lt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200" b="1" dirty="0">
                <a:solidFill>
                  <a:schemeClr val="bg1"/>
                </a:solidFill>
                <a:latin typeface="+mj-lt"/>
              </a:rPr>
              <a:t>План основных мероприятий по проведению в 2024 году Года семьи                       в городе Курск от 05 февраля 2024г. № 55-ра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29EF36C-FF5F-76F1-408A-F9EFC32506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328" y="377734"/>
            <a:ext cx="112907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96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7" name="Прямая соединительная линия 11"/>
          <p:cNvCxnSpPr/>
          <p:nvPr/>
        </p:nvCxnSpPr>
        <p:spPr>
          <a:xfrm>
            <a:off x="792955" y="1852508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54368" y="373620"/>
            <a:ext cx="8948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СТРАТЕГИЯ РАЗВИТИЯ ВОСПИТАНИЯ </a:t>
            </a:r>
          </a:p>
          <a:p>
            <a:r>
              <a:rPr lang="ru-RU" sz="2400" b="1" dirty="0"/>
              <a:t>В РОССИЙСКОЙ ФЕДЕРАЦИИ НА ПЕРИОД ДО 2025 ГОДА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86605" y="3734913"/>
            <a:ext cx="1105127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chemeClr val="bg1"/>
                </a:solidFill>
              </a:rPr>
              <a:t>обеспечение поддержки семейного воспитания, содействие формированию ответственного отношения родителей или законных представителей к воспитанию детей;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ru-RU" sz="2000" b="1" dirty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chemeClr val="bg1"/>
                </a:solidFill>
              </a:rPr>
              <a:t>обеспечение условий для повышения социальной, коммуникативной и педагогической компетентности родителей</a:t>
            </a:r>
          </a:p>
          <a:p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7720" y="1727636"/>
            <a:ext cx="107267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определяет 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приоритеты</a:t>
            </a:r>
            <a:r>
              <a:rPr lang="ru-RU" sz="2400" b="1" dirty="0">
                <a:solidFill>
                  <a:schemeClr val="bg1"/>
                </a:solidFill>
              </a:rPr>
              <a:t> государственной политики в области воспитания и социализации детей, основных направлений и механизмов развития институтов воспитания, формирования общественно-государственной системы воспитания детей:</a:t>
            </a:r>
          </a:p>
        </p:txBody>
      </p:sp>
    </p:spTree>
    <p:extLst>
      <p:ext uri="{BB962C8B-B14F-4D97-AF65-F5344CB8AC3E}">
        <p14:creationId xmlns:p14="http://schemas.microsoft.com/office/powerpoint/2010/main" val="3234103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7" name="Прямая соединительная линия 11"/>
          <p:cNvCxnSpPr/>
          <p:nvPr/>
        </p:nvCxnSpPr>
        <p:spPr>
          <a:xfrm>
            <a:off x="792955" y="1852508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6604" y="373620"/>
            <a:ext cx="9226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СТРАТЕГИЯ РАЗВИТИЯ ВОСПИТАНИЯ </a:t>
            </a:r>
          </a:p>
          <a:p>
            <a:r>
              <a:rPr lang="ru-RU" sz="2400" b="1" dirty="0"/>
              <a:t>В РОССИЙСКОЙ ФЕДЕРАЦИИ НА ПЕРИОД ДО 2025 ГОДА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5243" y="1484083"/>
            <a:ext cx="110512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Поддержка семейного воспитания: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содействие укреплению семьи и защиту приоритетного права родителей на воспитание детей перед всеми иными лицами;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повышение социального статуса и общественного престижа отцовства, материнства, многодетности;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содействие развитию культуры семейного воспитания детей на основе традиционных семейных духовно-нравственных ценностей;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популяризацию лучшего опыта воспитания детей в семьях;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возрождение значимости больших многопоколенных семей, профессиональных династий;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создание условий для расширения участия семьи в воспитательной деятельности организаций, осуществляющих образовательную деятельность и работающих с детьми;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расширение инфраструктуры семейного отдыха, семейного образовательного туризма и спорта, включая организованный отдых в каникулярное время;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поддержку семейных клубов, семейных и родительских объединений, содействующих укреплению семьи, сохранению и возрождению семейных и нравственных ценностей с учетом роли религии и традиционной культуры местных сообществ;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bg1"/>
                </a:solidFill>
              </a:rPr>
              <a:t>создание условий для просвещения и консультирования родителей по правовым, экономическим, медицинским, психолого-педагогическим и иным вопросам семейного 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3129855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" y="-1905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14" name="Заголовок 13"/>
          <p:cNvSpPr>
            <a:spLocks noGrp="1"/>
          </p:cNvSpPr>
          <p:nvPr>
            <p:ph type="title" idx="4294967295"/>
          </p:nvPr>
        </p:nvSpPr>
        <p:spPr>
          <a:xfrm>
            <a:off x="85725" y="119301"/>
            <a:ext cx="10971213" cy="1144588"/>
          </a:xfrm>
        </p:spPr>
        <p:txBody>
          <a:bodyPr/>
          <a:lstStyle/>
          <a:p>
            <a:pPr algn="ctr"/>
            <a:r>
              <a:rPr lang="ru-RU" b="1" dirty="0"/>
              <a:t>ПРОБЛЕМНОЕ ПОЛЕ</a:t>
            </a: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3648163183"/>
              </p:ext>
            </p:extLst>
          </p:nvPr>
        </p:nvGraphicFramePr>
        <p:xfrm>
          <a:off x="-136141" y="1566519"/>
          <a:ext cx="3823336" cy="2657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4" name="Прямоугольник 383"/>
          <p:cNvSpPr/>
          <p:nvPr/>
        </p:nvSpPr>
        <p:spPr>
          <a:xfrm>
            <a:off x="1512360" y="6010165"/>
            <a:ext cx="11152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</a:rPr>
              <a:t>*Данные мониторинга  ценностных ориентаций  родителей и обучающихся </a:t>
            </a:r>
          </a:p>
          <a:p>
            <a:r>
              <a:rPr lang="ru-RU" b="1" i="1" dirty="0">
                <a:solidFill>
                  <a:schemeClr val="bg1"/>
                </a:solidFill>
              </a:rPr>
              <a:t>8-11 классов ФГБНУ «Институт изучения детства, семьи и воспитания» 2023 года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64740" y="2960743"/>
            <a:ext cx="12144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 переоценивают готовность детей делиться </a:t>
            </a:r>
          </a:p>
          <a:p>
            <a:r>
              <a:rPr lang="ru-RU" sz="20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своими переживаниями и проблемами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05680" y="3762020"/>
            <a:ext cx="1190625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98% </a:t>
            </a:r>
            <a:r>
              <a:rPr lang="ru-RU" b="1" dirty="0">
                <a:solidFill>
                  <a:schemeClr val="bg1"/>
                </a:solidFill>
              </a:rPr>
              <a:t>родителей считают, что дети делятся с ними почти всеми переживаниями,</a:t>
            </a:r>
          </a:p>
          <a:p>
            <a:r>
              <a:rPr lang="ru-RU" b="1" dirty="0">
                <a:solidFill>
                  <a:schemeClr val="bg1"/>
                </a:solidFill>
              </a:rPr>
              <a:t> но среди учащихся эта доля только </a:t>
            </a:r>
            <a:r>
              <a:rPr lang="ru-RU" sz="2400" b="1" dirty="0">
                <a:solidFill>
                  <a:schemeClr val="bg1"/>
                </a:solidFill>
              </a:rPr>
              <a:t>78—81%.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7195" y="2100396"/>
            <a:ext cx="8187638" cy="53649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424650" y="1538636"/>
            <a:ext cx="46979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Учащиеся равняются на родителей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694085" y="4632336"/>
            <a:ext cx="36682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 детского одиночества</a:t>
            </a: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680" y="4896602"/>
            <a:ext cx="810838" cy="804742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5759043" y="5055013"/>
            <a:ext cx="72672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каждый десятый учащийся ответил, </a:t>
            </a:r>
          </a:p>
          <a:p>
            <a:r>
              <a:rPr lang="ru-RU" b="1" dirty="0">
                <a:solidFill>
                  <a:schemeClr val="bg1"/>
                </a:solidFill>
              </a:rPr>
              <a:t>что может рассчитывать только на себя</a:t>
            </a:r>
          </a:p>
        </p:txBody>
      </p:sp>
      <p:pic>
        <p:nvPicPr>
          <p:cNvPr id="385" name="Рисунок 3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1099" y="4896602"/>
            <a:ext cx="810838" cy="804742"/>
          </a:xfrm>
          <a:prstGeom prst="rect">
            <a:avLst/>
          </a:prstGeom>
        </p:spPr>
      </p:pic>
      <p:pic>
        <p:nvPicPr>
          <p:cNvPr id="386" name="Рисунок 3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6518" y="4896602"/>
            <a:ext cx="810838" cy="804742"/>
          </a:xfrm>
          <a:prstGeom prst="rect">
            <a:avLst/>
          </a:prstGeom>
        </p:spPr>
      </p:pic>
      <p:pic>
        <p:nvPicPr>
          <p:cNvPr id="387" name="Рисунок 38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3805" y="4881365"/>
            <a:ext cx="810838" cy="804742"/>
          </a:xfrm>
          <a:prstGeom prst="rect">
            <a:avLst/>
          </a:prstGeom>
        </p:spPr>
      </p:pic>
      <p:pic>
        <p:nvPicPr>
          <p:cNvPr id="388" name="Рисунок 38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2871" y="4864102"/>
            <a:ext cx="810838" cy="804742"/>
          </a:xfrm>
          <a:prstGeom prst="rect">
            <a:avLst/>
          </a:prstGeom>
        </p:spPr>
      </p:pic>
      <p:pic>
        <p:nvPicPr>
          <p:cNvPr id="389" name="Рисунок 38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937" y="4898628"/>
            <a:ext cx="810838" cy="804742"/>
          </a:xfrm>
          <a:prstGeom prst="rect">
            <a:avLst/>
          </a:prstGeom>
        </p:spPr>
      </p:pic>
      <p:pic>
        <p:nvPicPr>
          <p:cNvPr id="390" name="Рисунок 38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00254" y="4881365"/>
            <a:ext cx="810838" cy="804742"/>
          </a:xfrm>
          <a:prstGeom prst="rect">
            <a:avLst/>
          </a:prstGeom>
        </p:spPr>
      </p:pic>
      <p:pic>
        <p:nvPicPr>
          <p:cNvPr id="391" name="Рисунок 39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1052" y="4881365"/>
            <a:ext cx="810838" cy="804742"/>
          </a:xfrm>
          <a:prstGeom prst="rect">
            <a:avLst/>
          </a:prstGeom>
        </p:spPr>
      </p:pic>
      <p:pic>
        <p:nvPicPr>
          <p:cNvPr id="392" name="Рисунок 39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8692" y="4881365"/>
            <a:ext cx="810838" cy="804742"/>
          </a:xfrm>
          <a:prstGeom prst="rect">
            <a:avLst/>
          </a:prstGeom>
        </p:spPr>
      </p:pic>
      <p:pic>
        <p:nvPicPr>
          <p:cNvPr id="393" name="Рисунок 39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00346" y="4864102"/>
            <a:ext cx="804742" cy="8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19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" y="-1905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002" y="1725268"/>
            <a:ext cx="810838" cy="8047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311" y="1725268"/>
            <a:ext cx="810838" cy="80474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50487" y="1731674"/>
            <a:ext cx="804742" cy="804742"/>
          </a:xfrm>
          <a:prstGeom prst="rect">
            <a:avLst/>
          </a:prstGeom>
        </p:spPr>
      </p:pic>
      <p:sp>
        <p:nvSpPr>
          <p:cNvPr id="15" name="Подзаголовок 14"/>
          <p:cNvSpPr>
            <a:spLocks noGrp="1"/>
          </p:cNvSpPr>
          <p:nvPr>
            <p:ph type="subTitle"/>
          </p:nvPr>
        </p:nvSpPr>
        <p:spPr>
          <a:xfrm>
            <a:off x="1819275" y="1466331"/>
            <a:ext cx="10372725" cy="1308908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</a:rPr>
              <a:t>каждый третий старшеклассник не задумывался о создании семьи</a:t>
            </a:r>
          </a:p>
        </p:txBody>
      </p:sp>
      <p:sp>
        <p:nvSpPr>
          <p:cNvPr id="14" name="Заголовок 13"/>
          <p:cNvSpPr>
            <a:spLocks noGrp="1"/>
          </p:cNvSpPr>
          <p:nvPr>
            <p:ph type="title" idx="4294967295"/>
          </p:nvPr>
        </p:nvSpPr>
        <p:spPr>
          <a:xfrm>
            <a:off x="85725" y="119301"/>
            <a:ext cx="10971213" cy="1144588"/>
          </a:xfrm>
        </p:spPr>
        <p:txBody>
          <a:bodyPr/>
          <a:lstStyle/>
          <a:p>
            <a:pPr algn="ctr"/>
            <a:r>
              <a:rPr lang="ru-RU" b="1" dirty="0"/>
              <a:t>ПРОБЛЕМНОЕ ПОЛЕ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617" y="2771271"/>
            <a:ext cx="810838" cy="80474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522" y="2771271"/>
            <a:ext cx="810838" cy="80474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9791" y="2771271"/>
            <a:ext cx="810838" cy="80474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461" y="2771271"/>
            <a:ext cx="810838" cy="80474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8366" y="2771271"/>
            <a:ext cx="810838" cy="80474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4121" y="2771271"/>
            <a:ext cx="810838" cy="80474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2696" y="2771271"/>
            <a:ext cx="810838" cy="80474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7026" y="2771271"/>
            <a:ext cx="810838" cy="80474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38451" y="2771271"/>
            <a:ext cx="810838" cy="80474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2809" y="2771271"/>
            <a:ext cx="804742" cy="804742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4995564" y="2990960"/>
            <a:ext cx="69041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каждый десятый не хочет создавать семью</a:t>
            </a: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2753275486"/>
              </p:ext>
            </p:extLst>
          </p:nvPr>
        </p:nvGraphicFramePr>
        <p:xfrm>
          <a:off x="333375" y="3914774"/>
          <a:ext cx="3823336" cy="2657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4410074" y="4448175"/>
            <a:ext cx="7162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не планируют иметь детей 17% обучающихся </a:t>
            </a:r>
          </a:p>
        </p:txBody>
      </p:sp>
      <p:sp>
        <p:nvSpPr>
          <p:cNvPr id="384" name="Прямоугольник 383"/>
          <p:cNvSpPr/>
          <p:nvPr/>
        </p:nvSpPr>
        <p:spPr>
          <a:xfrm>
            <a:off x="2882540" y="6010165"/>
            <a:ext cx="97821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</a:rPr>
              <a:t>* Данные мониторинга  ценностных ориентаций  обучающихся 8-11 классов ФГБНУ «Институт изучения детства, семьи и воспитания» 2023 года</a:t>
            </a:r>
          </a:p>
        </p:txBody>
      </p:sp>
    </p:spTree>
    <p:extLst>
      <p:ext uri="{BB962C8B-B14F-4D97-AF65-F5344CB8AC3E}">
        <p14:creationId xmlns:p14="http://schemas.microsoft.com/office/powerpoint/2010/main" val="3257531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Прямоугольник 6"/>
          <p:cNvSpPr/>
          <p:nvPr/>
        </p:nvSpPr>
        <p:spPr>
          <a:xfrm>
            <a:off x="-1080" y="6104255"/>
            <a:ext cx="12192840" cy="79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2000" b="0" strike="noStrike" spc="-1">
              <a:solidFill>
                <a:schemeClr val="accent1">
                  <a:lumMod val="50000"/>
                </a:schemeClr>
              </a:solidFill>
              <a:latin typeface="Arial"/>
              <a:ea typeface="DejaVu Sans"/>
            </a:endParaRPr>
          </a:p>
        </p:txBody>
      </p:sp>
      <p:cxnSp>
        <p:nvCxnSpPr>
          <p:cNvPr id="407" name="Прямая соединительная линия 11"/>
          <p:cNvCxnSpPr/>
          <p:nvPr/>
        </p:nvCxnSpPr>
        <p:spPr>
          <a:xfrm>
            <a:off x="805680" y="1583640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8" name="Прямая соединительная линия 14"/>
          <p:cNvCxnSpPr/>
          <p:nvPr/>
        </p:nvCxnSpPr>
        <p:spPr>
          <a:xfrm>
            <a:off x="805680" y="6059880"/>
            <a:ext cx="720" cy="58860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1760" cy="15782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524" y="1529573"/>
            <a:ext cx="42676" cy="6157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7611" y="466329"/>
            <a:ext cx="1353429" cy="7925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13AB409-6E58-F174-EC2E-1C327BB86636}"/>
              </a:ext>
            </a:extLst>
          </p:cNvPr>
          <p:cNvSpPr txBox="1"/>
          <p:nvPr/>
        </p:nvSpPr>
        <p:spPr>
          <a:xfrm>
            <a:off x="1540108" y="159190"/>
            <a:ext cx="9813931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/>
              <a:t>РЕГИОНАЛЬНАЯ ОБРАЗОВАТЕЛЬНАЯ ПРОГРАММА </a:t>
            </a:r>
          </a:p>
          <a:p>
            <a:r>
              <a:rPr lang="ru-RU" sz="2400" b="1" dirty="0"/>
              <a:t>«ФОРМИРОВАНИЕ КУЛЬТУРЫ СЕМЕЙНОЙ ЖИЗНИ И </a:t>
            </a:r>
          </a:p>
          <a:p>
            <a:r>
              <a:rPr lang="ru-RU" sz="2400" b="1" dirty="0"/>
              <a:t>ОТВЕТСТВЕННОГО РОДИТЕЛЬСТВА» </a:t>
            </a:r>
          </a:p>
          <a:p>
            <a:endParaRPr lang="ru-RU" sz="2400" b="1" dirty="0"/>
          </a:p>
          <a:p>
            <a:endParaRPr lang="ru-RU" dirty="0"/>
          </a:p>
        </p:txBody>
      </p:sp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0A65F9F1-FFEB-26DA-40A7-221F0C29FE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0703083"/>
              </p:ext>
            </p:extLst>
          </p:nvPr>
        </p:nvGraphicFramePr>
        <p:xfrm>
          <a:off x="1609104" y="1381227"/>
          <a:ext cx="9675940" cy="51232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847211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Прямоугольник 6"/>
          <p:cNvSpPr/>
          <p:nvPr/>
        </p:nvSpPr>
        <p:spPr>
          <a:xfrm>
            <a:off x="-1080" y="6104255"/>
            <a:ext cx="12192840" cy="79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ru-RU" sz="2000" b="0" strike="noStrike" spc="-1">
              <a:solidFill>
                <a:schemeClr val="accent1">
                  <a:lumMod val="50000"/>
                </a:schemeClr>
              </a:solidFill>
              <a:latin typeface="Arial"/>
              <a:ea typeface="DejaVu Sans"/>
            </a:endParaRPr>
          </a:p>
        </p:txBody>
      </p:sp>
      <p:cxnSp>
        <p:nvCxnSpPr>
          <p:cNvPr id="407" name="Прямая соединительная линия 11"/>
          <p:cNvCxnSpPr/>
          <p:nvPr/>
        </p:nvCxnSpPr>
        <p:spPr>
          <a:xfrm>
            <a:off x="805680" y="1583640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8" name="Прямая соединительная линия 14"/>
          <p:cNvCxnSpPr/>
          <p:nvPr/>
        </p:nvCxnSpPr>
        <p:spPr>
          <a:xfrm>
            <a:off x="805680" y="6059880"/>
            <a:ext cx="720" cy="58860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760" cy="15782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24" y="1529573"/>
            <a:ext cx="42676" cy="6157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7611" y="466329"/>
            <a:ext cx="1353429" cy="79254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BB1B7F-A1D9-123F-96F6-7E5743C83E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3317" y="1413074"/>
            <a:ext cx="9912955" cy="541981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9CC8FB-34C8-4BAC-BDFD-02CF62A4A2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7945" y="307493"/>
            <a:ext cx="11113971" cy="9632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B0291B-9993-56EA-8933-65AFFDDB68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6501" y="4887374"/>
            <a:ext cx="3444539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67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5275" y="1238250"/>
            <a:ext cx="11772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Актуальность</a:t>
            </a:r>
            <a:r>
              <a:rPr lang="ru-RU" b="1" dirty="0">
                <a:solidFill>
                  <a:schemeClr val="bg1"/>
                </a:solidFill>
              </a:rPr>
              <a:t> обусловлена установками государственной политики на сохранение и укрепление традиционных российских духовно-нравственных ценностей, значимостью семьи в жизни ребенка, задачами обучения и воспитания, стоящими перед современным образованием.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Ведущая идея </a:t>
            </a:r>
            <a:r>
              <a:rPr lang="ru-RU" b="1" dirty="0">
                <a:solidFill>
                  <a:schemeClr val="bg1"/>
                </a:solidFill>
              </a:rPr>
              <a:t>- приобщение к ценностям семьи, формирование ценностного отношения к институту семьи и брака на основе гармонизации общественного уклада, уклада образовательной организации и семейного уклада.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Цель</a:t>
            </a:r>
            <a:r>
              <a:rPr lang="ru-RU" b="1" dirty="0">
                <a:solidFill>
                  <a:schemeClr val="bg1"/>
                </a:solidFill>
              </a:rPr>
              <a:t>— формирование ценностного отношения обучающихся к семье и браку.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Задачи:</a:t>
            </a: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• создание условий для усвоения обучающимися социальных норм взаимодействия в межличностных, в том числе семейных, отношениях;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• формирование у обучающихся положительного отношения и установки на семейный образ жизни, рождение детей;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• приобретение обучающимися позитивного социокультурного опыта поведения, общения, взаимодействия на основе традиционных российских духовно-нравственных ценностей,</a:t>
            </a: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социальных и семейных традиций;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• формирование у обучающихся навыков здорового образа жизни как основы благополучия и здоровья их будущей семьи;</a:t>
            </a: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• трансляция положительного опыта семейного воспитания.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Материалы курса могут использовать в работе классные руководители обучающихся 9-11 классов, психологи, социальные педагоги, советники по воспитанию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КУРС ВНЕУРОЧНОЙ ДЕЯТЕЛЬНОСТИ «СЕМЬЕВЕДЕНИЕ»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058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" y="0"/>
            <a:ext cx="12191760" cy="56769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КУРС ВНЕУРОЧНОЙ ДЕЯТЕЛЬНОСТИ «СЕМЬЕВЕДЕНИЕ»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67157" t="40867" r="10514" b="29219"/>
          <a:stretch/>
        </p:blipFill>
        <p:spPr>
          <a:xfrm>
            <a:off x="362324" y="1347972"/>
            <a:ext cx="4114425" cy="36194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78482" t="39125" r="7876" b="32719"/>
          <a:stretch/>
        </p:blipFill>
        <p:spPr>
          <a:xfrm>
            <a:off x="10616687" y="118717"/>
            <a:ext cx="1390650" cy="923925"/>
          </a:xfrm>
          <a:prstGeom prst="rect">
            <a:avLst/>
          </a:prstGeom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178699836"/>
              </p:ext>
            </p:extLst>
          </p:nvPr>
        </p:nvGraphicFramePr>
        <p:xfrm>
          <a:off x="5513317" y="1115280"/>
          <a:ext cx="5376570" cy="4553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58616" y="5741891"/>
            <a:ext cx="3444539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04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" y="0"/>
            <a:ext cx="12191760" cy="56769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КУРС ВНЕУРОЧНОЙ ДЕЯТЕЛЬНОСТИ «СЕМЬЕВЕДЕНИЕ»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78482" t="39125" r="7876" b="32719"/>
          <a:stretch/>
        </p:blipFill>
        <p:spPr>
          <a:xfrm>
            <a:off x="10616687" y="118717"/>
            <a:ext cx="1390650" cy="9239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84555" y="1638051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b="1" dirty="0"/>
              <a:t>Презентация программы курса «</a:t>
            </a:r>
            <a:r>
              <a:rPr lang="ru-RU" sz="2400" b="1" dirty="0" err="1"/>
              <a:t>Семьеведение</a:t>
            </a:r>
            <a:r>
              <a:rPr lang="ru-RU" sz="2400" b="1" dirty="0"/>
              <a:t>»: </a:t>
            </a:r>
          </a:p>
          <a:p>
            <a:pPr algn="just"/>
            <a:endParaRPr lang="ru-RU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структура и содержание;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текст концепции курса;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презентация концепции курса: от замысла к реализации;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/>
              <a:t>тематическое планирование курса.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724" y="1368994"/>
            <a:ext cx="3523793" cy="405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522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" y="0"/>
            <a:ext cx="12191760" cy="56769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81319" y="362946"/>
            <a:ext cx="112296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КУРС ВНЕУРОЧНОЙ ДЕЯТЕЛЬНОСТИ «СЕМЬЕВЕДЕНИЕ»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41516" y="1481683"/>
            <a:ext cx="592653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ФГБНУ «Институт изучения детства, семьи и воспитания» проводит профессионально-общественное обсуждение курса «</a:t>
            </a:r>
            <a:r>
              <a:rPr lang="ru-RU" sz="2400" b="1" dirty="0" err="1"/>
              <a:t>Семьеведение</a:t>
            </a:r>
            <a:r>
              <a:rPr lang="ru-RU" sz="2400" b="1" dirty="0"/>
              <a:t>» </a:t>
            </a:r>
          </a:p>
          <a:p>
            <a:pPr algn="just"/>
            <a:r>
              <a:rPr lang="ru-RU" sz="2400" b="1" dirty="0"/>
              <a:t>и приглашает ознакомиться </a:t>
            </a:r>
          </a:p>
          <a:p>
            <a:pPr algn="just"/>
            <a:r>
              <a:rPr lang="ru-RU" sz="2400" b="1" dirty="0"/>
              <a:t>с материалами курса и внести свои предложения</a:t>
            </a:r>
          </a:p>
          <a:p>
            <a:pPr algn="just"/>
            <a:r>
              <a:rPr lang="en-US" sz="2400" b="1" dirty="0">
                <a:hlinkClick r:id="rId3"/>
              </a:rPr>
              <a:t>https://anketolog.ru/s/821453/aGC8yVln</a:t>
            </a:r>
            <a:r>
              <a:rPr lang="ru-RU" sz="2400" b="1" dirty="0"/>
              <a:t> </a:t>
            </a:r>
          </a:p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6125" y="281022"/>
            <a:ext cx="1097629" cy="83425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686" y="1249112"/>
            <a:ext cx="3523793" cy="405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010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13" y="1356783"/>
            <a:ext cx="12191760" cy="565838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8650" y="41199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6557" y="1584360"/>
            <a:ext cx="1359526" cy="109737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CA56435-329F-4456-AEBC-A68550253C52}"/>
              </a:ext>
            </a:extLst>
          </p:cNvPr>
          <p:cNvSpPr txBox="1"/>
          <p:nvPr/>
        </p:nvSpPr>
        <p:spPr>
          <a:xfrm>
            <a:off x="987030" y="194733"/>
            <a:ext cx="90839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ПЛАН ОСНОВНЫХ МЕРОПРИЯТИЙ МБОУ «СРЕДНЯЯ ШКОЛА № 29 </a:t>
            </a:r>
          </a:p>
          <a:p>
            <a:r>
              <a:rPr lang="ru-RU" dirty="0"/>
              <a:t>ИМ. И.Н. ЗИКЕЕВА», ПОСВЯЩЕННЫХ ГОДУ СЕМЬИ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D6FB3BD-33F2-4887-A488-FC2D44D068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733" y="1468773"/>
            <a:ext cx="4927599" cy="538922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1FD7A98-DE12-40F8-9AC0-552756501A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2799" y="1468772"/>
            <a:ext cx="5134947" cy="5389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004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7" name="Прямая соединительная линия 11"/>
          <p:cNvCxnSpPr/>
          <p:nvPr/>
        </p:nvCxnSpPr>
        <p:spPr>
          <a:xfrm>
            <a:off x="792955" y="1852508"/>
            <a:ext cx="720" cy="4470840"/>
          </a:xfrm>
          <a:prstGeom prst="straightConnector1">
            <a:avLst/>
          </a:prstGeom>
          <a:ln w="38100">
            <a:solidFill>
              <a:srgbClr val="FFFFFF"/>
            </a:solidFill>
            <a:round/>
          </a:ln>
        </p:spPr>
      </p:cxnSp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A16FC52-A84B-4CE0-85A1-15576315CDA9}"/>
              </a:ext>
            </a:extLst>
          </p:cNvPr>
          <p:cNvSpPr txBox="1"/>
          <p:nvPr/>
        </p:nvSpPr>
        <p:spPr>
          <a:xfrm>
            <a:off x="957983" y="1584360"/>
            <a:ext cx="675922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“Воспитание есть процесс социальный в самом широком смысле. Воспитывает все: люди, вещи, явления, но прежде всего и больше всего – люди. Из них на первом месте – родители и педагоги”.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C3DD69-DB1C-4344-B264-4E252261444F}"/>
              </a:ext>
            </a:extLst>
          </p:cNvPr>
          <p:cNvSpPr txBox="1"/>
          <p:nvPr/>
        </p:nvSpPr>
        <p:spPr>
          <a:xfrm>
            <a:off x="2996803" y="2915721"/>
            <a:ext cx="61936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Антон Семёнович Макаренко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73AC6C-1689-4211-A53A-F13CCC48E602}"/>
              </a:ext>
            </a:extLst>
          </p:cNvPr>
          <p:cNvSpPr txBox="1"/>
          <p:nvPr/>
        </p:nvSpPr>
        <p:spPr>
          <a:xfrm>
            <a:off x="823275" y="407394"/>
            <a:ext cx="8362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Антон Семёнович Макаренко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E5063C8-592C-4340-9DB4-2E1945D7CF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5238" y="1920443"/>
            <a:ext cx="4292527" cy="4592746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068013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3332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ЗАДАЧИ ШКОЛЫ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4A5E86-5A88-45B5-ACA8-C644211E1931}"/>
              </a:ext>
            </a:extLst>
          </p:cNvPr>
          <p:cNvSpPr txBox="1"/>
          <p:nvPr/>
        </p:nvSpPr>
        <p:spPr>
          <a:xfrm>
            <a:off x="362324" y="1443840"/>
            <a:ext cx="782441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1.Единство процесса воспитания в школе и семье с целью все стороннего развития личности каждого ребенка.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2.Изучение воспитательных возможностей семей.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3.Скорая воспитательная помощь семье.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4.Повышение педагогической культуры родителей.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5.Общая заинтересованность учителей и родителей в организации гуманной педагогической Среды вокруг каждого ребенка, ведущая роль школы и организации этой Среды.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6.Умение координировать усилия семьи и школы.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A23BE6-15CA-4A3C-83C6-246C94041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7952" y="1989570"/>
            <a:ext cx="3610406" cy="373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3E4DEF-861E-4711-A5A2-3485133ED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F1B171-4524-43BA-9EC4-9B11A25E7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228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ГЛАВНЫЕ ФУНКЦИИ ВЗАИМОДЕЙСТВИЯ ШКОЛЫ И СЕМЬИ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4A5E86-5A88-45B5-ACA8-C644211E1931}"/>
              </a:ext>
            </a:extLst>
          </p:cNvPr>
          <p:cNvSpPr txBox="1"/>
          <p:nvPr/>
        </p:nvSpPr>
        <p:spPr>
          <a:xfrm>
            <a:off x="362324" y="1443840"/>
            <a:ext cx="7838701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оздоровительная;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бытовая;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культурно-просветительная;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досугово-творческая;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стимулирующая самостоятельный опыт      личности ребенка;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охранно-защитная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A23BE6-15CA-4A3C-83C6-246C94041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6725" y="1898489"/>
            <a:ext cx="3921633" cy="435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12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ОСНОВНЫЕ НАПРАВЛЕНИЯ РАБОТЫ ОБРАЗОВАТЕЛЬНОГО УЧРЕЖДЕНИЯ С РОДИТЕЛЯМИ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4A5E86-5A88-45B5-ACA8-C644211E1931}"/>
              </a:ext>
            </a:extLst>
          </p:cNvPr>
          <p:cNvSpPr txBox="1"/>
          <p:nvPr/>
        </p:nvSpPr>
        <p:spPr>
          <a:xfrm>
            <a:off x="183643" y="1443840"/>
            <a:ext cx="813168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активной педагогической позиции родителей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семьи, оказание необходимой помощи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социальных служб с семьями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Вооружение семьи педагогическими знаниями и умениями, усвоение теоретических знаний и приобретение практических навыков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родителей к работе в органе управления в УВК.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A23BE6-15CA-4A3C-83C6-246C94041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325" y="1898489"/>
            <a:ext cx="3693033" cy="410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78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A16FC52-A84B-4CE0-85A1-15576315CDA9}"/>
              </a:ext>
            </a:extLst>
          </p:cNvPr>
          <p:cNvSpPr txBox="1"/>
          <p:nvPr/>
        </p:nvSpPr>
        <p:spPr>
          <a:xfrm>
            <a:off x="5388547" y="1584360"/>
            <a:ext cx="651489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/>
            <a:endParaRPr lang="ru-RU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НАПРАВЛЕНИЯ ИЗУЧЕНИЯ СЕМЕЙ 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Общие сведения о родителях или лицах, их заменяющих;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	Жилищные условия семьи и ее материальная обеспеченность;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	Образовательный уровень семьи, интересы родителей к школе;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	Уровень педагогической культуры родителей;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	Авторитетность семьи в глазах ребенка;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	Степень значимости воспитательного воздействия родителей на ребенка;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	Семейные традиции, обычаи;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8.	Характер взаимоотношений в семье;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9.	Психологическая атмосфера в семье (благоприятная, неблагоприятная);</a:t>
            </a:r>
          </a:p>
          <a:p>
            <a:pPr marL="457200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10.	Воспитательные возможности семьи.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73AC6C-1689-4211-A53A-F13CCC48E602}"/>
              </a:ext>
            </a:extLst>
          </p:cNvPr>
          <p:cNvSpPr txBox="1"/>
          <p:nvPr/>
        </p:nvSpPr>
        <p:spPr>
          <a:xfrm>
            <a:off x="428350" y="407394"/>
            <a:ext cx="110627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РАБОТЫ ОБРАЗОВАТЕЛЬНОГО УЧРЕЖДЕНИЯ С РОДИТЕЛЯМИ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9C522D4-AD41-4FE1-AF90-51AF1F8C6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50" y="1568339"/>
            <a:ext cx="5118458" cy="500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90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ОСНОВНЫЕ НАПРАВЛЕНИЯ РАБОТЫ ОБРАЗОВАТЕЛЬНОГО УЧРЕЖДЕНИЯ С РОДИТЕЛЯМИ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4A5E86-5A88-45B5-ACA8-C644211E1931}"/>
              </a:ext>
            </a:extLst>
          </p:cNvPr>
          <p:cNvSpPr txBox="1"/>
          <p:nvPr/>
        </p:nvSpPr>
        <p:spPr>
          <a:xfrm>
            <a:off x="183643" y="1443840"/>
            <a:ext cx="1150353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Вооружение семьи педагогическими знаниями и умениями, усвоение теоретических знаний и приобретение практических навыков: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28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педагогического лектория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информационных стендов для родителей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специалистов различных направлений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28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242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ОСНОВНЫЕ НАПРАВЛЕНИЯ РАБОТЫ ОБРАЗОВАТЕЛЬНОГО УЧРЕЖДЕНИЯ С РОДИТЕЛЯМИ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B7898EB-D6CA-47EB-A487-2DB695668892}"/>
              </a:ext>
            </a:extLst>
          </p:cNvPr>
          <p:cNvSpPr txBox="1"/>
          <p:nvPr/>
        </p:nvSpPr>
        <p:spPr>
          <a:xfrm>
            <a:off x="183642" y="1443840"/>
            <a:ext cx="1187067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родителей к работе в органе управления в УВК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родителей класса в работе совета школы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родителей в работе родительского комитета класса и школы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8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8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8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3968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2382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9274" y="344811"/>
            <a:ext cx="8383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2324" y="357515"/>
            <a:ext cx="10301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ОСНОВНЫЕ НАПРАВЛЕНИЯ РАБОТЫ ОБРАЗОВАТЕЛЬНОГО УЧРЕЖДЕНИЯ С РОДИТЕЛЯМИ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311" y="91082"/>
            <a:ext cx="1390008" cy="9266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4A5E86-5A88-45B5-ACA8-C644211E1931}"/>
              </a:ext>
            </a:extLst>
          </p:cNvPr>
          <p:cNvSpPr txBox="1"/>
          <p:nvPr/>
        </p:nvSpPr>
        <p:spPr>
          <a:xfrm>
            <a:off x="183643" y="1443840"/>
            <a:ext cx="81316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15589279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86C03-8398-4F8C-9742-93B6DC129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8784CE-FCEF-4A63-9292-B284A9189A8F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C24005-C8E7-4791-BBD7-3C3C6B214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02"/>
            <a:ext cx="12192000" cy="6832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305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17C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" name="Прямая соединительная линия 15"/>
          <p:cNvCxnSpPr/>
          <p:nvPr/>
        </p:nvCxnSpPr>
        <p:spPr>
          <a:xfrm>
            <a:off x="805680" y="580680"/>
            <a:ext cx="4320" cy="1003680"/>
          </a:xfrm>
          <a:prstGeom prst="straightConnector1">
            <a:avLst/>
          </a:prstGeom>
          <a:ln w="38100">
            <a:solidFill>
              <a:srgbClr val="0072BC"/>
            </a:solidFill>
            <a:round/>
          </a:ln>
        </p:spPr>
      </p:cxnSp>
      <p:sp>
        <p:nvSpPr>
          <p:cNvPr id="410" name="Прямоугольник 7"/>
          <p:cNvSpPr/>
          <p:nvPr/>
        </p:nvSpPr>
        <p:spPr>
          <a:xfrm>
            <a:off x="1512360" y="751320"/>
            <a:ext cx="97063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DejaVu Sans"/>
              </a:rPr>
              <a:t> 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760" cy="13540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D3D36D-4CCD-77ED-8824-0A5999C7A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336" y="344811"/>
            <a:ext cx="1353429" cy="7925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A16FC52-A84B-4CE0-85A1-15576315CDA9}"/>
              </a:ext>
            </a:extLst>
          </p:cNvPr>
          <p:cNvSpPr txBox="1"/>
          <p:nvPr/>
        </p:nvSpPr>
        <p:spPr>
          <a:xfrm>
            <a:off x="185739" y="1584360"/>
            <a:ext cx="753147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“Как можно меньше вызовов в школу родителей для моральных нотаций детям, для устрашения сыновней отцовской “сильной рукой”, для предупреждения об опасностях, “если и дальше так будет продолжаться”, – и как можно больше такого духовного общения детей с родителями, которое приносит радость матерям и отцам. Все, что у ребенка в голове, душе, в тетради, дневнике, – все это мы должны рассматривать с точки зрения взаимоотношений детей и родителей, и совершенно недопустимо, чтобы ребенок приносил матери и отцу одни огорчения – это уродливое воспитание”.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73AC6C-1689-4211-A53A-F13CCC48E602}"/>
              </a:ext>
            </a:extLst>
          </p:cNvPr>
          <p:cNvSpPr txBox="1"/>
          <p:nvPr/>
        </p:nvSpPr>
        <p:spPr>
          <a:xfrm>
            <a:off x="823275" y="407394"/>
            <a:ext cx="8362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.А. Сухомлинский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749D5CD-B5CA-4AA1-86A7-AD93A16E52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5275" y="1459206"/>
            <a:ext cx="3853305" cy="524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518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67A11B-569D-467B-9A12-7BA8686EF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587B54-5F9B-4B5F-ADE1-FCE9D9C3E376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B4B38C-0A34-4C0E-99C4-C54C5F816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994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8809</TotalTime>
  <Words>1379</Words>
  <Application>Microsoft Office PowerPoint</Application>
  <PresentationFormat>Широкоэкранный</PresentationFormat>
  <Paragraphs>182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Arial Black</vt:lpstr>
      <vt:lpstr>Symbol</vt:lpstr>
      <vt:lpstr>Times New Roman</vt:lpstr>
      <vt:lpstr>Wingdings</vt:lpstr>
      <vt:lpstr>Тема Office</vt:lpstr>
      <vt:lpstr> МБОУ «Средняя школа № 29 им. И. Н. Зикеева»  Заседание педагогического совета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ПРОБЛЕМНОЕ ПОЛЕ</vt:lpstr>
      <vt:lpstr>ПРОБЛЕМНОЕ ПОЛЕ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Zhilyaev</dc:creator>
  <dc:description/>
  <cp:lastModifiedBy>Пользователь</cp:lastModifiedBy>
  <cp:revision>463</cp:revision>
  <cp:lastPrinted>2019-07-02T07:04:18Z</cp:lastPrinted>
  <dcterms:created xsi:type="dcterms:W3CDTF">2018-11-21T09:13:32Z</dcterms:created>
  <dcterms:modified xsi:type="dcterms:W3CDTF">2024-08-21T07:27:52Z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Широкоэкранный</vt:lpwstr>
  </property>
  <property fmtid="{D5CDD505-2E9C-101B-9397-08002B2CF9AE}" pid="4" name="Slides">
    <vt:i4>29</vt:i4>
  </property>
</Properties>
</file>