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2" r:id="rId7"/>
    <p:sldId id="263" r:id="rId8"/>
    <p:sldId id="267" r:id="rId9"/>
    <p:sldId id="261" r:id="rId10"/>
    <p:sldId id="264" r:id="rId11"/>
    <p:sldId id="265" r:id="rId12"/>
    <p:sldId id="266" r:id="rId13"/>
    <p:sldId id="268" r:id="rId14"/>
    <p:sldId id="269" r:id="rId15"/>
    <p:sldId id="270" r:id="rId16"/>
    <p:sldId id="271" r:id="rId17"/>
    <p:sldId id="272" r:id="rId18"/>
    <p:sldId id="273" r:id="rId19"/>
    <p:sldId id="275" r:id="rId20"/>
    <p:sldId id="277" r:id="rId21"/>
    <p:sldId id="274" r:id="rId22"/>
    <p:sldId id="278" r:id="rId23"/>
    <p:sldId id="276" r:id="rId24"/>
    <p:sldId id="280" r:id="rId25"/>
    <p:sldId id="281" r:id="rId26"/>
    <p:sldId id="282" r:id="rId27"/>
    <p:sldId id="292" r:id="rId28"/>
    <p:sldId id="293" r:id="rId29"/>
    <p:sldId id="283" r:id="rId30"/>
    <p:sldId id="295" r:id="rId31"/>
    <p:sldId id="285" r:id="rId32"/>
    <p:sldId id="294" r:id="rId33"/>
    <p:sldId id="287" r:id="rId34"/>
    <p:sldId id="296" r:id="rId35"/>
    <p:sldId id="289" r:id="rId36"/>
    <p:sldId id="297" r:id="rId37"/>
    <p:sldId id="291" r:id="rId38"/>
    <p:sldId id="298" r:id="rId39"/>
    <p:sldId id="299" r:id="rId40"/>
    <p:sldId id="300" r:id="rId41"/>
    <p:sldId id="301" r:id="rId42"/>
    <p:sldId id="302" r:id="rId43"/>
    <p:sldId id="303" r:id="rId44"/>
    <p:sldId id="304" r:id="rId45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103" d="100"/>
          <a:sy n="103" d="100"/>
        </p:scale>
        <p:origin x="-198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viewProps" Target="viewProps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theme" Target="theme/theme1.xml"/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presProps" Target="presProps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F77DDC-996E-4858-BEBC-F7F849EB4E1B}" type="datetimeFigureOut">
              <a:rPr lang="ru-RU" smtClean="0"/>
              <a:t>04.12.2022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49A27D-21A8-4C71-8232-F825B4A0B57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262158614"/>
      </p:ext>
    </p:extLst>
  </p:cSld>
  <p:clrMapOvr>
    <a:masterClrMapping/>
  </p:clrMapOvr>
  <p:transition spd="slow">
    <p:wipe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F77DDC-996E-4858-BEBC-F7F849EB4E1B}" type="datetimeFigureOut">
              <a:rPr lang="ru-RU" smtClean="0"/>
              <a:t>04.12.2022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49A27D-21A8-4C71-8232-F825B4A0B57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066585864"/>
      </p:ext>
    </p:extLst>
  </p:cSld>
  <p:clrMapOvr>
    <a:masterClrMapping/>
  </p:clrMapOvr>
  <p:transition spd="slow">
    <p:wipe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F77DDC-996E-4858-BEBC-F7F849EB4E1B}" type="datetimeFigureOut">
              <a:rPr lang="ru-RU" smtClean="0"/>
              <a:t>04.12.2022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49A27D-21A8-4C71-8232-F825B4A0B57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120638338"/>
      </p:ext>
    </p:extLst>
  </p:cSld>
  <p:clrMapOvr>
    <a:masterClrMapping/>
  </p:clrMapOvr>
  <p:transition spd="slow">
    <p:wipe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F77DDC-996E-4858-BEBC-F7F849EB4E1B}" type="datetimeFigureOut">
              <a:rPr lang="ru-RU" smtClean="0"/>
              <a:t>04.12.2022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49A27D-21A8-4C71-8232-F825B4A0B57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19333"/>
      </p:ext>
    </p:extLst>
  </p:cSld>
  <p:clrMapOvr>
    <a:masterClrMapping/>
  </p:clrMapOvr>
  <p:transition spd="slow">
    <p:wipe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F77DDC-996E-4858-BEBC-F7F849EB4E1B}" type="datetimeFigureOut">
              <a:rPr lang="ru-RU" smtClean="0"/>
              <a:t>04.12.2022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49A27D-21A8-4C71-8232-F825B4A0B57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203460039"/>
      </p:ext>
    </p:extLst>
  </p:cSld>
  <p:clrMapOvr>
    <a:masterClrMapping/>
  </p:clrMapOvr>
  <p:transition spd="slow">
    <p:wipe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F77DDC-996E-4858-BEBC-F7F849EB4E1B}" type="datetimeFigureOut">
              <a:rPr lang="ru-RU" smtClean="0"/>
              <a:t>04.12.2022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49A27D-21A8-4C71-8232-F825B4A0B57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058582011"/>
      </p:ext>
    </p:extLst>
  </p:cSld>
  <p:clrMapOvr>
    <a:masterClrMapping/>
  </p:clrMapOvr>
  <p:transition spd="slow">
    <p:wip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F77DDC-996E-4858-BEBC-F7F849EB4E1B}" type="datetimeFigureOut">
              <a:rPr lang="ru-RU" smtClean="0"/>
              <a:t>04.12.2022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49A27D-21A8-4C71-8232-F825B4A0B57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33564390"/>
      </p:ext>
    </p:extLst>
  </p:cSld>
  <p:clrMapOvr>
    <a:masterClrMapping/>
  </p:clrMapOvr>
  <p:transition spd="slow">
    <p:wipe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F77DDC-996E-4858-BEBC-F7F849EB4E1B}" type="datetimeFigureOut">
              <a:rPr lang="ru-RU" smtClean="0"/>
              <a:t>04.12.2022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49A27D-21A8-4C71-8232-F825B4A0B57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681872533"/>
      </p:ext>
    </p:extLst>
  </p:cSld>
  <p:clrMapOvr>
    <a:masterClrMapping/>
  </p:clrMapOvr>
  <p:transition spd="slow">
    <p:wipe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F77DDC-996E-4858-BEBC-F7F849EB4E1B}" type="datetimeFigureOut">
              <a:rPr lang="ru-RU" smtClean="0"/>
              <a:t>04.12.2022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49A27D-21A8-4C71-8232-F825B4A0B57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540470864"/>
      </p:ext>
    </p:extLst>
  </p:cSld>
  <p:clrMapOvr>
    <a:masterClrMapping/>
  </p:clrMapOvr>
  <p:transition spd="slow">
    <p:wipe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F77DDC-996E-4858-BEBC-F7F849EB4E1B}" type="datetimeFigureOut">
              <a:rPr lang="ru-RU" smtClean="0"/>
              <a:t>04.12.2022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49A27D-21A8-4C71-8232-F825B4A0B57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390961205"/>
      </p:ext>
    </p:extLst>
  </p:cSld>
  <p:clrMapOvr>
    <a:masterClrMapping/>
  </p:clrMapOvr>
  <p:transition spd="slow">
    <p:wipe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F77DDC-996E-4858-BEBC-F7F849EB4E1B}" type="datetimeFigureOut">
              <a:rPr lang="ru-RU" smtClean="0"/>
              <a:t>04.12.2022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49A27D-21A8-4C71-8232-F825B4A0B57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770652485"/>
      </p:ext>
    </p:extLst>
  </p:cSld>
  <p:clrMapOvr>
    <a:masterClrMapping/>
  </p:clrMapOvr>
  <p:transition spd="slow">
    <p:wipe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 t="-17000" b="-1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5F77DDC-996E-4858-BEBC-F7F849EB4E1B}" type="datetimeFigureOut">
              <a:rPr lang="ru-RU" smtClean="0"/>
              <a:t>04.12.2022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849A27D-21A8-4C71-8232-F825B4A0B57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39305996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>
    <p:wipe/>
  </p:transition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g"/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g"/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g"/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g"/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g"/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g"/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g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g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g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g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g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g"/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g"/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g"/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g"/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g"/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g"/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g"/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>
            <a:noAutofit/>
          </a:bodyPr>
          <a:lstStyle/>
          <a:p>
            <a:r>
              <a:rPr lang="ru-RU" sz="11500" dirty="0" smtClean="0">
                <a:solidFill>
                  <a:schemeClr val="bg2">
                    <a:lumMod val="2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stral" pitchFamily="66" charset="0"/>
                <a:cs typeface="MoolBoran" pitchFamily="34" charset="0"/>
              </a:rPr>
              <a:t>Город сквозь времена и страны</a:t>
            </a:r>
            <a:endParaRPr lang="ru-RU" sz="11500" dirty="0">
              <a:solidFill>
                <a:schemeClr val="bg2">
                  <a:lumMod val="2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istral" pitchFamily="66" charset="0"/>
              <a:cs typeface="MoolBoran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85289070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27584" y="2780928"/>
            <a:ext cx="7416824" cy="1431032"/>
          </a:xfrm>
        </p:spPr>
        <p:txBody>
          <a:bodyPr>
            <a:noAutofit/>
          </a:bodyPr>
          <a:lstStyle/>
          <a:p>
            <a:pPr algn="just"/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       Архитектурный стиль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– совокупность основных черт и признаков архитектуры определённого времени и места, проявляющихся в особенностях её функциональной, конструктивной и художественной сторон (приёмы построения планов и объёмов композиций зданий, строительные материалы и конструкции, формы и отделка фасадов, декоративное оформление интерьеров; входит в общее понятие стиля как художественного мировоззрения, охватывающего все стороны искусства и культуры общества в определённых условиях его социального и экономического развития; совокупность главных идейно-художественных особенностей творчества мастера.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805702" y="5396663"/>
            <a:ext cx="7560840" cy="1440160"/>
          </a:xfrm>
        </p:spPr>
        <p:txBody>
          <a:bodyPr>
            <a:normAutofit/>
          </a:bodyPr>
          <a:lstStyle/>
          <a:p>
            <a:pPr marL="0" indent="0" algn="just">
              <a:buNone/>
            </a:pP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    Архитектура города – личное авторское творчество. </a:t>
            </a:r>
          </a:p>
          <a:p>
            <a:pPr marL="0" indent="0" algn="just">
              <a:buNone/>
            </a:pP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    К созданию любого значительного архитектурного сооружения привлекались выдающиеся зодчие, камнетёсы и резчики, художники и декораторы. </a:t>
            </a:r>
            <a:endParaRPr lang="ru-RU" sz="20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827584" y="260648"/>
            <a:ext cx="7416824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       Архитектура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или </a:t>
            </a:r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зодчество</a:t>
            </a:r>
            <a:r>
              <a:rPr lang="ru-RU" sz="2000" baseline="30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 — искусство и наука стоить,  проектировать здания и сооружения (включая их комплексы), а также сама совокупность зданий и сооружений, создающих пространственную среду для жизни и деятельности человека.</a:t>
            </a:r>
            <a:endParaRPr lang="ru-RU" sz="2000" b="1" i="1" dirty="0" smtClean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01803696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ru-RU" sz="7200" dirty="0" smtClean="0">
                <a:latin typeface="Monotype Corsiva" pitchFamily="66" charset="0"/>
              </a:rPr>
              <a:t>Античное искусство</a:t>
            </a:r>
            <a:endParaRPr lang="ru-RU" sz="7200" dirty="0">
              <a:latin typeface="Monotype Corsiva" pitchFamily="66" charset="0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683568" y="1268760"/>
            <a:ext cx="7776864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b="1" dirty="0" smtClean="0"/>
              <a:t>      Античное</a:t>
            </a:r>
            <a:r>
              <a:rPr lang="ru-RU" dirty="0"/>
              <a:t> </a:t>
            </a:r>
            <a:r>
              <a:rPr lang="ru-RU" b="1" dirty="0"/>
              <a:t>искусство</a:t>
            </a:r>
            <a:r>
              <a:rPr lang="ru-RU" dirty="0"/>
              <a:t> – одно из красивейших и совершеннейших во всей истории человечества. Именно во времена Античности были заложены традиции искусства, получившие развитие в последующие периоды истории</a:t>
            </a:r>
            <a:r>
              <a:rPr lang="ru-RU" dirty="0" smtClean="0"/>
              <a:t>. Относится к Античной цивилизации:  </a:t>
            </a:r>
            <a:r>
              <a:rPr lang="ru-RU" b="1" u="sng" dirty="0" smtClean="0"/>
              <a:t>Древней Греции,  Древнего Рима.</a:t>
            </a:r>
          </a:p>
        </p:txBody>
      </p:sp>
      <p:pic>
        <p:nvPicPr>
          <p:cNvPr id="7" name="Рисунок 6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717" t="21565" r="16768" b="17887"/>
          <a:stretch/>
        </p:blipFill>
        <p:spPr>
          <a:xfrm>
            <a:off x="1403648" y="3386163"/>
            <a:ext cx="6120680" cy="3109235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704458" y="2462833"/>
            <a:ext cx="7683966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ru-RU" dirty="0" smtClean="0"/>
              <a:t>     Стиль описывается как белокаменный мир, который рождал ощущение естественности красоты, творимой человеком, верящим в радость и собственные силы. </a:t>
            </a:r>
            <a:endParaRPr lang="ru-RU" dirty="0"/>
          </a:p>
        </p:txBody>
      </p:sp>
      <p:sp>
        <p:nvSpPr>
          <p:cNvPr id="9" name="TextBox 8"/>
          <p:cNvSpPr txBox="1"/>
          <p:nvPr/>
        </p:nvSpPr>
        <p:spPr>
          <a:xfrm>
            <a:off x="1869410" y="6415274"/>
            <a:ext cx="547260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b="1" dirty="0" smtClean="0"/>
              <a:t>Афинский Акрополь. Храм </a:t>
            </a:r>
            <a:r>
              <a:rPr lang="ru-RU" b="1" dirty="0" err="1" smtClean="0"/>
              <a:t>Эрехтейон</a:t>
            </a:r>
            <a:r>
              <a:rPr lang="ru-RU" b="1" dirty="0" smtClean="0"/>
              <a:t>, </a:t>
            </a:r>
            <a:r>
              <a:rPr lang="en-US" b="1" dirty="0" smtClean="0"/>
              <a:t>V</a:t>
            </a:r>
            <a:r>
              <a:rPr lang="ru-RU" b="1" dirty="0" smtClean="0"/>
              <a:t> в. </a:t>
            </a:r>
            <a:r>
              <a:rPr lang="ru-RU" b="1" dirty="0"/>
              <a:t>д</a:t>
            </a:r>
            <a:r>
              <a:rPr lang="ru-RU" b="1" dirty="0" smtClean="0"/>
              <a:t>о н.э.</a:t>
            </a:r>
            <a:endParaRPr lang="ru-RU" b="1" dirty="0"/>
          </a:p>
        </p:txBody>
      </p:sp>
    </p:spTree>
    <p:extLst>
      <p:ext uri="{BB962C8B-B14F-4D97-AF65-F5344CB8AC3E}">
        <p14:creationId xmlns:p14="http://schemas.microsoft.com/office/powerpoint/2010/main" val="4156040343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Объект 2"/>
          <p:cNvSpPr txBox="1">
            <a:spLocks/>
          </p:cNvSpPr>
          <p:nvPr/>
        </p:nvSpPr>
        <p:spPr>
          <a:xfrm>
            <a:off x="755576" y="260649"/>
            <a:ext cx="7560840" cy="2016224"/>
          </a:xfrm>
          <a:prstGeom prst="rect">
            <a:avLst/>
          </a:prstGeom>
        </p:spPr>
        <p:txBody>
          <a:bodyPr vert="horz" lIns="91440" tIns="45720" rIns="91440" bIns="45720" rtlCol="0">
            <a:normAutofit fontScale="70000" lnSpcReduction="20000"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buFont typeface="Arial" pitchFamily="34" charset="0"/>
              <a:buNone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    Архитектура античного стиля создала такие вечные элементы сооружений как ордер (строго продуманное соотношение  размеров и сочетаний конструктивных и декоративных частей здания), колонна и арка. Четкость и гармония форм, легкость и изящество, дополняет ансамбль абсолютной красотой.</a:t>
            </a:r>
          </a:p>
          <a:p>
            <a:pPr marL="0" indent="0">
              <a:buFont typeface="Arial" pitchFamily="34" charset="0"/>
              <a:buNone/>
            </a:pP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253" t="7542" r="1835"/>
          <a:stretch/>
        </p:blipFill>
        <p:spPr>
          <a:xfrm>
            <a:off x="1248336" y="2132855"/>
            <a:ext cx="6431304" cy="47069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21845686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5576" y="260648"/>
            <a:ext cx="5352737" cy="2962126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779" t="6716" r="7926" b="30883"/>
          <a:stretch/>
        </p:blipFill>
        <p:spPr>
          <a:xfrm>
            <a:off x="2448400" y="3519373"/>
            <a:ext cx="5900459" cy="2861956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539552" y="4365104"/>
            <a:ext cx="2120675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b="1" dirty="0" smtClean="0"/>
              <a:t>Афинский Акрополь. </a:t>
            </a:r>
          </a:p>
          <a:p>
            <a:pPr algn="ctr"/>
            <a:r>
              <a:rPr lang="ru-RU" b="1" dirty="0" smtClean="0"/>
              <a:t>Храм Парфенон, </a:t>
            </a:r>
          </a:p>
          <a:p>
            <a:pPr algn="ctr"/>
            <a:r>
              <a:rPr lang="en-US" b="1" dirty="0" smtClean="0"/>
              <a:t>V</a:t>
            </a:r>
            <a:r>
              <a:rPr lang="ru-RU" b="1" dirty="0" smtClean="0"/>
              <a:t> в. </a:t>
            </a:r>
            <a:r>
              <a:rPr lang="ru-RU" b="1" dirty="0"/>
              <a:t>д</a:t>
            </a:r>
            <a:r>
              <a:rPr lang="ru-RU" b="1" dirty="0" smtClean="0"/>
              <a:t>о н.э.</a:t>
            </a:r>
            <a:endParaRPr lang="ru-RU" b="1" dirty="0"/>
          </a:p>
        </p:txBody>
      </p:sp>
      <p:sp>
        <p:nvSpPr>
          <p:cNvPr id="8" name="TextBox 7"/>
          <p:cNvSpPr txBox="1"/>
          <p:nvPr/>
        </p:nvSpPr>
        <p:spPr>
          <a:xfrm>
            <a:off x="6300192" y="836712"/>
            <a:ext cx="2120675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b="1" dirty="0" smtClean="0"/>
              <a:t>Афинский Акрополь. </a:t>
            </a:r>
          </a:p>
          <a:p>
            <a:pPr algn="ctr"/>
            <a:r>
              <a:rPr lang="ru-RU" b="1" dirty="0" smtClean="0"/>
              <a:t>Храм Парфенон, </a:t>
            </a:r>
          </a:p>
          <a:p>
            <a:pPr algn="ctr"/>
            <a:r>
              <a:rPr lang="en-US" b="1" dirty="0" smtClean="0"/>
              <a:t>V</a:t>
            </a:r>
            <a:r>
              <a:rPr lang="ru-RU" b="1" dirty="0" smtClean="0"/>
              <a:t> в. </a:t>
            </a:r>
            <a:r>
              <a:rPr lang="ru-RU" b="1" dirty="0"/>
              <a:t>д</a:t>
            </a:r>
            <a:r>
              <a:rPr lang="ru-RU" b="1" dirty="0" smtClean="0"/>
              <a:t>о н.э.</a:t>
            </a:r>
          </a:p>
          <a:p>
            <a:pPr algn="ctr"/>
            <a:r>
              <a:rPr lang="ru-RU" b="1" dirty="0" smtClean="0"/>
              <a:t>(реконструкция)</a:t>
            </a:r>
            <a:endParaRPr lang="ru-RU" b="1" dirty="0"/>
          </a:p>
        </p:txBody>
      </p:sp>
    </p:spTree>
    <p:extLst>
      <p:ext uri="{BB962C8B-B14F-4D97-AF65-F5344CB8AC3E}">
        <p14:creationId xmlns:p14="http://schemas.microsoft.com/office/powerpoint/2010/main" val="209770347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ru-RU" sz="7200" dirty="0" smtClean="0">
                <a:latin typeface="Monotype Corsiva" pitchFamily="66" charset="0"/>
              </a:rPr>
              <a:t>Романский стиль</a:t>
            </a:r>
            <a:endParaRPr lang="ru-RU" sz="7200" dirty="0">
              <a:latin typeface="Monotype Corsiva" pitchFamily="66" charset="0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683568" y="1268760"/>
            <a:ext cx="7776864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dirty="0" smtClean="0"/>
              <a:t>      </a:t>
            </a:r>
            <a:r>
              <a:rPr lang="ru-RU" b="1" dirty="0"/>
              <a:t>Романский стиль </a:t>
            </a:r>
            <a:r>
              <a:rPr lang="ru-RU" dirty="0"/>
              <a:t>(от лат. </a:t>
            </a:r>
            <a:r>
              <a:rPr lang="ru-RU" dirty="0" err="1"/>
              <a:t>romanus</a:t>
            </a:r>
            <a:r>
              <a:rPr lang="ru-RU" dirty="0"/>
              <a:t> — римский) — художественный стиль, господствовавший в Западной Европе (а также затронувший некоторые страны Восточной Европы) в XI—XII веках (в ряде мест — и в XIII веке), один из важнейших этапов развития средневекового европейского искусства. </a:t>
            </a:r>
            <a:endParaRPr lang="ru-RU" u="sng" dirty="0" smtClean="0"/>
          </a:p>
        </p:txBody>
      </p:sp>
      <p:sp>
        <p:nvSpPr>
          <p:cNvPr id="8" name="TextBox 7"/>
          <p:cNvSpPr txBox="1"/>
          <p:nvPr/>
        </p:nvSpPr>
        <p:spPr>
          <a:xfrm>
            <a:off x="683568" y="2469089"/>
            <a:ext cx="7683966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ru-RU" dirty="0" smtClean="0"/>
              <a:t>     </a:t>
            </a:r>
            <a:r>
              <a:rPr lang="ru-RU" dirty="0"/>
              <a:t>Композиционная </a:t>
            </a:r>
            <a:r>
              <a:rPr lang="ru-RU" dirty="0" smtClean="0"/>
              <a:t>простота романского стиля, </a:t>
            </a:r>
            <a:r>
              <a:rPr lang="ru-RU" dirty="0"/>
              <a:t>грубоватая каменная кладка и компактность форм придавали суровую выразительность городским строениям, монастырям и замкам с их мощными башнями, массивными крепостными стенами, прорезанными узкими окнами и галереями.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899592" y="4489020"/>
            <a:ext cx="2258481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b="1" dirty="0" smtClean="0"/>
              <a:t>Соборный комплекс в Пизе. </a:t>
            </a:r>
          </a:p>
          <a:p>
            <a:pPr algn="ctr"/>
            <a:r>
              <a:rPr lang="ru-RU" b="1" dirty="0" smtClean="0"/>
              <a:t>Италия.</a:t>
            </a:r>
            <a:r>
              <a:rPr lang="en-US" b="1" dirty="0" smtClean="0"/>
              <a:t> XI – XII</a:t>
            </a:r>
            <a:r>
              <a:rPr lang="ru-RU" b="1" dirty="0" smtClean="0"/>
              <a:t> вв. </a:t>
            </a:r>
            <a:endParaRPr lang="ru-RU" b="1" dirty="0"/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63888" y="3679023"/>
            <a:ext cx="4320480" cy="315395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34454857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Объект 2"/>
          <p:cNvSpPr txBox="1">
            <a:spLocks/>
          </p:cNvSpPr>
          <p:nvPr/>
        </p:nvSpPr>
        <p:spPr>
          <a:xfrm>
            <a:off x="611560" y="260649"/>
            <a:ext cx="7704856" cy="1872207"/>
          </a:xfrm>
          <a:prstGeom prst="rect">
            <a:avLst/>
          </a:prstGeom>
        </p:spPr>
        <p:txBody>
          <a:bodyPr vert="horz" lIns="91440" tIns="45720" rIns="91440" bIns="45720" rtlCol="0">
            <a:normAutofit fontScale="70000" lnSpcReduction="20000"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buFont typeface="Arial" pitchFamily="34" charset="0"/>
              <a:buNone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    Романский стиль, складывающийся с 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X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в. на наследии древнеримской и византийской культур, многолик: у германцев монументален и угрюм, а на Средиземноморье, благодаря ярусам аркад, - даже наряден. Но конструктивно для него  наиболее характерно сочетание разновысоких объёмов, связанных между собой опорами, сводами и арками</a:t>
            </a:r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250" t="8817" r="34204" b="16815"/>
          <a:stretch/>
        </p:blipFill>
        <p:spPr>
          <a:xfrm>
            <a:off x="755577" y="1988840"/>
            <a:ext cx="3384375" cy="4031030"/>
          </a:xfrm>
          <a:prstGeom prst="rect">
            <a:avLst/>
          </a:prstGeom>
        </p:spPr>
      </p:pic>
      <p:pic>
        <p:nvPicPr>
          <p:cNvPr id="3" name="Рисунок 2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269" t="14680" b="19865"/>
          <a:stretch/>
        </p:blipFill>
        <p:spPr>
          <a:xfrm>
            <a:off x="4302478" y="1988840"/>
            <a:ext cx="4027754" cy="4043927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755577" y="6093296"/>
            <a:ext cx="341612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b="1" dirty="0" err="1" smtClean="0"/>
              <a:t>Вартбургский</a:t>
            </a:r>
            <a:r>
              <a:rPr lang="ru-RU" b="1" dirty="0" smtClean="0"/>
              <a:t> замок. </a:t>
            </a:r>
          </a:p>
          <a:p>
            <a:pPr algn="ctr"/>
            <a:r>
              <a:rPr lang="ru-RU" b="1" dirty="0" smtClean="0"/>
              <a:t>Германия.</a:t>
            </a:r>
            <a:r>
              <a:rPr lang="en-US" b="1" dirty="0" smtClean="0"/>
              <a:t> XII</a:t>
            </a:r>
            <a:r>
              <a:rPr lang="ru-RU" b="1" dirty="0" smtClean="0"/>
              <a:t> в. </a:t>
            </a:r>
            <a:endParaRPr lang="ru-RU" b="1" dirty="0"/>
          </a:p>
        </p:txBody>
      </p:sp>
      <p:sp>
        <p:nvSpPr>
          <p:cNvPr id="7" name="TextBox 6"/>
          <p:cNvSpPr txBox="1"/>
          <p:nvPr/>
        </p:nvSpPr>
        <p:spPr>
          <a:xfrm>
            <a:off x="4171706" y="6034179"/>
            <a:ext cx="415852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b="1" dirty="0" smtClean="0"/>
              <a:t>Монастырь Санкт-Иоганн в </a:t>
            </a:r>
            <a:r>
              <a:rPr lang="ru-RU" b="1" dirty="0" err="1" smtClean="0"/>
              <a:t>Мюнстере</a:t>
            </a:r>
            <a:r>
              <a:rPr lang="ru-RU" b="1" dirty="0" smtClean="0"/>
              <a:t>. </a:t>
            </a:r>
          </a:p>
          <a:p>
            <a:pPr algn="ctr"/>
            <a:r>
              <a:rPr lang="ru-RU" b="1" dirty="0" smtClean="0"/>
              <a:t>Швейцария.</a:t>
            </a:r>
            <a:r>
              <a:rPr lang="en-US" b="1" dirty="0" smtClean="0"/>
              <a:t> XIII</a:t>
            </a:r>
            <a:r>
              <a:rPr lang="ru-RU" b="1" dirty="0" smtClean="0"/>
              <a:t> в. </a:t>
            </a:r>
            <a:endParaRPr lang="ru-RU" b="1" dirty="0"/>
          </a:p>
        </p:txBody>
      </p:sp>
    </p:spTree>
    <p:extLst>
      <p:ext uri="{BB962C8B-B14F-4D97-AF65-F5344CB8AC3E}">
        <p14:creationId xmlns:p14="http://schemas.microsoft.com/office/powerpoint/2010/main" val="3570039279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Характерные </a:t>
            </a:r>
            <a:r>
              <a:rPr lang="ru-RU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черты</a:t>
            </a:r>
            <a:br>
              <a:rPr lang="ru-RU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ru-RU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романского </a:t>
            </a:r>
            <a:r>
              <a:rPr lang="ru-RU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стиля:</a:t>
            </a:r>
            <a:endParaRPr lang="ru-RU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899592" y="1700808"/>
            <a:ext cx="7488832" cy="31393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 algn="just">
              <a:buFont typeface="Arial" pitchFamily="34" charset="0"/>
              <a:buChar char="•"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сочетание ясного архитектурного силуэта и лаконичности наружной отделки - здание всегда гармонично вписывалось в окружающую природу. Этому способствовали массивные стены с узкими проёмами окон и ступенчато-углублёнными порталами. Такие стены несли в себе оборонительное назначение.</a:t>
            </a:r>
          </a:p>
          <a:p>
            <a:pPr algn="just"/>
            <a:endParaRPr lang="ru-RU" dirty="0" smtClean="0">
              <a:latin typeface="Times New Roman" pitchFamily="18" charset="0"/>
              <a:cs typeface="Times New Roman" pitchFamily="18" charset="0"/>
            </a:endParaRPr>
          </a:p>
          <a:p>
            <a:pPr marL="285750" indent="-285750" algn="just">
              <a:buFont typeface="Arial" pitchFamily="34" charset="0"/>
              <a:buChar char="•"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основными постройками в этот период становятся храм-крепость и замок-крепость. Главным элементом композиции монастыря или замка становится башня. Вокруг неё располагались остальные постройки, составленные из простых геометрических форм — кубов, призм, цилиндров.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28087330"/>
      </p:ext>
    </p:extLst>
  </p:cSld>
  <p:clrMapOvr>
    <a:masterClrMapping/>
  </p:clrMapOvr>
  <p:transition spd="slow">
    <p:wipe/>
  </p:transition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4747" t="3424" r="10303" b="5933"/>
          <a:stretch/>
        </p:blipFill>
        <p:spPr>
          <a:xfrm>
            <a:off x="827584" y="188640"/>
            <a:ext cx="4608512" cy="3167612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63888" y="3449425"/>
            <a:ext cx="4730401" cy="3148673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5508104" y="1126115"/>
            <a:ext cx="254651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b="1" dirty="0" smtClean="0"/>
              <a:t>Монастырь в </a:t>
            </a:r>
            <a:r>
              <a:rPr lang="ru-RU" b="1" dirty="0" err="1" smtClean="0"/>
              <a:t>Фонтене</a:t>
            </a:r>
            <a:r>
              <a:rPr lang="ru-RU" b="1" dirty="0" smtClean="0"/>
              <a:t>. Франция.</a:t>
            </a:r>
            <a:r>
              <a:rPr lang="en-US" b="1" dirty="0" smtClean="0"/>
              <a:t> XII</a:t>
            </a:r>
            <a:r>
              <a:rPr lang="ru-RU" b="1" dirty="0" smtClean="0"/>
              <a:t> в. </a:t>
            </a:r>
            <a:endParaRPr lang="ru-RU" b="1" dirty="0"/>
          </a:p>
        </p:txBody>
      </p:sp>
      <p:sp>
        <p:nvSpPr>
          <p:cNvPr id="7" name="TextBox 6"/>
          <p:cNvSpPr txBox="1"/>
          <p:nvPr/>
        </p:nvSpPr>
        <p:spPr>
          <a:xfrm>
            <a:off x="899592" y="4489020"/>
            <a:ext cx="2448272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b="1" dirty="0" smtClean="0"/>
              <a:t>Своды Монастыря аббатства </a:t>
            </a:r>
            <a:r>
              <a:rPr lang="ru-RU" b="1" dirty="0" err="1" smtClean="0"/>
              <a:t>Фонтене</a:t>
            </a:r>
            <a:r>
              <a:rPr lang="ru-RU" b="1" dirty="0" smtClean="0"/>
              <a:t>. Франция.</a:t>
            </a:r>
            <a:r>
              <a:rPr lang="en-US" b="1" dirty="0" smtClean="0"/>
              <a:t> XII</a:t>
            </a:r>
            <a:r>
              <a:rPr lang="ru-RU" b="1" dirty="0" smtClean="0"/>
              <a:t> в. </a:t>
            </a:r>
            <a:endParaRPr lang="ru-RU" b="1" dirty="0"/>
          </a:p>
        </p:txBody>
      </p:sp>
    </p:spTree>
    <p:extLst>
      <p:ext uri="{BB962C8B-B14F-4D97-AF65-F5344CB8AC3E}">
        <p14:creationId xmlns:p14="http://schemas.microsoft.com/office/powerpoint/2010/main" val="833956036"/>
      </p:ext>
    </p:extLst>
  </p:cSld>
  <p:clrMapOvr>
    <a:masterClrMapping/>
  </p:clrMapOvr>
  <p:transition spd="slow">
    <p:wipe/>
  </p:transition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-1"/>
            <a:ext cx="8229600" cy="1117321"/>
          </a:xfrm>
        </p:spPr>
        <p:txBody>
          <a:bodyPr>
            <a:noAutofit/>
          </a:bodyPr>
          <a:lstStyle/>
          <a:p>
            <a:r>
              <a:rPr lang="ru-RU" sz="7200" dirty="0" smtClean="0">
                <a:latin typeface="Monotype Corsiva" pitchFamily="66" charset="0"/>
              </a:rPr>
              <a:t>Готический стиль</a:t>
            </a:r>
            <a:endParaRPr lang="ru-RU" sz="7200" dirty="0">
              <a:latin typeface="Monotype Corsiva" pitchFamily="66" charset="0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643468" y="2939894"/>
            <a:ext cx="768396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ru-RU" dirty="0" smtClean="0"/>
              <a:t>     </a:t>
            </a:r>
            <a:endParaRPr lang="ru-RU" dirty="0"/>
          </a:p>
        </p:txBody>
      </p:sp>
      <p:sp>
        <p:nvSpPr>
          <p:cNvPr id="9" name="TextBox 8"/>
          <p:cNvSpPr txBox="1"/>
          <p:nvPr/>
        </p:nvSpPr>
        <p:spPr>
          <a:xfrm>
            <a:off x="1619672" y="6369703"/>
            <a:ext cx="396354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b="1" dirty="0" smtClean="0"/>
              <a:t>Ратуша Старого города. Прага. </a:t>
            </a:r>
            <a:endParaRPr lang="ru-RU" b="1" dirty="0"/>
          </a:p>
        </p:txBody>
      </p:sp>
      <p:sp>
        <p:nvSpPr>
          <p:cNvPr id="7" name="Объект 2"/>
          <p:cNvSpPr txBox="1">
            <a:spLocks/>
          </p:cNvSpPr>
          <p:nvPr/>
        </p:nvSpPr>
        <p:spPr>
          <a:xfrm>
            <a:off x="758070" y="3372460"/>
            <a:ext cx="4678026" cy="3025392"/>
          </a:xfrm>
          <a:prstGeom prst="rect">
            <a:avLst/>
          </a:prstGeom>
        </p:spPr>
        <p:txBody>
          <a:bodyPr vert="horz" lIns="91440" tIns="45720" rIns="91440" bIns="45720" rtlCol="0">
            <a:normAutofit fontScale="70000" lnSpcReduction="20000"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buFont typeface="Arial" pitchFamily="34" charset="0"/>
              <a:buNone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    Стиль готики, зародившийся во Франции в середине 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XII 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в., то напряженный и жёсткий, то утонченно декоративный, определил архитектуру вилл и замков, облик всего материального мира Средневековья. Иными стали не только силуэты и формы городов, но и посуда, костюмы и украшения. </a:t>
            </a:r>
          </a:p>
        </p:txBody>
      </p:sp>
      <p:sp>
        <p:nvSpPr>
          <p:cNvPr id="10" name="Объект 2"/>
          <p:cNvSpPr txBox="1">
            <a:spLocks/>
          </p:cNvSpPr>
          <p:nvPr/>
        </p:nvSpPr>
        <p:spPr>
          <a:xfrm>
            <a:off x="758070" y="908720"/>
            <a:ext cx="7569364" cy="2304256"/>
          </a:xfrm>
          <a:prstGeom prst="rect">
            <a:avLst/>
          </a:prstGeom>
        </p:spPr>
        <p:txBody>
          <a:bodyPr vert="horz" lIns="91440" tIns="45720" rIns="91440" bIns="45720" rtlCol="0">
            <a:normAutofit fontScale="70000" lnSpcReduction="20000"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buFont typeface="Arial" pitchFamily="34" charset="0"/>
              <a:buNone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    Готический стиль зародился в Европе в конце 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XII 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начала 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XVI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века. Готика сменила архитектуру Романского стиля. Термин «готика», «готическая архитектура» происходит от слова «готы» – варварские племена с севера. Термин возник позже (в Новое время) как презрительное обозначение всего привнесённого в европейское искусство варварами-готами и подчёркивал радикальное отличие средневекового зодчества от античного искусства Древнего Рима. </a:t>
            </a: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82326" y="2852936"/>
            <a:ext cx="2662082" cy="39151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45193806"/>
      </p:ext>
    </p:extLst>
  </p:cSld>
  <p:clrMapOvr>
    <a:masterClrMapping/>
  </p:clrMapOvr>
  <p:transition spd="slow">
    <p:wipe/>
  </p:transition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Объект 2"/>
          <p:cNvSpPr txBox="1">
            <a:spLocks/>
          </p:cNvSpPr>
          <p:nvPr/>
        </p:nvSpPr>
        <p:spPr>
          <a:xfrm>
            <a:off x="758070" y="260648"/>
            <a:ext cx="7569364" cy="1512168"/>
          </a:xfrm>
          <a:prstGeom prst="rect">
            <a:avLst/>
          </a:prstGeom>
        </p:spPr>
        <p:txBody>
          <a:bodyPr vert="horz" lIns="91440" tIns="45720" rIns="91440" bIns="45720" rtlCol="0">
            <a:normAutofit fontScale="70000" lnSpcReduction="20000"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buFont typeface="Arial" pitchFamily="34" charset="0"/>
              <a:buNone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    В готических соборах стены становятся легче. Вдоль стен – скульптуры святых, а в череде узких простенков и больших окон зачаровывают витражи из кусков цветного стекла. Ажурные колонны уходят ввысь в виде тонких пучков, делая интерьер воздушнее и светлее. </a:t>
            </a: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8788" r="22424" b="20000"/>
          <a:stretch/>
        </p:blipFill>
        <p:spPr>
          <a:xfrm>
            <a:off x="843055" y="1872333"/>
            <a:ext cx="3147945" cy="3212851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37640" y="1864978"/>
            <a:ext cx="4289794" cy="3220206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123728" y="5445224"/>
            <a:ext cx="462472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b="1" dirty="0" smtClean="0"/>
              <a:t>Кёльнский собор. Германия. </a:t>
            </a:r>
            <a:r>
              <a:rPr lang="en-US" b="1" dirty="0" smtClean="0"/>
              <a:t>XIII – XIX</a:t>
            </a:r>
            <a:r>
              <a:rPr lang="ru-RU" b="1" dirty="0" smtClean="0"/>
              <a:t> вв.</a:t>
            </a:r>
            <a:endParaRPr lang="ru-RU" b="1" dirty="0"/>
          </a:p>
        </p:txBody>
      </p:sp>
    </p:spTree>
    <p:extLst>
      <p:ext uri="{BB962C8B-B14F-4D97-AF65-F5344CB8AC3E}">
        <p14:creationId xmlns:p14="http://schemas.microsoft.com/office/powerpoint/2010/main" val="3657443788"/>
      </p:ext>
    </p:extLst>
  </p:cSld>
  <p:clrMapOvr>
    <a:masterClrMapping/>
  </p:clrMapOvr>
  <p:transition spd="slow">
    <p:wipe/>
  </p:transition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>
            <a:spLocks noGrp="1"/>
          </p:cNvSpPr>
          <p:nvPr>
            <p:ph type="title"/>
          </p:nvPr>
        </p:nvSpPr>
        <p:spPr>
          <a:xfrm>
            <a:off x="467544" y="188640"/>
            <a:ext cx="8229600" cy="1143000"/>
          </a:xfrm>
        </p:spPr>
        <p:txBody>
          <a:bodyPr>
            <a:normAutofit fontScale="90000"/>
          </a:bodyPr>
          <a:lstStyle/>
          <a:p>
            <a:r>
              <a:rPr lang="ru-RU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Характерные </a:t>
            </a:r>
            <a:r>
              <a:rPr lang="ru-RU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черты</a:t>
            </a:r>
            <a:br>
              <a:rPr lang="ru-RU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ru-RU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готического </a:t>
            </a:r>
            <a:r>
              <a:rPr lang="ru-RU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стиля:</a:t>
            </a:r>
            <a:endParaRPr lang="ru-RU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791631" y="1268760"/>
            <a:ext cx="7476363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dirty="0" smtClean="0"/>
              <a:t>     Характерными чертами стиля готика являются вертикальность композиции, стрельчатая ярка, сложная каркасная система опор и ребристый свод.</a:t>
            </a:r>
            <a:endParaRPr lang="ru-RU" dirty="0"/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20072" y="1927376"/>
            <a:ext cx="3047922" cy="4179378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5000758" y="6138177"/>
            <a:ext cx="3540185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b="1" dirty="0" err="1" smtClean="0"/>
              <a:t>Шартрский</a:t>
            </a:r>
            <a:r>
              <a:rPr lang="ru-RU" b="1" dirty="0" smtClean="0"/>
              <a:t> собор.</a:t>
            </a:r>
          </a:p>
          <a:p>
            <a:pPr algn="ctr"/>
            <a:r>
              <a:rPr lang="ru-RU" b="1" dirty="0" smtClean="0"/>
              <a:t>Франция.</a:t>
            </a:r>
            <a:r>
              <a:rPr lang="en-US" b="1" dirty="0" smtClean="0"/>
              <a:t> XII</a:t>
            </a:r>
            <a:r>
              <a:rPr lang="ru-RU" b="1" dirty="0" smtClean="0"/>
              <a:t> – </a:t>
            </a:r>
            <a:r>
              <a:rPr lang="en-US" b="1" dirty="0" smtClean="0"/>
              <a:t>XIII</a:t>
            </a:r>
            <a:r>
              <a:rPr lang="ru-RU" b="1" dirty="0" smtClean="0"/>
              <a:t> вв. </a:t>
            </a:r>
            <a:endParaRPr lang="ru-RU" b="1" dirty="0"/>
          </a:p>
        </p:txBody>
      </p:sp>
      <p:pic>
        <p:nvPicPr>
          <p:cNvPr id="8" name="Рисунок 7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87624" y="2210135"/>
            <a:ext cx="2952328" cy="3896618"/>
          </a:xfrm>
          <a:prstGeom prst="rect">
            <a:avLst/>
          </a:prstGeom>
        </p:spPr>
      </p:pic>
      <p:sp>
        <p:nvSpPr>
          <p:cNvPr id="9" name="TextBox 8"/>
          <p:cNvSpPr txBox="1"/>
          <p:nvPr/>
        </p:nvSpPr>
        <p:spPr>
          <a:xfrm>
            <a:off x="891296" y="6114872"/>
            <a:ext cx="367240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b="1" dirty="0" smtClean="0"/>
              <a:t>Интерьер собора в Реймсе. Франция. </a:t>
            </a:r>
            <a:r>
              <a:rPr lang="en-US" b="1" dirty="0" smtClean="0"/>
              <a:t>XIII </a:t>
            </a:r>
            <a:r>
              <a:rPr lang="ru-RU" b="1" dirty="0" smtClean="0"/>
              <a:t>в.</a:t>
            </a:r>
            <a:endParaRPr lang="ru-RU" b="1" dirty="0"/>
          </a:p>
        </p:txBody>
      </p:sp>
    </p:spTree>
    <p:extLst>
      <p:ext uri="{BB962C8B-B14F-4D97-AF65-F5344CB8AC3E}">
        <p14:creationId xmlns:p14="http://schemas.microsoft.com/office/powerpoint/2010/main" val="4053171291"/>
      </p:ext>
    </p:extLst>
  </p:cSld>
  <p:clrMapOvr>
    <a:masterClrMapping/>
  </p:clrMapOvr>
  <p:transition spd="slow">
    <p:wipe/>
  </p:transition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72000" y="3549984"/>
            <a:ext cx="3600400" cy="3253862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5575" y="44624"/>
            <a:ext cx="4834103" cy="3456384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5724128" y="980728"/>
            <a:ext cx="2592288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b="1" dirty="0" smtClean="0"/>
              <a:t>Собор </a:t>
            </a:r>
          </a:p>
          <a:p>
            <a:pPr algn="ctr"/>
            <a:r>
              <a:rPr lang="ru-RU" b="1" dirty="0" smtClean="0"/>
              <a:t>Парижской Богоматери </a:t>
            </a:r>
          </a:p>
          <a:p>
            <a:pPr algn="ctr"/>
            <a:r>
              <a:rPr lang="ru-RU" b="1" dirty="0" err="1" smtClean="0"/>
              <a:t>Нотр</a:t>
            </a:r>
            <a:r>
              <a:rPr lang="ru-RU" b="1" dirty="0" smtClean="0"/>
              <a:t> – Дам де Пари. </a:t>
            </a:r>
          </a:p>
          <a:p>
            <a:pPr algn="ctr"/>
            <a:r>
              <a:rPr lang="ru-RU" b="1" dirty="0" smtClean="0"/>
              <a:t>Франция. </a:t>
            </a:r>
            <a:r>
              <a:rPr lang="en-US" b="1" dirty="0" smtClean="0"/>
              <a:t>XII </a:t>
            </a:r>
            <a:r>
              <a:rPr lang="ru-RU" b="1" dirty="0" smtClean="0"/>
              <a:t>в.</a:t>
            </a:r>
            <a:endParaRPr lang="ru-RU" b="1" dirty="0"/>
          </a:p>
        </p:txBody>
      </p:sp>
      <p:sp>
        <p:nvSpPr>
          <p:cNvPr id="7" name="TextBox 6"/>
          <p:cNvSpPr txBox="1"/>
          <p:nvPr/>
        </p:nvSpPr>
        <p:spPr>
          <a:xfrm>
            <a:off x="1331640" y="4437112"/>
            <a:ext cx="2592288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b="1" dirty="0" smtClean="0"/>
              <a:t>Алтарь собора Парижской Богоматери </a:t>
            </a:r>
          </a:p>
          <a:p>
            <a:pPr algn="ctr"/>
            <a:r>
              <a:rPr lang="ru-RU" b="1" dirty="0" err="1" smtClean="0"/>
              <a:t>Нотр</a:t>
            </a:r>
            <a:r>
              <a:rPr lang="ru-RU" b="1" dirty="0" smtClean="0"/>
              <a:t> – Дам де Пари. </a:t>
            </a:r>
          </a:p>
          <a:p>
            <a:pPr algn="ctr"/>
            <a:r>
              <a:rPr lang="ru-RU" b="1" dirty="0" smtClean="0"/>
              <a:t>Франция. </a:t>
            </a:r>
            <a:r>
              <a:rPr lang="en-US" b="1" dirty="0" smtClean="0"/>
              <a:t>XII </a:t>
            </a:r>
            <a:r>
              <a:rPr lang="ru-RU" b="1" dirty="0" smtClean="0"/>
              <a:t>в.</a:t>
            </a:r>
            <a:endParaRPr lang="ru-RU" b="1" dirty="0"/>
          </a:p>
        </p:txBody>
      </p:sp>
    </p:spTree>
    <p:extLst>
      <p:ext uri="{BB962C8B-B14F-4D97-AF65-F5344CB8AC3E}">
        <p14:creationId xmlns:p14="http://schemas.microsoft.com/office/powerpoint/2010/main" val="1460812302"/>
      </p:ext>
    </p:extLst>
  </p:cSld>
  <p:clrMapOvr>
    <a:masterClrMapping/>
  </p:clrMapOvr>
  <p:transition spd="slow">
    <p:wipe/>
  </p:transition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7544" y="404664"/>
            <a:ext cx="8229600" cy="648072"/>
          </a:xfrm>
        </p:spPr>
        <p:txBody>
          <a:bodyPr>
            <a:noAutofit/>
          </a:bodyPr>
          <a:lstStyle/>
          <a:p>
            <a:r>
              <a:rPr lang="ru-RU" sz="6000" dirty="0" smtClean="0">
                <a:latin typeface="Monotype Corsiva" pitchFamily="66" charset="0"/>
              </a:rPr>
              <a:t>Ренессанс</a:t>
            </a:r>
            <a:br>
              <a:rPr lang="ru-RU" sz="6000" dirty="0" smtClean="0">
                <a:latin typeface="Monotype Corsiva" pitchFamily="66" charset="0"/>
              </a:rPr>
            </a:br>
            <a:r>
              <a:rPr lang="ru-RU" sz="6000" dirty="0" smtClean="0">
                <a:latin typeface="Monotype Corsiva" pitchFamily="66" charset="0"/>
              </a:rPr>
              <a:t>(Эпоха Возрождения)</a:t>
            </a:r>
            <a:endParaRPr lang="ru-RU" sz="6000" dirty="0">
              <a:latin typeface="Monotype Corsiva" pitchFamily="66" charset="0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643468" y="2939894"/>
            <a:ext cx="768396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ru-RU" dirty="0" smtClean="0"/>
              <a:t>     </a:t>
            </a:r>
            <a:endParaRPr lang="ru-RU" dirty="0"/>
          </a:p>
        </p:txBody>
      </p:sp>
      <p:sp>
        <p:nvSpPr>
          <p:cNvPr id="9" name="TextBox 8"/>
          <p:cNvSpPr txBox="1"/>
          <p:nvPr/>
        </p:nvSpPr>
        <p:spPr>
          <a:xfrm>
            <a:off x="971600" y="6369703"/>
            <a:ext cx="735583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b="1" dirty="0" smtClean="0"/>
              <a:t>Мост Понте-</a:t>
            </a:r>
            <a:r>
              <a:rPr lang="ru-RU" b="1" dirty="0" err="1" smtClean="0"/>
              <a:t>Пьетро</a:t>
            </a:r>
            <a:r>
              <a:rPr lang="ru-RU" b="1" dirty="0" smtClean="0"/>
              <a:t> («Каменный мост». Верона. Италия. 89 в. до н.э.</a:t>
            </a:r>
            <a:endParaRPr lang="ru-RU" b="1" dirty="0"/>
          </a:p>
        </p:txBody>
      </p:sp>
      <p:sp>
        <p:nvSpPr>
          <p:cNvPr id="7" name="Объект 2"/>
          <p:cNvSpPr txBox="1">
            <a:spLocks/>
          </p:cNvSpPr>
          <p:nvPr/>
        </p:nvSpPr>
        <p:spPr>
          <a:xfrm>
            <a:off x="676548" y="3933056"/>
            <a:ext cx="3808904" cy="2537095"/>
          </a:xfrm>
          <a:prstGeom prst="rect">
            <a:avLst/>
          </a:prstGeom>
        </p:spPr>
        <p:txBody>
          <a:bodyPr vert="horz" lIns="91440" tIns="45720" rIns="91440" bIns="45720" rtlCol="0">
            <a:normAutofit fontScale="62500" lnSpcReduction="20000"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buFont typeface="Arial" pitchFamily="34" charset="0"/>
              <a:buNone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    Для архитектуры Ренессанса характерно создание новых типов зданий на основе античных форм и ордерной системы. В облике дворцов, учреждений, больниц мы видим чёткость прямоугольных объёмов и уравновешенность композиции фасадов.</a:t>
            </a:r>
          </a:p>
        </p:txBody>
      </p:sp>
      <p:sp>
        <p:nvSpPr>
          <p:cNvPr id="12" name="Объект 2"/>
          <p:cNvSpPr txBox="1">
            <a:spLocks/>
          </p:cNvSpPr>
          <p:nvPr/>
        </p:nvSpPr>
        <p:spPr>
          <a:xfrm>
            <a:off x="700769" y="1556792"/>
            <a:ext cx="7569364" cy="3024336"/>
          </a:xfrm>
          <a:prstGeom prst="rect">
            <a:avLst/>
          </a:prstGeom>
        </p:spPr>
        <p:txBody>
          <a:bodyPr vert="horz" lIns="91440" tIns="45720" rIns="91440" bIns="45720" rtlCol="0">
            <a:normAutofit fontScale="55000" lnSpcReduction="20000"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buFont typeface="Arial" pitchFamily="34" charset="0"/>
              <a:buNone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    Возрождение или Ренессанс (в переводе «рождаться опять», «возрождаться») – одна из величайших культурно-исторических эпох, переломный для истории Европы этап между Средними веками и Новым временем, заложивший основы новой европейской культуры.</a:t>
            </a:r>
          </a:p>
          <a:p>
            <a:pPr marL="0" indent="0" algn="just">
              <a:buFont typeface="Arial" pitchFamily="34" charset="0"/>
              <a:buNone/>
            </a:pP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    В Италии начало эпохи Возрождения относят к  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XIV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в. – периоду проторенессанса или треченто (культуры 1200-х годов). Рассвет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ренессанской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культуры приходится на 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XV – XVI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вв., в котором выделяют Высокое Возрождение (от конца 1290-х гг. до первой четверти 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XV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в.). В странах Центральной и Северной Европы эпоха Возрождения наступила позднее и приобрела специфические черты. </a:t>
            </a: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65663" y="3933056"/>
            <a:ext cx="3566160" cy="238658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01552164"/>
      </p:ext>
    </p:extLst>
  </p:cSld>
  <p:clrMapOvr>
    <a:masterClrMapping/>
  </p:clrMapOvr>
  <p:transition spd="slow">
    <p:wipe/>
  </p:transition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Объект 2"/>
          <p:cNvSpPr txBox="1">
            <a:spLocks/>
          </p:cNvSpPr>
          <p:nvPr/>
        </p:nvSpPr>
        <p:spPr>
          <a:xfrm>
            <a:off x="758070" y="260648"/>
            <a:ext cx="7569364" cy="1512168"/>
          </a:xfrm>
          <a:prstGeom prst="rect">
            <a:avLst/>
          </a:prstGeom>
        </p:spPr>
        <p:txBody>
          <a:bodyPr vert="horz" lIns="91440" tIns="45720" rIns="91440" bIns="45720" rtlCol="0">
            <a:normAutofit fontScale="62500" lnSpcReduction="20000"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buFont typeface="Arial" pitchFamily="34" charset="0"/>
              <a:buNone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    Взлёт искусства в эпоху Ренессанса связан с именами Леонардо да Винчи, Микеланджело, Рафаэля и целой плеяды величайших художников и архитекторов. Они дали толчок к формированию материальной культуры во всём ее многообразии по принципам гармонии, композиционной логики и единство стиля.  </a:t>
            </a:r>
          </a:p>
        </p:txBody>
      </p:sp>
      <p:pic>
        <p:nvPicPr>
          <p:cNvPr id="7" name="Рисунок 6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11" t="2164" r="50319" b="1645"/>
          <a:stretch/>
        </p:blipFill>
        <p:spPr>
          <a:xfrm>
            <a:off x="4651002" y="1606275"/>
            <a:ext cx="3550585" cy="4631037"/>
          </a:xfrm>
          <a:prstGeom prst="rect">
            <a:avLst/>
          </a:prstGeom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7583" y="1606274"/>
            <a:ext cx="3762233" cy="4631038"/>
          </a:xfrm>
          <a:prstGeom prst="rect">
            <a:avLst/>
          </a:prstGeom>
        </p:spPr>
      </p:pic>
      <p:sp>
        <p:nvSpPr>
          <p:cNvPr id="9" name="TextBox 8"/>
          <p:cNvSpPr txBox="1"/>
          <p:nvPr/>
        </p:nvSpPr>
        <p:spPr>
          <a:xfrm>
            <a:off x="1089474" y="6318612"/>
            <a:ext cx="323844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b="1" dirty="0" err="1" smtClean="0"/>
              <a:t>Пьета</a:t>
            </a:r>
            <a:r>
              <a:rPr lang="ru-RU" b="1" dirty="0" smtClean="0"/>
              <a:t>. Микеланджело. </a:t>
            </a:r>
            <a:r>
              <a:rPr lang="en-US" b="1" dirty="0" smtClean="0"/>
              <a:t>XV </a:t>
            </a:r>
            <a:r>
              <a:rPr lang="ru-RU" b="1" dirty="0" smtClean="0"/>
              <a:t>в.</a:t>
            </a:r>
            <a:endParaRPr lang="ru-RU" b="1" dirty="0"/>
          </a:p>
        </p:txBody>
      </p:sp>
      <p:sp>
        <p:nvSpPr>
          <p:cNvPr id="10" name="TextBox 9"/>
          <p:cNvSpPr txBox="1"/>
          <p:nvPr/>
        </p:nvSpPr>
        <p:spPr>
          <a:xfrm>
            <a:off x="4396042" y="6328788"/>
            <a:ext cx="406050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b="1" dirty="0" smtClean="0"/>
              <a:t>Сикстинская Мадонна. Рафаэль. </a:t>
            </a:r>
            <a:r>
              <a:rPr lang="en-US" b="1" dirty="0" smtClean="0"/>
              <a:t>XVI </a:t>
            </a:r>
            <a:r>
              <a:rPr lang="ru-RU" b="1" dirty="0" smtClean="0"/>
              <a:t>в.</a:t>
            </a:r>
            <a:endParaRPr lang="ru-RU" b="1" dirty="0"/>
          </a:p>
        </p:txBody>
      </p:sp>
    </p:spTree>
    <p:extLst>
      <p:ext uri="{BB962C8B-B14F-4D97-AF65-F5344CB8AC3E}">
        <p14:creationId xmlns:p14="http://schemas.microsoft.com/office/powerpoint/2010/main" val="2330317622"/>
      </p:ext>
    </p:extLst>
  </p:cSld>
  <p:clrMapOvr>
    <a:masterClrMapping/>
  </p:clrMapOvr>
  <p:transition spd="slow">
    <p:wipe/>
  </p:transition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>
            <a:spLocks noGrp="1"/>
          </p:cNvSpPr>
          <p:nvPr>
            <p:ph type="title"/>
          </p:nvPr>
        </p:nvSpPr>
        <p:spPr>
          <a:xfrm>
            <a:off x="467544" y="188640"/>
            <a:ext cx="8229600" cy="1143000"/>
          </a:xfrm>
        </p:spPr>
        <p:txBody>
          <a:bodyPr>
            <a:normAutofit fontScale="90000"/>
          </a:bodyPr>
          <a:lstStyle/>
          <a:p>
            <a:r>
              <a:rPr lang="ru-RU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Характерные </a:t>
            </a:r>
            <a:r>
              <a:rPr lang="ru-RU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черты</a:t>
            </a:r>
            <a:br>
              <a:rPr lang="ru-RU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ru-RU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Ренессанса</a:t>
            </a:r>
            <a:r>
              <a:rPr lang="ru-RU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:</a:t>
            </a:r>
            <a:endParaRPr lang="ru-RU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791631" y="1268760"/>
            <a:ext cx="7476363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 algn="just">
              <a:buFont typeface="Arial" pitchFamily="34" charset="0"/>
              <a:buChar char="•"/>
            </a:pPr>
            <a:r>
              <a:rPr lang="ru-RU" dirty="0" smtClean="0"/>
              <a:t>Интерес к личности человека.</a:t>
            </a:r>
          </a:p>
          <a:p>
            <a:pPr marL="285750" indent="-285750" algn="just">
              <a:buFont typeface="Arial" pitchFamily="34" charset="0"/>
              <a:buChar char="•"/>
            </a:pPr>
            <a:r>
              <a:rPr lang="ru-RU" dirty="0" smtClean="0"/>
              <a:t>Обращение к духовной культуре и искусству Античности.</a:t>
            </a:r>
          </a:p>
          <a:p>
            <a:pPr marL="285750" indent="-285750" algn="just">
              <a:buFont typeface="Arial" pitchFamily="34" charset="0"/>
              <a:buChar char="•"/>
            </a:pPr>
            <a:r>
              <a:rPr lang="ru-RU" dirty="0" smtClean="0"/>
              <a:t>Появление светской (не церковной) литературы, музыки, живописи – реализм (изображение жизни общества, как она есть).</a:t>
            </a:r>
            <a:endParaRPr lang="ru-RU" dirty="0"/>
          </a:p>
        </p:txBody>
      </p:sp>
      <p:sp>
        <p:nvSpPr>
          <p:cNvPr id="7" name="TextBox 6"/>
          <p:cNvSpPr txBox="1"/>
          <p:nvPr/>
        </p:nvSpPr>
        <p:spPr>
          <a:xfrm>
            <a:off x="1403648" y="6181963"/>
            <a:ext cx="640871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b="1" dirty="0" smtClean="0"/>
              <a:t>Ансамбль собора Святого Петра в Риме. </a:t>
            </a:r>
          </a:p>
          <a:p>
            <a:pPr algn="ctr"/>
            <a:r>
              <a:rPr lang="ru-RU" b="1" dirty="0" smtClean="0"/>
              <a:t>Архитекторы Рафаэль, Микеланджело, Бернини.</a:t>
            </a:r>
            <a:r>
              <a:rPr lang="en-US" b="1" dirty="0" smtClean="0"/>
              <a:t> XI</a:t>
            </a:r>
            <a:r>
              <a:rPr lang="ru-RU" b="1" dirty="0" smtClean="0"/>
              <a:t> – </a:t>
            </a:r>
            <a:r>
              <a:rPr lang="en-US" b="1" dirty="0" smtClean="0"/>
              <a:t>XVII</a:t>
            </a:r>
            <a:r>
              <a:rPr lang="ru-RU" b="1" dirty="0" smtClean="0"/>
              <a:t> вв. </a:t>
            </a:r>
            <a:endParaRPr lang="ru-RU" b="1" dirty="0"/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01924" y="2463175"/>
            <a:ext cx="6012160" cy="37187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83556394"/>
      </p:ext>
    </p:extLst>
  </p:cSld>
  <p:clrMapOvr>
    <a:masterClrMapping/>
  </p:clrMapOvr>
  <p:transition spd="slow">
    <p:wipe/>
  </p:transition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535" t="10371" r="1739" b="17171"/>
          <a:stretch/>
        </p:blipFill>
        <p:spPr>
          <a:xfrm>
            <a:off x="748145" y="188640"/>
            <a:ext cx="4183895" cy="3005832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04048" y="1634828"/>
            <a:ext cx="3441070" cy="5112568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748145" y="3861048"/>
            <a:ext cx="4039879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b="1" dirty="0" smtClean="0"/>
              <a:t>«Джоконда» </a:t>
            </a:r>
          </a:p>
          <a:p>
            <a:pPr algn="ctr"/>
            <a:r>
              <a:rPr lang="ru-RU" b="1" dirty="0" smtClean="0"/>
              <a:t>(«</a:t>
            </a:r>
            <a:r>
              <a:rPr lang="ru-RU" b="1" dirty="0" err="1" smtClean="0"/>
              <a:t>Мона</a:t>
            </a:r>
            <a:r>
              <a:rPr lang="ru-RU" b="1" dirty="0" smtClean="0"/>
              <a:t> Лиза»)</a:t>
            </a:r>
          </a:p>
          <a:p>
            <a:pPr algn="ctr"/>
            <a:r>
              <a:rPr lang="ru-RU" b="1" dirty="0" smtClean="0"/>
              <a:t>(полное название картины «Портрет госпожи Лизы </a:t>
            </a:r>
            <a:r>
              <a:rPr lang="ru-RU" b="1" dirty="0" err="1" smtClean="0"/>
              <a:t>дель</a:t>
            </a:r>
            <a:r>
              <a:rPr lang="ru-RU" b="1" dirty="0" smtClean="0"/>
              <a:t> </a:t>
            </a:r>
            <a:r>
              <a:rPr lang="ru-RU" b="1" dirty="0" err="1" smtClean="0"/>
              <a:t>Джокондо</a:t>
            </a:r>
            <a:r>
              <a:rPr lang="ru-RU" b="1" dirty="0" smtClean="0"/>
              <a:t>»), Леонардо да Винчи.</a:t>
            </a:r>
            <a:r>
              <a:rPr lang="en-US" b="1" dirty="0" smtClean="0"/>
              <a:t> XVI</a:t>
            </a:r>
            <a:r>
              <a:rPr lang="ru-RU" b="1" dirty="0" smtClean="0"/>
              <a:t> в. </a:t>
            </a:r>
            <a:endParaRPr lang="ru-RU" b="1" dirty="0"/>
          </a:p>
        </p:txBody>
      </p:sp>
      <p:sp>
        <p:nvSpPr>
          <p:cNvPr id="7" name="TextBox 6"/>
          <p:cNvSpPr txBox="1"/>
          <p:nvPr/>
        </p:nvSpPr>
        <p:spPr>
          <a:xfrm>
            <a:off x="5482913" y="404664"/>
            <a:ext cx="259228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b="1" dirty="0" smtClean="0"/>
              <a:t>Вилла Ротонда. Архитектор </a:t>
            </a:r>
            <a:r>
              <a:rPr lang="ru-RU" b="1" dirty="0" err="1" smtClean="0"/>
              <a:t>Палладио</a:t>
            </a:r>
            <a:r>
              <a:rPr lang="ru-RU" b="1" dirty="0" smtClean="0"/>
              <a:t>.</a:t>
            </a:r>
          </a:p>
          <a:p>
            <a:pPr algn="ctr"/>
            <a:r>
              <a:rPr lang="ru-RU" b="1" dirty="0" smtClean="0"/>
              <a:t>Италия. </a:t>
            </a:r>
            <a:r>
              <a:rPr lang="en-US" b="1" dirty="0" smtClean="0"/>
              <a:t>XVI </a:t>
            </a:r>
            <a:r>
              <a:rPr lang="ru-RU" b="1" dirty="0" smtClean="0"/>
              <a:t>в.</a:t>
            </a:r>
            <a:endParaRPr lang="ru-RU" b="1" dirty="0"/>
          </a:p>
        </p:txBody>
      </p:sp>
    </p:spTree>
    <p:extLst>
      <p:ext uri="{BB962C8B-B14F-4D97-AF65-F5344CB8AC3E}">
        <p14:creationId xmlns:p14="http://schemas.microsoft.com/office/powerpoint/2010/main" val="3110109871"/>
      </p:ext>
    </p:extLst>
  </p:cSld>
  <p:clrMapOvr>
    <a:masterClrMapping/>
  </p:clrMapOvr>
  <p:transition spd="slow">
    <p:wipe/>
  </p:transition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7544" y="404664"/>
            <a:ext cx="8229600" cy="648072"/>
          </a:xfrm>
        </p:spPr>
        <p:txBody>
          <a:bodyPr>
            <a:noAutofit/>
          </a:bodyPr>
          <a:lstStyle/>
          <a:p>
            <a:r>
              <a:rPr lang="ru-RU" sz="6000" dirty="0" smtClean="0">
                <a:latin typeface="Monotype Corsiva" pitchFamily="66" charset="0"/>
              </a:rPr>
              <a:t>Барокко</a:t>
            </a:r>
            <a:endParaRPr lang="ru-RU" sz="6000" dirty="0">
              <a:latin typeface="Monotype Corsiva" pitchFamily="66" charset="0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643468" y="2939894"/>
            <a:ext cx="768396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ru-RU" dirty="0" smtClean="0"/>
              <a:t>     </a:t>
            </a:r>
            <a:endParaRPr lang="ru-RU" dirty="0"/>
          </a:p>
        </p:txBody>
      </p:sp>
      <p:sp>
        <p:nvSpPr>
          <p:cNvPr id="9" name="TextBox 8"/>
          <p:cNvSpPr txBox="1"/>
          <p:nvPr/>
        </p:nvSpPr>
        <p:spPr>
          <a:xfrm>
            <a:off x="4471558" y="6369703"/>
            <a:ext cx="403244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b="1" dirty="0" smtClean="0"/>
              <a:t>Собор Святого Петра. Ватикан.</a:t>
            </a:r>
            <a:r>
              <a:rPr lang="en-US" b="1" dirty="0" smtClean="0"/>
              <a:t> XVI</a:t>
            </a:r>
            <a:r>
              <a:rPr lang="ru-RU" b="1" dirty="0" smtClean="0"/>
              <a:t> в. </a:t>
            </a:r>
            <a:endParaRPr lang="ru-RU" b="1" dirty="0"/>
          </a:p>
        </p:txBody>
      </p:sp>
      <p:sp>
        <p:nvSpPr>
          <p:cNvPr id="7" name="Объект 2"/>
          <p:cNvSpPr txBox="1">
            <a:spLocks/>
          </p:cNvSpPr>
          <p:nvPr/>
        </p:nvSpPr>
        <p:spPr>
          <a:xfrm>
            <a:off x="723978" y="4017274"/>
            <a:ext cx="3808904" cy="2537095"/>
          </a:xfrm>
          <a:prstGeom prst="rect">
            <a:avLst/>
          </a:prstGeom>
        </p:spPr>
        <p:txBody>
          <a:bodyPr vert="horz" lIns="91440" tIns="45720" rIns="91440" bIns="45720" rtlCol="0">
            <a:normAutofit fontScale="62500" lnSpcReduction="20000"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buFont typeface="Arial" pitchFamily="34" charset="0"/>
              <a:buNone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    Изначально Барокко был излюбленным направлением в проектировании культовых сооружений, а позже его можно было  увидеть в замысловатых формах королевских дворцов и аристократических усадьб, чтобы визуально подчеркнуть свое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превосходтво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.</a:t>
            </a:r>
            <a:endParaRPr lang="ru-RU" dirty="0" smtClean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2" name="Объект 2"/>
          <p:cNvSpPr txBox="1">
            <a:spLocks/>
          </p:cNvSpPr>
          <p:nvPr/>
        </p:nvSpPr>
        <p:spPr>
          <a:xfrm>
            <a:off x="643468" y="1124744"/>
            <a:ext cx="7569364" cy="2952328"/>
          </a:xfrm>
          <a:prstGeom prst="rect">
            <a:avLst/>
          </a:prstGeom>
        </p:spPr>
        <p:txBody>
          <a:bodyPr vert="horz" lIns="91440" tIns="45720" rIns="91440" bIns="45720" rtlCol="0">
            <a:normAutofit fontScale="55000" lnSpcReduction="20000"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buNone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    </a:t>
            </a:r>
            <a:r>
              <a:rPr lang="ru-RU" sz="3600" dirty="0" smtClean="0">
                <a:latin typeface="Times New Roman" pitchFamily="18" charset="0"/>
                <a:cs typeface="Times New Roman" pitchFamily="18" charset="0"/>
              </a:rPr>
              <a:t>Барокко – один из самых эффектных, даже театральных архитектурных стилей, известных своей роскошью, помпезностью, драматическим освещением и цветом, а также потрясающими зрительными иллюзиями. </a:t>
            </a:r>
          </a:p>
          <a:p>
            <a:pPr marL="0" indent="0" algn="just">
              <a:buNone/>
            </a:pPr>
            <a:r>
              <a:rPr lang="ru-RU" sz="3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600" dirty="0" smtClean="0">
                <a:latin typeface="Times New Roman" pitchFamily="18" charset="0"/>
                <a:cs typeface="Times New Roman" pitchFamily="18" charset="0"/>
              </a:rPr>
              <a:t>     В переводе  с итальянского термин барокко переводится как «причудливый, странный». Этот термин использовали португальские моряки для обозначения неправильной формы, дефектного жемчуга. </a:t>
            </a:r>
          </a:p>
          <a:p>
            <a:pPr marL="0" indent="0" algn="just">
              <a:buNone/>
            </a:pPr>
            <a:r>
              <a:rPr lang="ru-RU" sz="3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600" dirty="0" smtClean="0">
                <a:latin typeface="Times New Roman" pitchFamily="18" charset="0"/>
                <a:cs typeface="Times New Roman" pitchFamily="18" charset="0"/>
              </a:rPr>
              <a:t>     Этот стиль очень быстро стал модным направлением не только в архитектуре, но и  живописи, литературе, музыке, во всех формах прикладного искусства в период в </a:t>
            </a:r>
            <a:r>
              <a:rPr lang="en-US" sz="3600" dirty="0" smtClean="0">
                <a:latin typeface="Times New Roman" pitchFamily="18" charset="0"/>
                <a:cs typeface="Times New Roman" pitchFamily="18" charset="0"/>
              </a:rPr>
              <a:t>XVI </a:t>
            </a:r>
            <a:r>
              <a:rPr lang="ru-RU" sz="3600" dirty="0" smtClean="0">
                <a:latin typeface="Times New Roman" pitchFamily="18" charset="0"/>
                <a:cs typeface="Times New Roman" pitchFamily="18" charset="0"/>
              </a:rPr>
              <a:t>по</a:t>
            </a:r>
            <a:r>
              <a:rPr lang="en-US" sz="3600" dirty="0" smtClean="0">
                <a:latin typeface="Times New Roman" pitchFamily="18" charset="0"/>
                <a:cs typeface="Times New Roman" pitchFamily="18" charset="0"/>
              </a:rPr>
              <a:t> XVIII</a:t>
            </a:r>
            <a:r>
              <a:rPr lang="ru-RU" sz="3600" dirty="0" smtClean="0">
                <a:latin typeface="Times New Roman" pitchFamily="18" charset="0"/>
                <a:cs typeface="Times New Roman" pitchFamily="18" charset="0"/>
              </a:rPr>
              <a:t> вв.</a:t>
            </a: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4626"/>
          <a:stretch/>
        </p:blipFill>
        <p:spPr>
          <a:xfrm>
            <a:off x="4542932" y="3940880"/>
            <a:ext cx="3810000" cy="243955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92938236"/>
      </p:ext>
    </p:extLst>
  </p:cSld>
  <p:clrMapOvr>
    <a:masterClrMapping/>
  </p:clrMapOvr>
  <p:transition spd="slow">
    <p:wipe/>
  </p:transition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Объект 2"/>
          <p:cNvSpPr txBox="1">
            <a:spLocks/>
          </p:cNvSpPr>
          <p:nvPr/>
        </p:nvSpPr>
        <p:spPr>
          <a:xfrm>
            <a:off x="758070" y="260648"/>
            <a:ext cx="7569364" cy="1512168"/>
          </a:xfrm>
          <a:prstGeom prst="rect">
            <a:avLst/>
          </a:prstGeom>
        </p:spPr>
        <p:txBody>
          <a:bodyPr vert="horz" lIns="91440" tIns="45720" rIns="91440" bIns="45720" rtlCol="0">
            <a:normAutofit fontScale="70000" lnSpcReduction="20000"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buFont typeface="Arial" pitchFamily="34" charset="0"/>
              <a:buNone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    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Пышность форм фасада конструировала с богатством и чрезмерностью декора в интерьере. Для стиля барокко характерны сложные пространственные решения, преобладание криволинейных и овальных очертаний архитектурных форм.  </a:t>
            </a:r>
            <a:endParaRPr lang="ru-RU" dirty="0" smtClean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619672" y="6349970"/>
            <a:ext cx="604867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b="1" dirty="0" smtClean="0"/>
              <a:t>Лестница дворца в </a:t>
            </a:r>
            <a:r>
              <a:rPr lang="ru-RU" b="1" dirty="0" err="1" smtClean="0"/>
              <a:t>Казерте</a:t>
            </a:r>
            <a:r>
              <a:rPr lang="ru-RU" b="1" dirty="0" smtClean="0"/>
              <a:t>. Италия. </a:t>
            </a:r>
            <a:r>
              <a:rPr lang="en-US" b="1" dirty="0" smtClean="0"/>
              <a:t>XVI</a:t>
            </a:r>
            <a:r>
              <a:rPr lang="en-US" b="1" dirty="0"/>
              <a:t>I</a:t>
            </a:r>
            <a:r>
              <a:rPr lang="en-US" b="1" dirty="0" smtClean="0"/>
              <a:t>I </a:t>
            </a:r>
            <a:r>
              <a:rPr lang="ru-RU" b="1" dirty="0" smtClean="0"/>
              <a:t>в.</a:t>
            </a:r>
            <a:endParaRPr lang="ru-RU" b="1" dirty="0"/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05048" y="1677801"/>
            <a:ext cx="5875408" cy="470522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40539415"/>
      </p:ext>
    </p:extLst>
  </p:cSld>
  <p:clrMapOvr>
    <a:masterClrMapping/>
  </p:clrMapOvr>
  <p:transition spd="slow">
    <p:wipe/>
  </p:transition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>
            <a:spLocks noGrp="1"/>
          </p:cNvSpPr>
          <p:nvPr>
            <p:ph type="title"/>
          </p:nvPr>
        </p:nvSpPr>
        <p:spPr>
          <a:xfrm>
            <a:off x="467544" y="188640"/>
            <a:ext cx="8229600" cy="1143000"/>
          </a:xfrm>
        </p:spPr>
        <p:txBody>
          <a:bodyPr>
            <a:normAutofit fontScale="90000"/>
          </a:bodyPr>
          <a:lstStyle/>
          <a:p>
            <a:r>
              <a:rPr lang="ru-RU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Характерные </a:t>
            </a:r>
            <a:r>
              <a:rPr lang="ru-RU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черты</a:t>
            </a:r>
            <a:br>
              <a:rPr lang="ru-RU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ru-RU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Барокко:</a:t>
            </a:r>
            <a:endParaRPr lang="ru-RU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791630" y="1556792"/>
            <a:ext cx="3060289" cy="258532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dirty="0" smtClean="0"/>
              <a:t>Характерными чертами Барокко являются</a:t>
            </a:r>
            <a:r>
              <a:rPr lang="ru-RU" dirty="0"/>
              <a:t> внимание к деталям, символы и аллегории, грандиозные композиции, преувеличения, эмоциональность, пышность, витиеватые, изогнутые линии и обилие декора.</a:t>
            </a:r>
            <a:endParaRPr lang="ru-RU" dirty="0"/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056"/>
          <a:stretch/>
        </p:blipFill>
        <p:spPr>
          <a:xfrm>
            <a:off x="4067944" y="1340768"/>
            <a:ext cx="4287492" cy="5328592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521574" y="5445224"/>
            <a:ext cx="360040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b="1" dirty="0" smtClean="0"/>
              <a:t>Собор Иль </a:t>
            </a:r>
            <a:r>
              <a:rPr lang="ru-RU" b="1" dirty="0" err="1" smtClean="0"/>
              <a:t>Джезу</a:t>
            </a:r>
            <a:r>
              <a:rPr lang="ru-RU" b="1" dirty="0" smtClean="0"/>
              <a:t> </a:t>
            </a:r>
          </a:p>
          <a:p>
            <a:pPr algn="ctr"/>
            <a:r>
              <a:rPr lang="ru-RU" b="1" dirty="0" smtClean="0"/>
              <a:t>во имя Христа. </a:t>
            </a:r>
          </a:p>
          <a:p>
            <a:pPr algn="ctr"/>
            <a:r>
              <a:rPr lang="ru-RU" b="1" dirty="0" smtClean="0"/>
              <a:t>Рим. </a:t>
            </a:r>
            <a:r>
              <a:rPr lang="en-US" b="1" dirty="0"/>
              <a:t>XVI </a:t>
            </a:r>
            <a:r>
              <a:rPr lang="ru-RU" b="1" dirty="0" smtClean="0"/>
              <a:t>в.</a:t>
            </a:r>
            <a:endParaRPr lang="ru-RU" b="1" dirty="0"/>
          </a:p>
        </p:txBody>
      </p:sp>
    </p:spTree>
    <p:extLst>
      <p:ext uri="{BB962C8B-B14F-4D97-AF65-F5344CB8AC3E}">
        <p14:creationId xmlns:p14="http://schemas.microsoft.com/office/powerpoint/2010/main" val="883185853"/>
      </p:ext>
    </p:extLst>
  </p:cSld>
  <p:clrMapOvr>
    <a:masterClrMapping/>
  </p:clrMapOvr>
  <p:transition spd="slow">
    <p:wipe/>
  </p:transition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7343" b="24779"/>
          <a:stretch/>
        </p:blipFill>
        <p:spPr>
          <a:xfrm>
            <a:off x="766872" y="116632"/>
            <a:ext cx="5622503" cy="3816424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8568" b="38511"/>
          <a:stretch/>
        </p:blipFill>
        <p:spPr>
          <a:xfrm>
            <a:off x="766872" y="4149080"/>
            <a:ext cx="7657047" cy="2188832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6516216" y="1047259"/>
            <a:ext cx="2016224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b="1" dirty="0" smtClean="0"/>
              <a:t>Дворцовый ансамбль Цвингер в Дрездене. Германия. </a:t>
            </a:r>
            <a:r>
              <a:rPr lang="en-US" b="1" dirty="0" smtClean="0"/>
              <a:t>XVI</a:t>
            </a:r>
            <a:r>
              <a:rPr lang="en-US" b="1" dirty="0"/>
              <a:t>I</a:t>
            </a:r>
            <a:r>
              <a:rPr lang="en-US" b="1" dirty="0" smtClean="0"/>
              <a:t>I </a:t>
            </a:r>
            <a:r>
              <a:rPr lang="ru-RU" b="1" dirty="0" smtClean="0"/>
              <a:t>в.</a:t>
            </a:r>
            <a:endParaRPr lang="ru-RU" b="1" dirty="0"/>
          </a:p>
        </p:txBody>
      </p:sp>
      <p:sp>
        <p:nvSpPr>
          <p:cNvPr id="7" name="TextBox 6"/>
          <p:cNvSpPr txBox="1"/>
          <p:nvPr/>
        </p:nvSpPr>
        <p:spPr>
          <a:xfrm>
            <a:off x="1283027" y="6352511"/>
            <a:ext cx="662473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b="1" dirty="0" smtClean="0"/>
              <a:t>Большой Трианон. Франция. </a:t>
            </a:r>
            <a:r>
              <a:rPr lang="en-US" b="1" dirty="0" smtClean="0"/>
              <a:t>XVII </a:t>
            </a:r>
            <a:r>
              <a:rPr lang="ru-RU" b="1" dirty="0" smtClean="0"/>
              <a:t>в.</a:t>
            </a:r>
            <a:endParaRPr lang="ru-RU" b="1" dirty="0"/>
          </a:p>
        </p:txBody>
      </p:sp>
    </p:spTree>
    <p:extLst>
      <p:ext uri="{BB962C8B-B14F-4D97-AF65-F5344CB8AC3E}">
        <p14:creationId xmlns:p14="http://schemas.microsoft.com/office/powerpoint/2010/main" val="3996857886"/>
      </p:ext>
    </p:extLst>
  </p:cSld>
  <p:clrMapOvr>
    <a:masterClrMapping/>
  </p:clrMapOvr>
  <p:transition spd="slow">
    <p:wipe/>
  </p:transition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7544" y="404664"/>
            <a:ext cx="8229600" cy="648072"/>
          </a:xfrm>
        </p:spPr>
        <p:txBody>
          <a:bodyPr>
            <a:noAutofit/>
          </a:bodyPr>
          <a:lstStyle/>
          <a:p>
            <a:r>
              <a:rPr lang="ru-RU" sz="6000" dirty="0" smtClean="0">
                <a:latin typeface="Monotype Corsiva" pitchFamily="66" charset="0"/>
              </a:rPr>
              <a:t>Рококо</a:t>
            </a:r>
            <a:endParaRPr lang="ru-RU" sz="6000" dirty="0">
              <a:latin typeface="Monotype Corsiva" pitchFamily="66" charset="0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4543747" y="5949280"/>
            <a:ext cx="403244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b="1" dirty="0" smtClean="0"/>
              <a:t>Дворец Сан-</a:t>
            </a:r>
            <a:r>
              <a:rPr lang="ru-RU" b="1" dirty="0" err="1" smtClean="0"/>
              <a:t>Суси</a:t>
            </a:r>
            <a:r>
              <a:rPr lang="ru-RU" b="1" dirty="0" smtClean="0"/>
              <a:t>. Германия.</a:t>
            </a:r>
            <a:r>
              <a:rPr lang="en-US" b="1" dirty="0"/>
              <a:t> </a:t>
            </a:r>
            <a:r>
              <a:rPr lang="en-US" b="1" dirty="0" smtClean="0"/>
              <a:t>XVI</a:t>
            </a:r>
            <a:r>
              <a:rPr lang="en-US" b="1" dirty="0"/>
              <a:t>I</a:t>
            </a:r>
            <a:r>
              <a:rPr lang="en-US" b="1" dirty="0" smtClean="0"/>
              <a:t>I</a:t>
            </a:r>
            <a:r>
              <a:rPr lang="ru-RU" b="1" dirty="0" smtClean="0"/>
              <a:t> в. </a:t>
            </a:r>
            <a:endParaRPr lang="ru-RU" b="1" dirty="0"/>
          </a:p>
        </p:txBody>
      </p:sp>
      <p:sp>
        <p:nvSpPr>
          <p:cNvPr id="7" name="Объект 2"/>
          <p:cNvSpPr txBox="1">
            <a:spLocks/>
          </p:cNvSpPr>
          <p:nvPr/>
        </p:nvSpPr>
        <p:spPr>
          <a:xfrm>
            <a:off x="706752" y="2916620"/>
            <a:ext cx="3764806" cy="3312368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buNone/>
            </a:pPr>
            <a:r>
              <a:rPr lang="ru-RU" sz="1800" dirty="0">
                <a:latin typeface="Times New Roman" pitchFamily="18" charset="0"/>
                <a:cs typeface="Times New Roman" pitchFamily="18" charset="0"/>
              </a:rPr>
              <a:t>    </a:t>
            </a:r>
            <a:r>
              <a:rPr lang="ru-RU" sz="1800" dirty="0">
                <a:latin typeface="Times New Roman" pitchFamily="18" charset="0"/>
                <a:cs typeface="Times New Roman" pitchFamily="18" charset="0"/>
              </a:rPr>
              <a:t>В середине XVIII века при 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императрице Елизавете </a:t>
            </a:r>
            <a:r>
              <a:rPr lang="ru-RU" sz="1800" dirty="0">
                <a:latin typeface="Times New Roman" pitchFamily="18" charset="0"/>
                <a:cs typeface="Times New Roman" pitchFamily="18" charset="0"/>
              </a:rPr>
              <a:t>Петровне 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рококо</a:t>
            </a:r>
            <a:r>
              <a:rPr lang="ru-RU" sz="1800" dirty="0">
                <a:latin typeface="Times New Roman" pitchFamily="18" charset="0"/>
                <a:cs typeface="Times New Roman" pitchFamily="18" charset="0"/>
              </a:rPr>
              <a:t> появилось и в России. </a:t>
            </a:r>
            <a:r>
              <a:rPr lang="ru-RU" sz="1800" dirty="0">
                <a:latin typeface="Times New Roman" pitchFamily="18" charset="0"/>
                <a:cs typeface="Times New Roman" pitchFamily="18" charset="0"/>
              </a:rPr>
              <a:t>Замысловатыми раковинами и цветочными гирляндами украшали интерьеры дворцов российские императоры и знать. Позже в стиле рококо начали строить целые здания в Санкт-Петербурге. Для них были характерны легкость, изящество и богатый скульптурный декор: рокайли, картуши, вазы, S-образные завитки.</a:t>
            </a:r>
            <a:r>
              <a:rPr lang="ru-RU" sz="1800" dirty="0">
                <a:latin typeface="Times New Roman" pitchFamily="18" charset="0"/>
                <a:cs typeface="Times New Roman" pitchFamily="18" charset="0"/>
              </a:rPr>
              <a:t> </a:t>
            </a:r>
          </a:p>
        </p:txBody>
      </p:sp>
      <p:sp>
        <p:nvSpPr>
          <p:cNvPr id="10" name="Прямоугольник 9"/>
          <p:cNvSpPr/>
          <p:nvPr/>
        </p:nvSpPr>
        <p:spPr>
          <a:xfrm>
            <a:off x="817176" y="1124744"/>
            <a:ext cx="7535755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dirty="0" smtClean="0"/>
              <a:t>        Рококо в архитектуре появилось как новый стиль из высокого барокко. Драматичность и религиозность истончились в легкость и игривость. </a:t>
            </a:r>
            <a:r>
              <a:rPr lang="ru-RU" dirty="0"/>
              <a:t>Название «рококо» </a:t>
            </a:r>
            <a:r>
              <a:rPr lang="ru-RU" dirty="0" smtClean="0"/>
              <a:t>переводится как «камень</a:t>
            </a:r>
            <a:r>
              <a:rPr lang="ru-RU" dirty="0"/>
              <a:t>», «</a:t>
            </a:r>
            <a:r>
              <a:rPr lang="ru-RU" dirty="0" smtClean="0"/>
              <a:t>скала», «скальные обломки» и </a:t>
            </a:r>
            <a:r>
              <a:rPr lang="ru-RU" dirty="0"/>
              <a:t>«ракушка». Дело в том, что первые элементы этого стиля появились в декоре парковых гротов — их декорировали камнями, обломками скал, морскими раковинами. </a:t>
            </a:r>
            <a:endParaRPr lang="ru-RU" dirty="0"/>
          </a:p>
        </p:txBody>
      </p:sp>
      <p:pic>
        <p:nvPicPr>
          <p:cNvPr id="11" name="Рисунок 10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66342" y="3312664"/>
            <a:ext cx="3772874" cy="252028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57549499"/>
      </p:ext>
    </p:extLst>
  </p:cSld>
  <p:clrMapOvr>
    <a:masterClrMapping/>
  </p:clrMapOvr>
  <p:transition spd="slow">
    <p:wipe/>
  </p:transition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>
            <a:spLocks noGrp="1"/>
          </p:cNvSpPr>
          <p:nvPr>
            <p:ph type="title"/>
          </p:nvPr>
        </p:nvSpPr>
        <p:spPr>
          <a:xfrm>
            <a:off x="467544" y="188640"/>
            <a:ext cx="8229600" cy="1143000"/>
          </a:xfrm>
        </p:spPr>
        <p:txBody>
          <a:bodyPr>
            <a:normAutofit fontScale="90000"/>
          </a:bodyPr>
          <a:lstStyle/>
          <a:p>
            <a:r>
              <a:rPr lang="ru-RU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Характерные </a:t>
            </a:r>
            <a:r>
              <a:rPr lang="ru-RU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черты</a:t>
            </a:r>
            <a:br>
              <a:rPr lang="ru-RU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ru-RU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Рококо:</a:t>
            </a:r>
            <a:endParaRPr lang="ru-RU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791631" y="1268760"/>
            <a:ext cx="7476363" cy="186204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 smtClean="0"/>
              <a:t>-</a:t>
            </a:r>
            <a:r>
              <a:rPr lang="ru-RU" dirty="0"/>
              <a:t>декоративная раковина, осколки камней, ракушка- орнамент, украшение в виде соединения природных камней с раковинами и листьями растений.</a:t>
            </a:r>
          </a:p>
          <a:p>
            <a:endParaRPr lang="ru-RU" sz="700" dirty="0" smtClean="0"/>
          </a:p>
          <a:p>
            <a:r>
              <a:rPr lang="ru-RU" dirty="0" smtClean="0"/>
              <a:t>-</a:t>
            </a:r>
            <a:r>
              <a:rPr lang="ru-RU" dirty="0"/>
              <a:t>плавные изогнутые стебли, прихотливые линии орнамента вписывались во все детали интерьера, образуя единый декоративный фон. </a:t>
            </a:r>
          </a:p>
          <a:p>
            <a:pPr algn="just"/>
            <a:endParaRPr lang="ru-RU" dirty="0"/>
          </a:p>
        </p:txBody>
      </p:sp>
      <p:sp>
        <p:nvSpPr>
          <p:cNvPr id="7" name="TextBox 6"/>
          <p:cNvSpPr txBox="1"/>
          <p:nvPr/>
        </p:nvSpPr>
        <p:spPr>
          <a:xfrm>
            <a:off x="1325456" y="6389799"/>
            <a:ext cx="640871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b="1" dirty="0" smtClean="0"/>
              <a:t>Большой зал дворца </a:t>
            </a:r>
            <a:r>
              <a:rPr lang="ru-RU" b="1" dirty="0" err="1" smtClean="0"/>
              <a:t>Ступиниджи</a:t>
            </a:r>
            <a:r>
              <a:rPr lang="ru-RU" b="1" dirty="0" smtClean="0"/>
              <a:t>. Италия</a:t>
            </a:r>
            <a:endParaRPr lang="ru-RU" b="1" dirty="0"/>
          </a:p>
        </p:txBody>
      </p:sp>
      <p:pic>
        <p:nvPicPr>
          <p:cNvPr id="10" name="Рисунок 9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79711" y="2821577"/>
            <a:ext cx="5246469" cy="36240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49835509"/>
      </p:ext>
    </p:extLst>
  </p:cSld>
  <p:clrMapOvr>
    <a:masterClrMapping/>
  </p:clrMapOvr>
  <p:transition spd="slow">
    <p:wipe/>
  </p:transition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89720" y="188640"/>
            <a:ext cx="8229600" cy="648072"/>
          </a:xfrm>
        </p:spPr>
        <p:txBody>
          <a:bodyPr>
            <a:noAutofit/>
          </a:bodyPr>
          <a:lstStyle/>
          <a:p>
            <a:r>
              <a:rPr lang="ru-RU" sz="6000" dirty="0" smtClean="0">
                <a:latin typeface="Monotype Corsiva" pitchFamily="66" charset="0"/>
              </a:rPr>
              <a:t>Классицизм</a:t>
            </a:r>
            <a:endParaRPr lang="ru-RU" sz="6000" dirty="0">
              <a:latin typeface="Monotype Corsiva" pitchFamily="66" charset="0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1060553" y="6324353"/>
            <a:ext cx="730932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b="1" dirty="0" smtClean="0"/>
              <a:t>Берлинский драматический театр. Германия.</a:t>
            </a:r>
            <a:r>
              <a:rPr lang="en-US" b="1" dirty="0"/>
              <a:t> </a:t>
            </a:r>
            <a:r>
              <a:rPr lang="en-US" b="1" dirty="0" smtClean="0"/>
              <a:t>XI</a:t>
            </a:r>
            <a:r>
              <a:rPr lang="en-US" b="1" dirty="0"/>
              <a:t>X</a:t>
            </a:r>
            <a:r>
              <a:rPr lang="ru-RU" b="1" dirty="0" smtClean="0"/>
              <a:t> в. </a:t>
            </a:r>
            <a:endParaRPr lang="ru-RU" b="1" dirty="0"/>
          </a:p>
        </p:txBody>
      </p:sp>
      <p:sp>
        <p:nvSpPr>
          <p:cNvPr id="7" name="Объект 2"/>
          <p:cNvSpPr txBox="1">
            <a:spLocks/>
          </p:cNvSpPr>
          <p:nvPr/>
        </p:nvSpPr>
        <p:spPr>
          <a:xfrm>
            <a:off x="782727" y="2492896"/>
            <a:ext cx="7522040" cy="1520492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ru-RU" sz="1800" dirty="0" smtClean="0"/>
              <a:t>     Основой </a:t>
            </a:r>
            <a:r>
              <a:rPr lang="ru-RU" sz="1800" dirty="0"/>
              <a:t>архитектурного языка классицизма стала ордерная система, ставшая близкой к древнегреческим и древнеримским ордерам.</a:t>
            </a:r>
          </a:p>
        </p:txBody>
      </p:sp>
      <p:sp>
        <p:nvSpPr>
          <p:cNvPr id="10" name="Прямоугольник 9"/>
          <p:cNvSpPr/>
          <p:nvPr/>
        </p:nvSpPr>
        <p:spPr>
          <a:xfrm>
            <a:off x="817175" y="836712"/>
            <a:ext cx="7535755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dirty="0" smtClean="0"/>
              <a:t>        </a:t>
            </a:r>
            <a:r>
              <a:rPr lang="ru-RU" dirty="0"/>
              <a:t>Термин «классицизм» образован от латинского </a:t>
            </a:r>
            <a:r>
              <a:rPr lang="ru-RU" dirty="0" err="1"/>
              <a:t>classicus</a:t>
            </a:r>
            <a:r>
              <a:rPr lang="ru-RU" dirty="0"/>
              <a:t>, что переводится как «образцовый» или «достойный для изучения в классах». </a:t>
            </a:r>
            <a:r>
              <a:rPr lang="ru-RU" dirty="0" smtClean="0"/>
              <a:t>Интерес </a:t>
            </a:r>
            <a:r>
              <a:rPr lang="ru-RU" dirty="0"/>
              <a:t>к античному искусству в Европе появился в эпоху Возрождения, в XVII веке. Тогда художники начали копировать древнегреческих и древнеримских мастеров. Они заимствовали из старинного искусства сюжеты, композицию, принципы изображения фигур. </a:t>
            </a:r>
            <a:endParaRPr lang="ru-RU" dirty="0"/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5618"/>
          <a:stretch/>
        </p:blipFill>
        <p:spPr>
          <a:xfrm>
            <a:off x="836641" y="3140967"/>
            <a:ext cx="7496821" cy="318338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1725460"/>
      </p:ext>
    </p:extLst>
  </p:cSld>
  <p:clrMapOvr>
    <a:masterClrMapping/>
  </p:clrMapOvr>
  <p:transition spd="slow">
    <p:wipe/>
  </p:transition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>
            <a:spLocks noGrp="1"/>
          </p:cNvSpPr>
          <p:nvPr>
            <p:ph type="title"/>
          </p:nvPr>
        </p:nvSpPr>
        <p:spPr>
          <a:xfrm>
            <a:off x="467544" y="188640"/>
            <a:ext cx="8229600" cy="1143000"/>
          </a:xfrm>
        </p:spPr>
        <p:txBody>
          <a:bodyPr>
            <a:normAutofit fontScale="90000"/>
          </a:bodyPr>
          <a:lstStyle/>
          <a:p>
            <a:r>
              <a:rPr lang="ru-RU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Характерные </a:t>
            </a:r>
            <a:r>
              <a:rPr lang="ru-RU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черты</a:t>
            </a:r>
            <a:br>
              <a:rPr lang="ru-RU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ru-RU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классицизма:</a:t>
            </a:r>
            <a:endParaRPr lang="ru-RU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791631" y="1268760"/>
            <a:ext cx="7476363" cy="203132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 algn="just">
              <a:buFont typeface="Arial" pitchFamily="34" charset="0"/>
              <a:buChar char="•"/>
            </a:pPr>
            <a:r>
              <a:rPr lang="ru-RU" dirty="0" smtClean="0"/>
              <a:t>Торжественная ясность геометрии и пространства. Простые и строгие формы.</a:t>
            </a:r>
          </a:p>
          <a:p>
            <a:pPr marL="285750" indent="-285750" algn="just">
              <a:buFont typeface="Arial" pitchFamily="34" charset="0"/>
              <a:buChar char="•"/>
            </a:pPr>
            <a:r>
              <a:rPr lang="ru-RU" dirty="0" smtClean="0"/>
              <a:t>Спокойная гармония пропорций.</a:t>
            </a:r>
          </a:p>
          <a:p>
            <a:pPr marL="285750" indent="-285750" algn="just">
              <a:buFont typeface="Arial" pitchFamily="34" charset="0"/>
              <a:buChar char="•"/>
            </a:pPr>
            <a:r>
              <a:rPr lang="ru-RU" dirty="0" smtClean="0"/>
              <a:t>Ненавязчивый, подчеркивающий форму декор.</a:t>
            </a:r>
          </a:p>
          <a:p>
            <a:pPr marL="285750" indent="-285750" algn="just">
              <a:buFont typeface="Arial" pitchFamily="34" charset="0"/>
              <a:buChar char="•"/>
            </a:pPr>
            <a:r>
              <a:rPr lang="ru-RU" dirty="0" smtClean="0"/>
              <a:t>Практичность и целесообразность.</a:t>
            </a:r>
          </a:p>
          <a:p>
            <a:pPr marL="285750" indent="-285750" algn="just">
              <a:buFont typeface="Arial" pitchFamily="34" charset="0"/>
              <a:buChar char="•"/>
            </a:pPr>
            <a:r>
              <a:rPr lang="ru-RU" dirty="0" smtClean="0"/>
              <a:t>Регулярность планировки.</a:t>
            </a:r>
          </a:p>
          <a:p>
            <a:pPr marL="285750" indent="-285750" algn="just">
              <a:buFont typeface="Arial" pitchFamily="34" charset="0"/>
              <a:buChar char="•"/>
            </a:pPr>
            <a:r>
              <a:rPr lang="ru-RU" dirty="0" smtClean="0"/>
              <a:t>Возобновление ордерной системы. </a:t>
            </a:r>
            <a:r>
              <a:rPr lang="ru-RU" dirty="0" smtClean="0"/>
              <a:t> </a:t>
            </a:r>
            <a:endParaRPr lang="ru-RU" dirty="0"/>
          </a:p>
        </p:txBody>
      </p:sp>
      <p:sp>
        <p:nvSpPr>
          <p:cNvPr id="7" name="TextBox 6"/>
          <p:cNvSpPr txBox="1"/>
          <p:nvPr/>
        </p:nvSpPr>
        <p:spPr>
          <a:xfrm>
            <a:off x="1325456" y="6389799"/>
            <a:ext cx="640871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b="1" dirty="0" smtClean="0"/>
              <a:t>Базилика Сан-Франческо </a:t>
            </a:r>
            <a:r>
              <a:rPr lang="ru-RU" b="1" dirty="0" err="1" smtClean="0"/>
              <a:t>ди</a:t>
            </a:r>
            <a:r>
              <a:rPr lang="ru-RU" b="1" dirty="0" smtClean="0"/>
              <a:t> </a:t>
            </a:r>
            <a:r>
              <a:rPr lang="ru-RU" b="1" dirty="0" err="1" smtClean="0"/>
              <a:t>Паола</a:t>
            </a:r>
            <a:r>
              <a:rPr lang="ru-RU" b="1" dirty="0" smtClean="0"/>
              <a:t>. Неаполь. Италия.</a:t>
            </a:r>
            <a:r>
              <a:rPr lang="en-US" b="1" dirty="0" smtClean="0"/>
              <a:t> XIX</a:t>
            </a:r>
            <a:r>
              <a:rPr lang="ru-RU" b="1" dirty="0" smtClean="0"/>
              <a:t> в. </a:t>
            </a:r>
            <a:endParaRPr lang="ru-RU" b="1" dirty="0"/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23728" y="3238460"/>
            <a:ext cx="4525767" cy="317570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99572292"/>
      </p:ext>
    </p:extLst>
  </p:cSld>
  <p:clrMapOvr>
    <a:masterClrMapping/>
  </p:clrMapOvr>
  <p:transition spd="slow">
    <p:wipe/>
  </p:transition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89720" y="188640"/>
            <a:ext cx="8229600" cy="648072"/>
          </a:xfrm>
        </p:spPr>
        <p:txBody>
          <a:bodyPr>
            <a:noAutofit/>
          </a:bodyPr>
          <a:lstStyle/>
          <a:p>
            <a:r>
              <a:rPr lang="ru-RU" sz="6000" dirty="0" smtClean="0">
                <a:latin typeface="Monotype Corsiva" pitchFamily="66" charset="0"/>
              </a:rPr>
              <a:t>Ампир</a:t>
            </a:r>
            <a:endParaRPr lang="ru-RU" sz="6000" dirty="0">
              <a:latin typeface="Monotype Corsiva" pitchFamily="66" charset="0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611560" y="6021288"/>
            <a:ext cx="244827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b="1" dirty="0" smtClean="0"/>
              <a:t>Фонтан Победы. Франция.</a:t>
            </a:r>
            <a:r>
              <a:rPr lang="en-US" b="1" dirty="0" smtClean="0"/>
              <a:t> XI</a:t>
            </a:r>
            <a:r>
              <a:rPr lang="en-US" b="1" dirty="0"/>
              <a:t>X</a:t>
            </a:r>
            <a:r>
              <a:rPr lang="ru-RU" b="1" dirty="0" smtClean="0"/>
              <a:t> в. </a:t>
            </a:r>
            <a:endParaRPr lang="ru-RU" b="1" dirty="0"/>
          </a:p>
        </p:txBody>
      </p:sp>
      <p:sp>
        <p:nvSpPr>
          <p:cNvPr id="10" name="Прямоугольник 9"/>
          <p:cNvSpPr/>
          <p:nvPr/>
        </p:nvSpPr>
        <p:spPr>
          <a:xfrm>
            <a:off x="834121" y="908720"/>
            <a:ext cx="7535755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b="1" dirty="0" smtClean="0"/>
              <a:t>     Ампир</a:t>
            </a:r>
            <a:r>
              <a:rPr lang="ru-RU" dirty="0" smtClean="0"/>
              <a:t> — </a:t>
            </a:r>
            <a:r>
              <a:rPr lang="ru-RU" dirty="0"/>
              <a:t>стиль позднего (высокого) классицизма в архитектуре и прикладном искусстве. </a:t>
            </a:r>
            <a:endParaRPr lang="ru-RU" dirty="0" smtClean="0"/>
          </a:p>
          <a:p>
            <a:pPr algn="just"/>
            <a:r>
              <a:rPr lang="ru-RU" dirty="0"/>
              <a:t> </a:t>
            </a:r>
            <a:r>
              <a:rPr lang="ru-RU" dirty="0" smtClean="0"/>
              <a:t>     Термин </a:t>
            </a:r>
            <a:r>
              <a:rPr lang="ru-RU" dirty="0"/>
              <a:t>«</a:t>
            </a:r>
            <a:r>
              <a:rPr lang="ru-RU" b="1" dirty="0"/>
              <a:t>ампир</a:t>
            </a:r>
            <a:r>
              <a:rPr lang="ru-RU" dirty="0"/>
              <a:t>» происходит от французского слова </a:t>
            </a:r>
            <a:r>
              <a:rPr lang="ru-RU" dirty="0" err="1"/>
              <a:t>empire</a:t>
            </a:r>
            <a:r>
              <a:rPr lang="ru-RU" dirty="0"/>
              <a:t>, что переводится как «империя». Поэтому стиль иногда называют «имперским». </a:t>
            </a:r>
            <a:r>
              <a:rPr lang="ru-RU" b="1" dirty="0"/>
              <a:t>Ампир</a:t>
            </a:r>
            <a:r>
              <a:rPr lang="ru-RU" dirty="0"/>
              <a:t> появился во Франции в первой трети XIX века, в период правления императора Наполеона Бонапарта. Еще больше, чем ранний классицизм, этот стиль вдохновлялся архитектурой Древней Греции и Рима. </a:t>
            </a:r>
            <a:endParaRPr lang="ru-RU" dirty="0"/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31840" y="2935363"/>
            <a:ext cx="5115864" cy="386759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97999457"/>
      </p:ext>
    </p:extLst>
  </p:cSld>
  <p:clrMapOvr>
    <a:masterClrMapping/>
  </p:clrMapOvr>
  <p:transition spd="slow">
    <p:wipe/>
  </p:transition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>
            <a:spLocks noGrp="1"/>
          </p:cNvSpPr>
          <p:nvPr>
            <p:ph type="title"/>
          </p:nvPr>
        </p:nvSpPr>
        <p:spPr>
          <a:xfrm>
            <a:off x="467544" y="188640"/>
            <a:ext cx="8229600" cy="1143000"/>
          </a:xfrm>
        </p:spPr>
        <p:txBody>
          <a:bodyPr>
            <a:normAutofit fontScale="90000"/>
          </a:bodyPr>
          <a:lstStyle/>
          <a:p>
            <a:r>
              <a:rPr lang="ru-RU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Характерные </a:t>
            </a:r>
            <a:r>
              <a:rPr lang="ru-RU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черты</a:t>
            </a:r>
            <a:br>
              <a:rPr lang="ru-RU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ru-RU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ампира:</a:t>
            </a:r>
            <a:endParaRPr lang="ru-RU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899592" y="1412776"/>
            <a:ext cx="7416824" cy="286232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 algn="just">
              <a:buFont typeface="Arial" pitchFamily="34" charset="0"/>
              <a:buChar char="•"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Наличие колонн, пилястров, лепных 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карнизов и других классических элементов, а также мотивов, репродуцирующих практически без изменений античные образцы скульптуры, 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подобные грифонам, сфинксам, львиным 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лапам. Данные элементы располагаются 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упорядоченно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, с соблюдением равновесия и симметрии. </a:t>
            </a:r>
            <a:endParaRPr lang="ru-RU" dirty="0" smtClean="0">
              <a:latin typeface="Times New Roman" pitchFamily="18" charset="0"/>
              <a:cs typeface="Times New Roman" pitchFamily="18" charset="0"/>
            </a:endParaRPr>
          </a:p>
          <a:p>
            <a:pPr marL="285750" indent="-285750" algn="just">
              <a:buFont typeface="Arial" pitchFamily="34" charset="0"/>
              <a:buChar char="•"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Основными 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декоративными мотивами стиля 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были 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именно атрибуты римской военной истории: массивные портики, украшенные барельефами, легионерские знаки с орлами, львы, связки копий, щитов.</a:t>
            </a:r>
          </a:p>
          <a:p>
            <a:pPr marL="285750" indent="-285750" algn="just">
              <a:buFont typeface="Arial" pitchFamily="34" charset="0"/>
              <a:buChar char="•"/>
            </a:pP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16016" y="3767874"/>
            <a:ext cx="3501217" cy="3067066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1496622" y="5949280"/>
            <a:ext cx="321939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b="1" dirty="0" smtClean="0"/>
              <a:t>Церковь Святой Марии. </a:t>
            </a:r>
          </a:p>
          <a:p>
            <a:pPr algn="ctr"/>
            <a:r>
              <a:rPr lang="ru-RU" b="1" dirty="0" smtClean="0"/>
              <a:t>Франция.</a:t>
            </a:r>
            <a:r>
              <a:rPr lang="en-US" b="1" dirty="0" smtClean="0"/>
              <a:t> XI</a:t>
            </a:r>
            <a:r>
              <a:rPr lang="en-US" b="1" dirty="0"/>
              <a:t>X</a:t>
            </a:r>
            <a:r>
              <a:rPr lang="ru-RU" b="1" dirty="0" smtClean="0"/>
              <a:t> в. </a:t>
            </a:r>
            <a:endParaRPr lang="ru-RU" b="1" dirty="0"/>
          </a:p>
        </p:txBody>
      </p:sp>
    </p:spTree>
    <p:extLst>
      <p:ext uri="{BB962C8B-B14F-4D97-AF65-F5344CB8AC3E}">
        <p14:creationId xmlns:p14="http://schemas.microsoft.com/office/powerpoint/2010/main" val="3898358936"/>
      </p:ext>
    </p:extLst>
  </p:cSld>
  <p:clrMapOvr>
    <a:masterClrMapping/>
  </p:clrMapOvr>
  <p:transition spd="slow">
    <p:wipe/>
  </p:transition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3964" b="10183"/>
          <a:stretch/>
        </p:blipFill>
        <p:spPr>
          <a:xfrm>
            <a:off x="755576" y="260648"/>
            <a:ext cx="7560840" cy="5256584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773234" y="5805264"/>
            <a:ext cx="739916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b="1" dirty="0" smtClean="0"/>
              <a:t>Триумфальная арка на площади </a:t>
            </a:r>
            <a:r>
              <a:rPr lang="ru-RU" b="1" dirty="0" err="1" smtClean="0"/>
              <a:t>Карузель</a:t>
            </a:r>
            <a:r>
              <a:rPr lang="ru-RU" b="1" dirty="0" smtClean="0"/>
              <a:t>. Франция.</a:t>
            </a:r>
            <a:r>
              <a:rPr lang="en-US" b="1" dirty="0" smtClean="0"/>
              <a:t> XI</a:t>
            </a:r>
            <a:r>
              <a:rPr lang="en-US" b="1" dirty="0"/>
              <a:t>X</a:t>
            </a:r>
            <a:r>
              <a:rPr lang="ru-RU" b="1" dirty="0" smtClean="0"/>
              <a:t> в. </a:t>
            </a:r>
            <a:endParaRPr lang="ru-RU" b="1" dirty="0"/>
          </a:p>
        </p:txBody>
      </p:sp>
    </p:spTree>
    <p:extLst>
      <p:ext uri="{BB962C8B-B14F-4D97-AF65-F5344CB8AC3E}">
        <p14:creationId xmlns:p14="http://schemas.microsoft.com/office/powerpoint/2010/main" val="2744065241"/>
      </p:ext>
    </p:extLst>
  </p:cSld>
  <p:clrMapOvr>
    <a:masterClrMapping/>
  </p:clrMapOvr>
  <p:transition spd="slow">
    <p:wipe/>
  </p:transition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89720" y="188640"/>
            <a:ext cx="8229600" cy="648072"/>
          </a:xfrm>
        </p:spPr>
        <p:txBody>
          <a:bodyPr>
            <a:noAutofit/>
          </a:bodyPr>
          <a:lstStyle/>
          <a:p>
            <a:r>
              <a:rPr lang="ru-RU" sz="6000" dirty="0" smtClean="0">
                <a:latin typeface="Monotype Corsiva" pitchFamily="66" charset="0"/>
              </a:rPr>
              <a:t>Эклектика</a:t>
            </a:r>
            <a:endParaRPr lang="ru-RU" sz="6000" dirty="0">
              <a:latin typeface="Monotype Corsiva" pitchFamily="66" charset="0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1115616" y="5955021"/>
            <a:ext cx="730932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b="1" dirty="0" smtClean="0"/>
              <a:t>Оперный театр в Осло. Норвегия.</a:t>
            </a:r>
            <a:r>
              <a:rPr lang="en-US" b="1" dirty="0" smtClean="0"/>
              <a:t> XI</a:t>
            </a:r>
            <a:r>
              <a:rPr lang="en-US" b="1" dirty="0"/>
              <a:t>X</a:t>
            </a:r>
            <a:r>
              <a:rPr lang="ru-RU" b="1" dirty="0" smtClean="0"/>
              <a:t> – начало </a:t>
            </a:r>
            <a:r>
              <a:rPr lang="en-US" b="1" dirty="0" smtClean="0"/>
              <a:t>XXI</a:t>
            </a:r>
            <a:r>
              <a:rPr lang="ru-RU" b="1" dirty="0" smtClean="0"/>
              <a:t> </a:t>
            </a:r>
            <a:r>
              <a:rPr lang="ru-RU" b="1" dirty="0" smtClean="0"/>
              <a:t>в. </a:t>
            </a:r>
            <a:endParaRPr lang="ru-RU" b="1" dirty="0"/>
          </a:p>
        </p:txBody>
      </p:sp>
      <p:sp>
        <p:nvSpPr>
          <p:cNvPr id="10" name="Прямоугольник 9"/>
          <p:cNvSpPr/>
          <p:nvPr/>
        </p:nvSpPr>
        <p:spPr>
          <a:xfrm>
            <a:off x="651101" y="836712"/>
            <a:ext cx="7535755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dirty="0" smtClean="0"/>
              <a:t>        </a:t>
            </a:r>
            <a:r>
              <a:rPr lang="ru-RU" dirty="0"/>
              <a:t>Эклектика </a:t>
            </a:r>
            <a:r>
              <a:rPr lang="ru-RU" dirty="0" smtClean="0"/>
              <a:t>представляет </a:t>
            </a:r>
            <a:r>
              <a:rPr lang="ru-RU" dirty="0"/>
              <a:t>собой сочетание разнородных стилевых элементов или произвольный выбор стилистического оформления зданий или художественных изделий, имеющих иной смысл и назначение. Эклектика </a:t>
            </a:r>
            <a:r>
              <a:rPr lang="ru-RU" dirty="0" smtClean="0"/>
              <a:t>обычно </a:t>
            </a:r>
            <a:r>
              <a:rPr lang="ru-RU" dirty="0"/>
              <a:t>служит эффектной декорацией для произведения культуры, ещё не выработавшей собственного </a:t>
            </a:r>
            <a:r>
              <a:rPr lang="ru-RU" dirty="0" smtClean="0"/>
              <a:t>стиля. </a:t>
            </a:r>
            <a:r>
              <a:rPr lang="ru-RU" dirty="0"/>
              <a:t>Поэтому эклектика в большинстве случаев означает отсутствие стилевой целостности</a:t>
            </a:r>
            <a:endParaRPr lang="ru-RU" dirty="0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155" b="21852"/>
          <a:stretch/>
        </p:blipFill>
        <p:spPr>
          <a:xfrm>
            <a:off x="755575" y="2591038"/>
            <a:ext cx="7519323" cy="321422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97919273"/>
      </p:ext>
    </p:extLst>
  </p:cSld>
  <p:clrMapOvr>
    <a:masterClrMapping/>
  </p:clrMapOvr>
  <p:transition spd="slow">
    <p:wipe/>
  </p:transition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>
            <a:spLocks noGrp="1"/>
          </p:cNvSpPr>
          <p:nvPr>
            <p:ph type="title"/>
          </p:nvPr>
        </p:nvSpPr>
        <p:spPr>
          <a:xfrm>
            <a:off x="467544" y="188640"/>
            <a:ext cx="8229600" cy="1143000"/>
          </a:xfrm>
        </p:spPr>
        <p:txBody>
          <a:bodyPr>
            <a:normAutofit fontScale="90000"/>
          </a:bodyPr>
          <a:lstStyle/>
          <a:p>
            <a:r>
              <a:rPr lang="ru-RU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Характерные </a:t>
            </a:r>
            <a:r>
              <a:rPr lang="ru-RU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черты</a:t>
            </a:r>
            <a:br>
              <a:rPr lang="ru-RU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ru-RU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эклектики:</a:t>
            </a:r>
            <a:endParaRPr lang="ru-RU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7" name="Рисунок 6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53066" y="1320474"/>
            <a:ext cx="3697929" cy="5348886"/>
          </a:xfrm>
          <a:prstGeom prst="rect">
            <a:avLst/>
          </a:prstGeom>
        </p:spPr>
      </p:pic>
      <p:sp>
        <p:nvSpPr>
          <p:cNvPr id="9" name="TextBox 8"/>
          <p:cNvSpPr txBox="1"/>
          <p:nvPr/>
        </p:nvSpPr>
        <p:spPr>
          <a:xfrm>
            <a:off x="1496622" y="5949280"/>
            <a:ext cx="321939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b="1" dirty="0" smtClean="0"/>
              <a:t>Здание небоскреба </a:t>
            </a:r>
            <a:r>
              <a:rPr lang="ru-RU" b="1" dirty="0" err="1" smtClean="0"/>
              <a:t>Вулворт</a:t>
            </a:r>
            <a:r>
              <a:rPr lang="ru-RU" b="1" dirty="0" smtClean="0"/>
              <a:t>. </a:t>
            </a:r>
          </a:p>
          <a:p>
            <a:pPr algn="ctr"/>
            <a:r>
              <a:rPr lang="ru-RU" b="1" dirty="0" smtClean="0"/>
              <a:t>Нью-Йорк.</a:t>
            </a:r>
            <a:r>
              <a:rPr lang="en-US" b="1" dirty="0" smtClean="0"/>
              <a:t> XX</a:t>
            </a:r>
            <a:r>
              <a:rPr lang="ru-RU" b="1" dirty="0" smtClean="0"/>
              <a:t> в. </a:t>
            </a:r>
            <a:endParaRPr lang="ru-RU" b="1" dirty="0"/>
          </a:p>
        </p:txBody>
      </p:sp>
      <p:sp>
        <p:nvSpPr>
          <p:cNvPr id="10" name="Прямоугольник 9"/>
          <p:cNvSpPr/>
          <p:nvPr/>
        </p:nvSpPr>
        <p:spPr>
          <a:xfrm>
            <a:off x="755576" y="1338621"/>
            <a:ext cx="3816424" cy="286232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dirty="0">
                <a:latin typeface="Times New Roman" pitchFamily="18" charset="0"/>
                <a:cs typeface="Times New Roman" pitchFamily="18" charset="0"/>
              </a:rPr>
              <a:t>Характерными чертами 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эклектики являлись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: вертикальный акцент в сооружениях, утонченность шпилей, наличие богато декорированных башенок и скульптур, ажурное оформление фасадов. Здания, спроектированные с привлечением данных элементов, напоминали сказочные замки, создавая романтичное настроение. 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34170343"/>
      </p:ext>
    </p:extLst>
  </p:cSld>
  <p:clrMapOvr>
    <a:masterClrMapping/>
  </p:clrMapOvr>
  <p:transition spd="slow">
    <p:wipe/>
  </p:transition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89720" y="188640"/>
            <a:ext cx="8229600" cy="648072"/>
          </a:xfrm>
        </p:spPr>
        <p:txBody>
          <a:bodyPr>
            <a:noAutofit/>
          </a:bodyPr>
          <a:lstStyle/>
          <a:p>
            <a:r>
              <a:rPr lang="ru-RU" sz="6000" dirty="0" smtClean="0">
                <a:latin typeface="Monotype Corsiva" pitchFamily="66" charset="0"/>
              </a:rPr>
              <a:t>Модерн</a:t>
            </a:r>
            <a:endParaRPr lang="ru-RU" sz="6000" dirty="0">
              <a:latin typeface="Monotype Corsiva" pitchFamily="66" charset="0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1187624" y="6324353"/>
            <a:ext cx="730932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b="1" dirty="0" smtClean="0"/>
              <a:t>Искупительный храм святого Семейства. Барселона.</a:t>
            </a:r>
            <a:r>
              <a:rPr lang="en-US" b="1" dirty="0" smtClean="0"/>
              <a:t> XX</a:t>
            </a:r>
            <a:r>
              <a:rPr lang="ru-RU" b="1" dirty="0" smtClean="0"/>
              <a:t> в. </a:t>
            </a:r>
            <a:endParaRPr lang="ru-RU" b="1" dirty="0"/>
          </a:p>
        </p:txBody>
      </p:sp>
      <p:sp>
        <p:nvSpPr>
          <p:cNvPr id="7" name="Объект 2"/>
          <p:cNvSpPr txBox="1">
            <a:spLocks/>
          </p:cNvSpPr>
          <p:nvPr/>
        </p:nvSpPr>
        <p:spPr>
          <a:xfrm>
            <a:off x="782727" y="2314040"/>
            <a:ext cx="7570203" cy="1520492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ru-RU" sz="1800" dirty="0" smtClean="0"/>
              <a:t>     Основателем </a:t>
            </a:r>
            <a:r>
              <a:rPr lang="ru-RU" sz="1800" dirty="0"/>
              <a:t>стиля модерн считается бельгийский архитектор Виктор </a:t>
            </a:r>
            <a:r>
              <a:rPr lang="ru-RU" sz="1800" dirty="0" smtClean="0"/>
              <a:t>Орта, </a:t>
            </a:r>
            <a:r>
              <a:rPr lang="ru-RU" sz="1800" dirty="0"/>
              <a:t>который первым стал активно использовать в своих проектах стекло, металлоконструкции и декор в виде металлического растительного орнамента.</a:t>
            </a:r>
          </a:p>
        </p:txBody>
      </p:sp>
      <p:sp>
        <p:nvSpPr>
          <p:cNvPr id="10" name="Прямоугольник 9"/>
          <p:cNvSpPr/>
          <p:nvPr/>
        </p:nvSpPr>
        <p:spPr>
          <a:xfrm>
            <a:off x="817175" y="836712"/>
            <a:ext cx="7535755" cy="14773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dirty="0" smtClean="0"/>
              <a:t>        Стиль</a:t>
            </a:r>
            <a:r>
              <a:rPr lang="ru-RU" dirty="0"/>
              <a:t> </a:t>
            </a:r>
            <a:r>
              <a:rPr lang="ru-RU" b="1" dirty="0"/>
              <a:t>модерн</a:t>
            </a:r>
            <a:r>
              <a:rPr lang="ru-RU" dirty="0"/>
              <a:t> возник в европейской культуре в конце 19 </a:t>
            </a:r>
            <a:r>
              <a:rPr lang="ru-RU" dirty="0" smtClean="0"/>
              <a:t>века. </a:t>
            </a:r>
            <a:r>
              <a:rPr lang="ru-RU" dirty="0"/>
              <a:t>Наиболее ярко </a:t>
            </a:r>
            <a:r>
              <a:rPr lang="ru-RU" b="1" dirty="0"/>
              <a:t>модерн</a:t>
            </a:r>
            <a:r>
              <a:rPr lang="ru-RU" dirty="0"/>
              <a:t> проявился </a:t>
            </a:r>
            <a:r>
              <a:rPr lang="ru-RU" b="1" dirty="0"/>
              <a:t>в</a:t>
            </a:r>
            <a:r>
              <a:rPr lang="ru-RU" dirty="0"/>
              <a:t> </a:t>
            </a:r>
            <a:r>
              <a:rPr lang="ru-RU" b="1" dirty="0"/>
              <a:t>архитектуре</a:t>
            </a:r>
            <a:r>
              <a:rPr lang="ru-RU" dirty="0"/>
              <a:t> частных особняков и в строительстве промышленных, торговых и деловых зданий - бирж, вокзалов, банков. Архитекторы создают удивительные по красоте здания, эмоционально насыщенные, романтические и элегантные. </a:t>
            </a:r>
            <a:endParaRPr lang="ru-RU" dirty="0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443" r="11219"/>
          <a:stretch/>
        </p:blipFill>
        <p:spPr>
          <a:xfrm>
            <a:off x="3131840" y="3207831"/>
            <a:ext cx="2592288" cy="318705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97919273"/>
      </p:ext>
    </p:extLst>
  </p:cSld>
  <p:clrMapOvr>
    <a:masterClrMapping/>
  </p:clrMapOvr>
  <p:transition spd="slow">
    <p:wipe/>
  </p:transition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>
            <a:spLocks noGrp="1"/>
          </p:cNvSpPr>
          <p:nvPr>
            <p:ph type="title"/>
          </p:nvPr>
        </p:nvSpPr>
        <p:spPr>
          <a:xfrm>
            <a:off x="467544" y="188640"/>
            <a:ext cx="8229600" cy="1143000"/>
          </a:xfrm>
        </p:spPr>
        <p:txBody>
          <a:bodyPr>
            <a:normAutofit fontScale="90000"/>
          </a:bodyPr>
          <a:lstStyle/>
          <a:p>
            <a:r>
              <a:rPr lang="ru-RU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Характерные </a:t>
            </a:r>
            <a:r>
              <a:rPr lang="ru-RU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черты</a:t>
            </a:r>
            <a:br>
              <a:rPr lang="ru-RU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ru-RU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модерна:</a:t>
            </a:r>
            <a:endParaRPr lang="ru-RU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755576" y="6428534"/>
            <a:ext cx="756084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b="1" dirty="0" smtClean="0"/>
              <a:t>Центральный железнодорожный вокзал в Хельсинки.</a:t>
            </a:r>
            <a:r>
              <a:rPr lang="en-US" b="1" dirty="0" smtClean="0"/>
              <a:t> </a:t>
            </a:r>
            <a:r>
              <a:rPr lang="ru-RU" b="1" dirty="0" smtClean="0"/>
              <a:t>Финляндия. </a:t>
            </a:r>
            <a:r>
              <a:rPr lang="en-US" b="1" dirty="0" smtClean="0"/>
              <a:t>XX</a:t>
            </a:r>
            <a:r>
              <a:rPr lang="ru-RU" b="1" dirty="0" smtClean="0"/>
              <a:t> в. </a:t>
            </a:r>
            <a:endParaRPr lang="ru-RU" b="1" dirty="0"/>
          </a:p>
        </p:txBody>
      </p:sp>
      <p:sp>
        <p:nvSpPr>
          <p:cNvPr id="7" name="Прямоугольник 6"/>
          <p:cNvSpPr/>
          <p:nvPr/>
        </p:nvSpPr>
        <p:spPr>
          <a:xfrm>
            <a:off x="820318" y="1268760"/>
            <a:ext cx="7568106" cy="20697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>
                <a:latin typeface="Times New Roman" pitchFamily="18" charset="0"/>
                <a:cs typeface="Times New Roman" pitchFamily="18" charset="0"/>
              </a:rPr>
              <a:t>-Отказ от прямых линий и углов</a:t>
            </a:r>
          </a:p>
          <a:p>
            <a:endParaRPr lang="ru-RU" sz="1000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-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Интерес к новым технологиям</a:t>
            </a:r>
          </a:p>
          <a:p>
            <a:pPr algn="just"/>
            <a:endParaRPr lang="ru-RU" sz="1050" dirty="0" smtClean="0"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-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Большое внимание уделялось не только внешнему виду зданий, но и 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интерьеру, 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который тщательно прорабатывался. Все конструктивные элементы: лестницы, двери, столбы, балконы 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- художественно 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обрабатывались.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9" name="Рисунок 8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27784" y="3036934"/>
            <a:ext cx="5688632" cy="33821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88684064"/>
      </p:ext>
    </p:extLst>
  </p:cSld>
  <p:clrMapOvr>
    <a:masterClrMapping/>
  </p:clrMapOvr>
  <p:transition spd="slow">
    <p:wipe/>
  </p:transition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89720" y="188640"/>
            <a:ext cx="8229600" cy="648072"/>
          </a:xfrm>
        </p:spPr>
        <p:txBody>
          <a:bodyPr>
            <a:noAutofit/>
          </a:bodyPr>
          <a:lstStyle/>
          <a:p>
            <a:r>
              <a:rPr lang="ru-RU" sz="6000" dirty="0" smtClean="0">
                <a:latin typeface="Monotype Corsiva" pitchFamily="66" charset="0"/>
              </a:rPr>
              <a:t>Кубизм</a:t>
            </a:r>
            <a:endParaRPr lang="ru-RU" sz="6000" dirty="0">
              <a:latin typeface="Monotype Corsiva" pitchFamily="66" charset="0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4647061" y="6380967"/>
            <a:ext cx="381642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b="1" dirty="0" smtClean="0"/>
              <a:t>Угловой доходный дом. Чехия.</a:t>
            </a:r>
            <a:r>
              <a:rPr lang="en-US" b="1" dirty="0" smtClean="0"/>
              <a:t> XX</a:t>
            </a:r>
            <a:r>
              <a:rPr lang="ru-RU" b="1" dirty="0" smtClean="0"/>
              <a:t> в. </a:t>
            </a:r>
            <a:endParaRPr lang="ru-RU" b="1" dirty="0"/>
          </a:p>
        </p:txBody>
      </p:sp>
      <p:sp>
        <p:nvSpPr>
          <p:cNvPr id="10" name="Прямоугольник 9"/>
          <p:cNvSpPr/>
          <p:nvPr/>
        </p:nvSpPr>
        <p:spPr>
          <a:xfrm>
            <a:off x="817175" y="836712"/>
            <a:ext cx="3826833" cy="59093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       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Архитектура и дизайн привнесли элементы кубов, прямоугольников в строительство и проектирование домов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. Тоже самое и в живописи 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изображалось практически все с помощью трехмерных правильных геометрических фигур, как правило, кубов. 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Прямой 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связи между кубизмом в искусстве и кубизмом в архитектуре не существует. 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Очень часто здания, созданные по принципам кубизма, спроектированы как геометрические взаимосвязанные секции, или имеют простую прямоугольную 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форму. Очень 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часто художники-кубисты рисовали абстрактные предметы геометрической формы. 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Самый яркий представитель направления – Пабло Пикассо.  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44008" y="821362"/>
            <a:ext cx="3701968" cy="548816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97919273"/>
      </p:ext>
    </p:extLst>
  </p:cSld>
  <p:clrMapOvr>
    <a:masterClrMapping/>
  </p:clrMapOvr>
  <p:transition spd="slow">
    <p:wipe/>
  </p:transition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>
            <a:spLocks noGrp="1"/>
          </p:cNvSpPr>
          <p:nvPr>
            <p:ph type="title"/>
          </p:nvPr>
        </p:nvSpPr>
        <p:spPr>
          <a:xfrm>
            <a:off x="467544" y="188640"/>
            <a:ext cx="8229600" cy="1143000"/>
          </a:xfrm>
        </p:spPr>
        <p:txBody>
          <a:bodyPr>
            <a:normAutofit fontScale="90000"/>
          </a:bodyPr>
          <a:lstStyle/>
          <a:p>
            <a:r>
              <a:rPr lang="ru-RU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Характерные </a:t>
            </a:r>
            <a:r>
              <a:rPr lang="ru-RU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черты</a:t>
            </a:r>
            <a:br>
              <a:rPr lang="ru-RU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ru-RU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кубизма:</a:t>
            </a:r>
            <a:endParaRPr lang="ru-RU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1032031" y="5932945"/>
            <a:ext cx="321939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b="1" dirty="0" smtClean="0"/>
              <a:t>«Студент». </a:t>
            </a:r>
          </a:p>
          <a:p>
            <a:pPr algn="ctr"/>
            <a:r>
              <a:rPr lang="ru-RU" b="1" dirty="0" smtClean="0"/>
              <a:t>Пабло Пикассо.</a:t>
            </a:r>
            <a:r>
              <a:rPr lang="en-US" b="1" dirty="0" smtClean="0"/>
              <a:t> XX</a:t>
            </a:r>
            <a:r>
              <a:rPr lang="ru-RU" b="1" dirty="0" smtClean="0"/>
              <a:t> в. </a:t>
            </a:r>
            <a:endParaRPr lang="ru-RU" b="1" dirty="0"/>
          </a:p>
        </p:txBody>
      </p:sp>
      <p:sp>
        <p:nvSpPr>
          <p:cNvPr id="7" name="Прямоугольник 6"/>
          <p:cNvSpPr/>
          <p:nvPr/>
        </p:nvSpPr>
        <p:spPr>
          <a:xfrm>
            <a:off x="820318" y="1484784"/>
            <a:ext cx="3175618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dirty="0" smtClean="0"/>
              <a:t>      Для кубизма характерны: прямое </a:t>
            </a:r>
            <a:r>
              <a:rPr lang="ru-RU" dirty="0"/>
              <a:t>использование геометрических форм, узкий круг сюжетов (портреты, натюрморты или здания), деформации, угловатость, полное отсутствие реалистичности.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55976" y="1311795"/>
            <a:ext cx="3943493" cy="52703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6647864"/>
      </p:ext>
    </p:extLst>
  </p:cSld>
  <p:clrMapOvr>
    <a:masterClrMapping/>
  </p:clrMapOvr>
  <p:transition spd="slow">
    <p:wipe/>
  </p:transition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89720" y="188640"/>
            <a:ext cx="8229600" cy="648072"/>
          </a:xfrm>
        </p:spPr>
        <p:txBody>
          <a:bodyPr>
            <a:noAutofit/>
          </a:bodyPr>
          <a:lstStyle/>
          <a:p>
            <a:r>
              <a:rPr lang="ru-RU" sz="6000" dirty="0" smtClean="0">
                <a:latin typeface="Monotype Corsiva" pitchFamily="66" charset="0"/>
              </a:rPr>
              <a:t>Хай-тек</a:t>
            </a:r>
            <a:endParaRPr lang="ru-RU" sz="6000" dirty="0">
              <a:latin typeface="Monotype Corsiva" pitchFamily="66" charset="0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1060553" y="6324353"/>
            <a:ext cx="730932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b="1" dirty="0" smtClean="0"/>
              <a:t>Отель Маркес де </a:t>
            </a:r>
            <a:r>
              <a:rPr lang="ru-RU" b="1" dirty="0" err="1" smtClean="0"/>
              <a:t>Рискаль</a:t>
            </a:r>
            <a:r>
              <a:rPr lang="ru-RU" b="1" dirty="0" smtClean="0"/>
              <a:t>. Испания.</a:t>
            </a:r>
            <a:r>
              <a:rPr lang="en-US" b="1" dirty="0" smtClean="0"/>
              <a:t> XX</a:t>
            </a:r>
            <a:r>
              <a:rPr lang="ru-RU" b="1" dirty="0" smtClean="0"/>
              <a:t> в. </a:t>
            </a:r>
            <a:endParaRPr lang="ru-RU" b="1" dirty="0"/>
          </a:p>
        </p:txBody>
      </p:sp>
      <p:sp>
        <p:nvSpPr>
          <p:cNvPr id="10" name="Прямоугольник 9"/>
          <p:cNvSpPr/>
          <p:nvPr/>
        </p:nvSpPr>
        <p:spPr>
          <a:xfrm>
            <a:off x="817175" y="836712"/>
            <a:ext cx="7535755" cy="206210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1600" dirty="0" smtClean="0"/>
              <a:t>        </a:t>
            </a:r>
            <a:r>
              <a:rPr lang="ru-RU" sz="1600" dirty="0"/>
              <a:t>Архитектура хай-тек, также известная как структурный экспрессионизм, - это </a:t>
            </a:r>
            <a:r>
              <a:rPr lang="ru-RU" sz="1600" dirty="0" smtClean="0"/>
              <a:t>стиль,</a:t>
            </a:r>
            <a:r>
              <a:rPr lang="ru-RU" sz="1600" dirty="0"/>
              <a:t> зародившийся в недрах позднего модернизма в 1970-х и нашедший широкое применение в 1980-х. </a:t>
            </a:r>
            <a:r>
              <a:rPr lang="ru-RU" sz="1600" dirty="0" smtClean="0"/>
              <a:t>Хай-тек включает </a:t>
            </a:r>
            <a:r>
              <a:rPr lang="ru-RU" sz="1600" dirty="0"/>
              <a:t>элементы высокотехнологичной промышленности и технологий в дизайн зданий</a:t>
            </a:r>
            <a:r>
              <a:rPr lang="ru-RU" sz="1600" dirty="0" smtClean="0"/>
              <a:t>.</a:t>
            </a:r>
          </a:p>
          <a:p>
            <a:pPr algn="just"/>
            <a:r>
              <a:rPr lang="ru-RU" sz="1600" dirty="0" smtClean="0"/>
              <a:t>        Появившись </a:t>
            </a:r>
            <a:r>
              <a:rPr lang="ru-RU" sz="1600" dirty="0"/>
              <a:t>изначально </a:t>
            </a:r>
            <a:r>
              <a:rPr lang="ru-RU" sz="1600" b="1" dirty="0"/>
              <a:t>в</a:t>
            </a:r>
            <a:r>
              <a:rPr lang="ru-RU" sz="1600" dirty="0"/>
              <a:t> </a:t>
            </a:r>
            <a:r>
              <a:rPr lang="ru-RU" sz="1600" b="1" dirty="0"/>
              <a:t>архитектуре</a:t>
            </a:r>
            <a:r>
              <a:rPr lang="ru-RU" sz="1600" dirty="0"/>
              <a:t>, стиль </a:t>
            </a:r>
            <a:r>
              <a:rPr lang="ru-RU" sz="1600" b="1" dirty="0"/>
              <a:t>хай</a:t>
            </a:r>
            <a:r>
              <a:rPr lang="ru-RU" sz="1600" dirty="0"/>
              <a:t>-</a:t>
            </a:r>
            <a:r>
              <a:rPr lang="ru-RU" sz="1600" b="1" dirty="0"/>
              <a:t>тек</a:t>
            </a:r>
            <a:r>
              <a:rPr lang="ru-RU" sz="1600" dirty="0"/>
              <a:t> сегодня больше характерен для дизайна интерьеров. Его главная цель – сделать помещение максимально удобным и функциональным. Эстетическая сторона отходит на второй план. </a:t>
            </a:r>
            <a:endParaRPr lang="ru-RU" sz="1600" dirty="0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47664" y="2636912"/>
            <a:ext cx="6480720" cy="365080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97919273"/>
      </p:ext>
    </p:extLst>
  </p:cSld>
  <p:clrMapOvr>
    <a:masterClrMapping/>
  </p:clrMapOvr>
  <p:transition spd="slow">
    <p:wipe/>
  </p:transition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>
            <a:spLocks noGrp="1"/>
          </p:cNvSpPr>
          <p:nvPr>
            <p:ph type="title"/>
          </p:nvPr>
        </p:nvSpPr>
        <p:spPr>
          <a:xfrm>
            <a:off x="467544" y="188640"/>
            <a:ext cx="8229600" cy="1143000"/>
          </a:xfrm>
        </p:spPr>
        <p:txBody>
          <a:bodyPr>
            <a:normAutofit fontScale="90000"/>
          </a:bodyPr>
          <a:lstStyle/>
          <a:p>
            <a:r>
              <a:rPr lang="ru-RU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Характерные </a:t>
            </a:r>
            <a:r>
              <a:rPr lang="ru-RU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черты</a:t>
            </a:r>
            <a:br>
              <a:rPr lang="ru-RU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ru-RU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хай-тек:</a:t>
            </a:r>
            <a:endParaRPr lang="ru-RU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1907704" y="6462628"/>
            <a:ext cx="576064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b="1" dirty="0" smtClean="0"/>
              <a:t>Рынок </a:t>
            </a:r>
            <a:r>
              <a:rPr lang="ru-RU" b="1" dirty="0" err="1" smtClean="0"/>
              <a:t>Маркхол</a:t>
            </a:r>
            <a:r>
              <a:rPr lang="ru-RU" b="1" dirty="0" smtClean="0"/>
              <a:t>.  Нидерланды.</a:t>
            </a:r>
            <a:r>
              <a:rPr lang="en-US" b="1" dirty="0" smtClean="0"/>
              <a:t> XX</a:t>
            </a:r>
            <a:r>
              <a:rPr lang="ru-RU" b="1" dirty="0" smtClean="0"/>
              <a:t> в. </a:t>
            </a:r>
            <a:endParaRPr lang="ru-RU" b="1" dirty="0"/>
          </a:p>
        </p:txBody>
      </p:sp>
      <p:sp>
        <p:nvSpPr>
          <p:cNvPr id="7" name="Прямоугольник 6"/>
          <p:cNvSpPr/>
          <p:nvPr/>
        </p:nvSpPr>
        <p:spPr>
          <a:xfrm>
            <a:off x="820318" y="1484784"/>
            <a:ext cx="3175618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dirty="0" smtClean="0"/>
              <a:t>      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834033" y="1409895"/>
            <a:ext cx="7842423" cy="18928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-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Использование высоких технологий </a:t>
            </a:r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в проектировании, строительстве 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и инженерии </a:t>
            </a:r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зданий и сооружений.</a:t>
            </a:r>
          </a:p>
          <a:p>
            <a:endParaRPr lang="ru-RU" sz="600" dirty="0">
              <a:latin typeface="Times New Roman" pitchFamily="18" charset="0"/>
              <a:cs typeface="Times New Roman" pitchFamily="18" charset="0"/>
            </a:endParaRPr>
          </a:p>
          <a:p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-Использование прямых линий и форм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endParaRPr lang="ru-RU" sz="600" dirty="0">
              <a:latin typeface="Times New Roman" pitchFamily="18" charset="0"/>
              <a:cs typeface="Times New Roman" pitchFamily="18" charset="0"/>
            </a:endParaRPr>
          </a:p>
          <a:p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-Широкое использование серебристо-металлического цвета.</a:t>
            </a:r>
          </a:p>
          <a:p>
            <a:endParaRPr lang="ru-RU" sz="500" dirty="0">
              <a:latin typeface="Times New Roman" pitchFamily="18" charset="0"/>
              <a:cs typeface="Times New Roman" pitchFamily="18" charset="0"/>
            </a:endParaRPr>
          </a:p>
          <a:p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-Широкое 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применение стекла, пластика, металла.</a:t>
            </a:r>
          </a:p>
          <a:p>
            <a:endParaRPr lang="ru-RU" sz="400" dirty="0">
              <a:latin typeface="Times New Roman" pitchFamily="18" charset="0"/>
              <a:cs typeface="Times New Roman" pitchFamily="18" charset="0"/>
            </a:endParaRPr>
          </a:p>
          <a:p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-Использование функциональных элементов: лифты, лестницы, системы вентиляции.</a:t>
            </a:r>
            <a:endParaRPr lang="ru-RU" sz="16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92500" y="3269812"/>
            <a:ext cx="5919860" cy="328552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72849659"/>
      </p:ext>
    </p:extLst>
  </p:cSld>
  <p:clrMapOvr>
    <a:masterClrMapping/>
  </p:clrMapOvr>
  <p:transition spd="slow">
    <p:wipe/>
  </p:transition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89720" y="188640"/>
            <a:ext cx="8229600" cy="648072"/>
          </a:xfrm>
        </p:spPr>
        <p:txBody>
          <a:bodyPr>
            <a:noAutofit/>
          </a:bodyPr>
          <a:lstStyle/>
          <a:p>
            <a:r>
              <a:rPr lang="ru-RU" sz="6000" dirty="0" smtClean="0">
                <a:latin typeface="Monotype Corsiva" pitchFamily="66" charset="0"/>
              </a:rPr>
              <a:t>Русское зодчество</a:t>
            </a:r>
            <a:endParaRPr lang="ru-RU" sz="6000" dirty="0">
              <a:latin typeface="Monotype Corsiva" pitchFamily="66" charset="0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1007553" y="6009740"/>
            <a:ext cx="289474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b="1" dirty="0" smtClean="0"/>
              <a:t>Храм Михаила Архангела. Смоленск.</a:t>
            </a:r>
            <a:r>
              <a:rPr lang="en-US" b="1" dirty="0" smtClean="0"/>
              <a:t> XII</a:t>
            </a:r>
            <a:r>
              <a:rPr lang="ru-RU" b="1" dirty="0" smtClean="0"/>
              <a:t> в. </a:t>
            </a:r>
            <a:endParaRPr lang="ru-RU" b="1" dirty="0"/>
          </a:p>
        </p:txBody>
      </p:sp>
      <p:sp>
        <p:nvSpPr>
          <p:cNvPr id="4" name="Прямоугольник 3"/>
          <p:cNvSpPr/>
          <p:nvPr/>
        </p:nvSpPr>
        <p:spPr>
          <a:xfrm>
            <a:off x="755576" y="908720"/>
            <a:ext cx="4572000" cy="646331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ru-RU" b="1" dirty="0"/>
              <a:t>1.  Древнерусская архитектура</a:t>
            </a:r>
            <a:r>
              <a:rPr lang="ru-RU" dirty="0"/>
              <a:t/>
            </a:r>
            <a:br>
              <a:rPr lang="ru-RU" dirty="0"/>
            </a:br>
            <a:r>
              <a:rPr lang="ru-RU" dirty="0"/>
              <a:t>X – XVII в.</a:t>
            </a:r>
            <a:endParaRPr lang="ru-RU" dirty="0"/>
          </a:p>
        </p:txBody>
      </p:sp>
      <p:sp>
        <p:nvSpPr>
          <p:cNvPr id="5" name="Прямоугольник 4"/>
          <p:cNvSpPr/>
          <p:nvPr/>
        </p:nvSpPr>
        <p:spPr>
          <a:xfrm>
            <a:off x="750996" y="1916832"/>
            <a:ext cx="3240360" cy="14773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dirty="0" smtClean="0"/>
              <a:t>     Архитектуре </a:t>
            </a:r>
            <a:r>
              <a:rPr lang="ru-RU" dirty="0"/>
              <a:t>XVII века были присущи сложность и живописность композиций, разнообразие и насыщенность архитектурными деталями.</a:t>
            </a:r>
            <a:endParaRPr lang="ru-RU" dirty="0"/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4546" r="12424"/>
          <a:stretch/>
        </p:blipFill>
        <p:spPr>
          <a:xfrm>
            <a:off x="4058958" y="1044460"/>
            <a:ext cx="4302954" cy="56249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97919273"/>
      </p:ext>
    </p:extLst>
  </p:cSld>
  <p:clrMapOvr>
    <a:masterClrMapping/>
  </p:clrMapOvr>
  <p:transition spd="slow">
    <p:wipe/>
  </p:transition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827584" y="188640"/>
            <a:ext cx="4572000" cy="646331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ru-RU" b="1" dirty="0"/>
              <a:t>2.  «</a:t>
            </a:r>
            <a:r>
              <a:rPr lang="ru-RU" b="1" dirty="0" err="1"/>
              <a:t>Нарышкинское</a:t>
            </a:r>
            <a:r>
              <a:rPr lang="ru-RU" b="1" dirty="0"/>
              <a:t>» барокко</a:t>
            </a:r>
            <a:r>
              <a:rPr lang="ru-RU" dirty="0"/>
              <a:t/>
            </a:r>
            <a:br>
              <a:rPr lang="ru-RU" dirty="0"/>
            </a:br>
            <a:r>
              <a:rPr lang="ru-RU" dirty="0"/>
              <a:t>Конец  XVII в.</a:t>
            </a:r>
            <a:endParaRPr lang="ru-RU" dirty="0"/>
          </a:p>
        </p:txBody>
      </p:sp>
      <p:sp>
        <p:nvSpPr>
          <p:cNvPr id="5" name="Прямоугольник 4"/>
          <p:cNvSpPr/>
          <p:nvPr/>
        </p:nvSpPr>
        <p:spPr>
          <a:xfrm>
            <a:off x="722753" y="764704"/>
            <a:ext cx="7632848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dirty="0" smtClean="0"/>
              <a:t>       Стремившееся </a:t>
            </a:r>
            <a:r>
              <a:rPr lang="ru-RU" dirty="0"/>
              <a:t>к узорочью, живописности и нарядности, своеобразное связующее звено между древнерусской архитектурой и новым стилем Барокко.</a:t>
            </a:r>
            <a:endParaRPr lang="ru-RU" dirty="0"/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30865" y="1325062"/>
            <a:ext cx="6624736" cy="5034799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051720" y="6403648"/>
            <a:ext cx="529263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b="1" dirty="0" smtClean="0"/>
              <a:t>Церковь Покрова в Филях. Москва.</a:t>
            </a:r>
            <a:r>
              <a:rPr lang="en-US" b="1" dirty="0" smtClean="0"/>
              <a:t> XII</a:t>
            </a:r>
            <a:r>
              <a:rPr lang="ru-RU" b="1" dirty="0" smtClean="0"/>
              <a:t> в. </a:t>
            </a:r>
            <a:endParaRPr lang="ru-RU" b="1" dirty="0"/>
          </a:p>
        </p:txBody>
      </p:sp>
    </p:spTree>
    <p:extLst>
      <p:ext uri="{BB962C8B-B14F-4D97-AF65-F5344CB8AC3E}">
        <p14:creationId xmlns:p14="http://schemas.microsoft.com/office/powerpoint/2010/main" val="936726031"/>
      </p:ext>
    </p:extLst>
  </p:cSld>
  <p:clrMapOvr>
    <a:masterClrMapping/>
  </p:clrMapOvr>
  <p:transition spd="slow">
    <p:wipe/>
  </p:transition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755576" y="44624"/>
            <a:ext cx="4572000" cy="646331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ru-RU" b="1" dirty="0"/>
              <a:t>3.</a:t>
            </a:r>
            <a:r>
              <a:rPr lang="ru-RU" dirty="0"/>
              <a:t> Стиль</a:t>
            </a:r>
            <a:r>
              <a:rPr lang="ru-RU" b="1" dirty="0"/>
              <a:t> Барокко</a:t>
            </a:r>
            <a:r>
              <a:rPr lang="ru-RU" dirty="0"/>
              <a:t/>
            </a:r>
            <a:br>
              <a:rPr lang="ru-RU" dirty="0"/>
            </a:br>
            <a:r>
              <a:rPr lang="ru-RU" dirty="0"/>
              <a:t>1-я половина XVIII в.</a:t>
            </a:r>
            <a:endParaRPr lang="ru-RU" dirty="0"/>
          </a:p>
        </p:txBody>
      </p:sp>
      <p:sp>
        <p:nvSpPr>
          <p:cNvPr id="5" name="Прямоугольник 4"/>
          <p:cNvSpPr/>
          <p:nvPr/>
        </p:nvSpPr>
        <p:spPr>
          <a:xfrm>
            <a:off x="770996" y="690955"/>
            <a:ext cx="7617428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dirty="0" smtClean="0"/>
              <a:t>      Основание </a:t>
            </a:r>
            <a:r>
              <a:rPr lang="ru-RU" dirty="0"/>
              <a:t>Санкт-Петербурга  дало мощный толчок к развитию архитектуры России, начинается новый этап в развитии русского барокко - петровское барокко. </a:t>
            </a:r>
            <a:endParaRPr lang="ru-RU" dirty="0"/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59330" y="1596058"/>
            <a:ext cx="6840760" cy="4902545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1159330" y="6488668"/>
            <a:ext cx="684076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b="1" dirty="0" smtClean="0"/>
              <a:t>Большой дворец в Царском Селе. </a:t>
            </a:r>
            <a:r>
              <a:rPr lang="ru-RU" b="1" dirty="0" smtClean="0"/>
              <a:t>Санкт-Петербург. </a:t>
            </a:r>
            <a:r>
              <a:rPr lang="en-US" b="1" dirty="0" smtClean="0"/>
              <a:t>XIII</a:t>
            </a:r>
            <a:r>
              <a:rPr lang="ru-RU" b="1" dirty="0" smtClean="0"/>
              <a:t> в. </a:t>
            </a:r>
            <a:endParaRPr lang="ru-RU" b="1" dirty="0"/>
          </a:p>
        </p:txBody>
      </p:sp>
    </p:spTree>
    <p:extLst>
      <p:ext uri="{BB962C8B-B14F-4D97-AF65-F5344CB8AC3E}">
        <p14:creationId xmlns:p14="http://schemas.microsoft.com/office/powerpoint/2010/main" val="384298444"/>
      </p:ext>
    </p:extLst>
  </p:cSld>
  <p:clrMapOvr>
    <a:masterClrMapping/>
  </p:clrMapOvr>
  <p:transition spd="slow">
    <p:wipe/>
  </p:transition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683568" y="44624"/>
            <a:ext cx="4572000" cy="646331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ru-RU" b="1" dirty="0"/>
              <a:t>4.</a:t>
            </a:r>
            <a:r>
              <a:rPr lang="ru-RU" dirty="0"/>
              <a:t> Стиль </a:t>
            </a:r>
            <a:r>
              <a:rPr lang="ru-RU" b="1" dirty="0"/>
              <a:t>Классицизм</a:t>
            </a:r>
            <a:r>
              <a:rPr lang="ru-RU" dirty="0"/>
              <a:t/>
            </a:r>
            <a:br>
              <a:rPr lang="ru-RU" dirty="0"/>
            </a:br>
            <a:r>
              <a:rPr lang="ru-RU" dirty="0"/>
              <a:t>2-я половина XVIII – нач. XIX в.</a:t>
            </a:r>
            <a:endParaRPr lang="ru-RU" dirty="0"/>
          </a:p>
        </p:txBody>
      </p:sp>
      <p:sp>
        <p:nvSpPr>
          <p:cNvPr id="5" name="Прямоугольник 4"/>
          <p:cNvSpPr/>
          <p:nvPr/>
        </p:nvSpPr>
        <p:spPr>
          <a:xfrm>
            <a:off x="708224" y="690955"/>
            <a:ext cx="7680200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dirty="0" smtClean="0"/>
              <a:t>      Русский </a:t>
            </a:r>
            <a:r>
              <a:rPr lang="ru-RU" dirty="0"/>
              <a:t>классицизм - стиль в искусстве, возникший в России при Екатерине II, определенным образом стремившейся к  европеизации России.</a:t>
            </a:r>
            <a:endParaRPr lang="ru-RU" dirty="0"/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3608" y="1556792"/>
            <a:ext cx="7218758" cy="4824536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1043608" y="6381328"/>
            <a:ext cx="684076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b="1" dirty="0" smtClean="0"/>
              <a:t>Дом Пашкова. Москва.</a:t>
            </a:r>
            <a:r>
              <a:rPr lang="en-US" b="1" dirty="0" smtClean="0"/>
              <a:t> XIII</a:t>
            </a:r>
            <a:r>
              <a:rPr lang="ru-RU" b="1" dirty="0" smtClean="0"/>
              <a:t> в. </a:t>
            </a:r>
            <a:endParaRPr lang="ru-RU" b="1" dirty="0"/>
          </a:p>
        </p:txBody>
      </p:sp>
    </p:spTree>
    <p:extLst>
      <p:ext uri="{BB962C8B-B14F-4D97-AF65-F5344CB8AC3E}">
        <p14:creationId xmlns:p14="http://schemas.microsoft.com/office/powerpoint/2010/main" val="3014589969"/>
      </p:ext>
    </p:extLst>
  </p:cSld>
  <p:clrMapOvr>
    <a:masterClrMapping/>
  </p:clrMapOvr>
  <p:transition spd="slow">
    <p:wipe/>
  </p:transition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755576" y="30126"/>
            <a:ext cx="4572000" cy="646331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ru-RU" b="1" dirty="0"/>
              <a:t>5.</a:t>
            </a:r>
            <a:r>
              <a:rPr lang="ru-RU" dirty="0"/>
              <a:t> «</a:t>
            </a:r>
            <a:r>
              <a:rPr lang="ru-RU" b="1" dirty="0"/>
              <a:t>Национально-романтический</a:t>
            </a:r>
            <a:r>
              <a:rPr lang="ru-RU" dirty="0"/>
              <a:t>» этап</a:t>
            </a:r>
            <a:r>
              <a:rPr lang="ru-RU" dirty="0"/>
              <a:t/>
            </a:r>
            <a:br>
              <a:rPr lang="ru-RU" dirty="0"/>
            </a:br>
            <a:r>
              <a:rPr lang="ru-RU" dirty="0"/>
              <a:t>1780 – 1800 гг.</a:t>
            </a:r>
            <a:endParaRPr lang="ru-RU" dirty="0"/>
          </a:p>
        </p:txBody>
      </p:sp>
      <p:sp>
        <p:nvSpPr>
          <p:cNvPr id="5" name="Прямоугольник 4"/>
          <p:cNvSpPr/>
          <p:nvPr/>
        </p:nvSpPr>
        <p:spPr>
          <a:xfrm>
            <a:off x="730679" y="661719"/>
            <a:ext cx="7560840" cy="206210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1600" dirty="0" smtClean="0"/>
              <a:t>     Во </a:t>
            </a:r>
            <a:r>
              <a:rPr lang="ru-RU" sz="1600" dirty="0"/>
              <a:t>второй половине XVIII века, наряду с ведущим классическим направлением, был </a:t>
            </a:r>
            <a:r>
              <a:rPr lang="ru-RU" sz="1600" dirty="0" smtClean="0"/>
              <a:t>этап</a:t>
            </a:r>
            <a:r>
              <a:rPr lang="ru-RU" sz="1600" dirty="0"/>
              <a:t>, который позднее </a:t>
            </a:r>
            <a:r>
              <a:rPr lang="ru-RU" sz="1600" dirty="0" smtClean="0"/>
              <a:t>именовали </a:t>
            </a:r>
            <a:r>
              <a:rPr lang="ru-RU" sz="1600" dirty="0"/>
              <a:t>«готическим стилем». Это время активного творчества </a:t>
            </a:r>
            <a:r>
              <a:rPr lang="ru-RU" sz="1600" dirty="0" err="1"/>
              <a:t>В.И.Баженова</a:t>
            </a:r>
            <a:r>
              <a:rPr lang="ru-RU" sz="1600" dirty="0"/>
              <a:t> и </a:t>
            </a:r>
            <a:r>
              <a:rPr lang="ru-RU" sz="1600" dirty="0" err="1"/>
              <a:t>М.Ф.Казакова</a:t>
            </a:r>
            <a:r>
              <a:rPr lang="ru-RU" sz="1600" dirty="0"/>
              <a:t>, и наиболее известным их сооружением является Царицынский ансамбль. Несмотря на поручение Екатерины, наши архитекторы взяли исходным моментом не готику, а древнерусские формы. Для Царицына характерна затейливая красочная игра белокаменных деталей на фоне краснокирпичных стен, напоминающая детали и мотивы русской архитектуры XVII века. </a:t>
            </a:r>
            <a:endParaRPr lang="ru-RU" sz="1600" dirty="0"/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67744" y="2429838"/>
            <a:ext cx="5919721" cy="431153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395536" y="5906090"/>
            <a:ext cx="223224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b="1" dirty="0" smtClean="0"/>
              <a:t>Дворец в Царицыно. </a:t>
            </a:r>
          </a:p>
          <a:p>
            <a:pPr algn="ctr"/>
            <a:r>
              <a:rPr lang="ru-RU" b="1" dirty="0" smtClean="0"/>
              <a:t>Москва.</a:t>
            </a:r>
            <a:r>
              <a:rPr lang="en-US" b="1" dirty="0" smtClean="0"/>
              <a:t> XIII</a:t>
            </a:r>
            <a:r>
              <a:rPr lang="ru-RU" b="1" dirty="0" smtClean="0"/>
              <a:t> в. </a:t>
            </a:r>
            <a:endParaRPr lang="ru-RU" b="1" dirty="0"/>
          </a:p>
        </p:txBody>
      </p:sp>
    </p:spTree>
    <p:extLst>
      <p:ext uri="{BB962C8B-B14F-4D97-AF65-F5344CB8AC3E}">
        <p14:creationId xmlns:p14="http://schemas.microsoft.com/office/powerpoint/2010/main" val="2113067607"/>
      </p:ext>
    </p:extLst>
  </p:cSld>
  <p:clrMapOvr>
    <a:masterClrMapping/>
  </p:clrMapOvr>
  <p:transition spd="slow">
    <p:wipe/>
  </p:transition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755576" y="116632"/>
            <a:ext cx="4572000" cy="646331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ru-RU" b="1" dirty="0"/>
              <a:t>6.</a:t>
            </a:r>
            <a:r>
              <a:rPr lang="ru-RU" dirty="0"/>
              <a:t> Стиль </a:t>
            </a:r>
            <a:r>
              <a:rPr lang="ru-RU" b="1" dirty="0"/>
              <a:t>Ампир</a:t>
            </a:r>
            <a:r>
              <a:rPr lang="ru-RU" dirty="0"/>
              <a:t/>
            </a:r>
            <a:br>
              <a:rPr lang="ru-RU" dirty="0"/>
            </a:br>
            <a:r>
              <a:rPr lang="ru-RU" dirty="0"/>
              <a:t>1800 – 1840 </a:t>
            </a:r>
            <a:r>
              <a:rPr lang="ru-RU" dirty="0" err="1"/>
              <a:t>гг</a:t>
            </a:r>
            <a:endParaRPr lang="ru-RU" dirty="0"/>
          </a:p>
        </p:txBody>
      </p:sp>
      <p:sp>
        <p:nvSpPr>
          <p:cNvPr id="5" name="Прямоугольник 4"/>
          <p:cNvSpPr/>
          <p:nvPr/>
        </p:nvSpPr>
        <p:spPr>
          <a:xfrm>
            <a:off x="767624" y="774754"/>
            <a:ext cx="7620799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/>
              <a:t> </a:t>
            </a:r>
            <a:r>
              <a:rPr lang="ru-RU" dirty="0" smtClean="0"/>
              <a:t>   «Имперский </a:t>
            </a:r>
            <a:r>
              <a:rPr lang="ru-RU" dirty="0"/>
              <a:t>стиль» ампир является завершающим этапом классицизма, </a:t>
            </a:r>
            <a:r>
              <a:rPr lang="ru-RU" dirty="0" smtClean="0"/>
              <a:t>с </a:t>
            </a:r>
            <a:r>
              <a:rPr lang="ru-RU" dirty="0"/>
              <a:t>массивными и монументальными формами, богатым декорированием, с элементами военной символики.</a:t>
            </a:r>
            <a:endParaRPr lang="ru-RU" dirty="0"/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96" t="4806" r="1921" b="10510"/>
          <a:stretch/>
        </p:blipFill>
        <p:spPr>
          <a:xfrm>
            <a:off x="1012921" y="1698082"/>
            <a:ext cx="7130204" cy="4539229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1157643" y="6304002"/>
            <a:ext cx="684076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b="1" dirty="0" smtClean="0"/>
              <a:t>Главный штаб. </a:t>
            </a:r>
            <a:r>
              <a:rPr lang="ru-RU" b="1" dirty="0" smtClean="0"/>
              <a:t>Санкт-Петербург. </a:t>
            </a:r>
            <a:r>
              <a:rPr lang="en-US" b="1" dirty="0" smtClean="0"/>
              <a:t>XIX</a:t>
            </a:r>
            <a:r>
              <a:rPr lang="ru-RU" b="1" dirty="0" smtClean="0"/>
              <a:t> в. </a:t>
            </a:r>
            <a:endParaRPr lang="ru-RU" b="1" dirty="0"/>
          </a:p>
        </p:txBody>
      </p:sp>
    </p:spTree>
    <p:extLst>
      <p:ext uri="{BB962C8B-B14F-4D97-AF65-F5344CB8AC3E}">
        <p14:creationId xmlns:p14="http://schemas.microsoft.com/office/powerpoint/2010/main" val="3593200143"/>
      </p:ext>
    </p:extLst>
  </p:cSld>
  <p:clrMapOvr>
    <a:masterClrMapping/>
  </p:clrMapOvr>
  <p:transition spd="slow">
    <p:wipe/>
  </p:transition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683568" y="116632"/>
            <a:ext cx="4572000" cy="646331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ru-RU" b="1" dirty="0"/>
              <a:t>7.  Эклектика</a:t>
            </a:r>
            <a:r>
              <a:rPr lang="ru-RU" dirty="0"/>
              <a:t/>
            </a:r>
            <a:br>
              <a:rPr lang="ru-RU" dirty="0"/>
            </a:br>
            <a:r>
              <a:rPr lang="ru-RU" dirty="0"/>
              <a:t>1830 – 1890 гг.</a:t>
            </a:r>
            <a:endParaRPr lang="ru-RU" dirty="0"/>
          </a:p>
        </p:txBody>
      </p:sp>
      <p:sp>
        <p:nvSpPr>
          <p:cNvPr id="5" name="Прямоугольник 4"/>
          <p:cNvSpPr/>
          <p:nvPr/>
        </p:nvSpPr>
        <p:spPr>
          <a:xfrm>
            <a:off x="708046" y="762963"/>
            <a:ext cx="7608370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dirty="0" smtClean="0"/>
              <a:t>    Направление </a:t>
            </a:r>
            <a:r>
              <a:rPr lang="ru-RU" dirty="0"/>
              <a:t>в архитектуре, ориентирующееся на использование в одном сооружении любых форм прошлого в любых сочетаниях</a:t>
            </a:r>
            <a:r>
              <a:rPr lang="ru-RU" dirty="0" smtClean="0"/>
              <a:t>. </a:t>
            </a:r>
            <a:r>
              <a:rPr lang="ru-RU" dirty="0"/>
              <a:t>Эклектика </a:t>
            </a:r>
            <a:r>
              <a:rPr lang="ru-RU" dirty="0" smtClean="0"/>
              <a:t>является </a:t>
            </a:r>
            <a:r>
              <a:rPr lang="ru-RU" dirty="0"/>
              <a:t>смешением этапов и стилей прошлых лет.</a:t>
            </a:r>
            <a:endParaRPr lang="ru-RU" dirty="0"/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2841" t="4575" r="13880" b="5472"/>
          <a:stretch/>
        </p:blipFill>
        <p:spPr>
          <a:xfrm>
            <a:off x="1475656" y="1628800"/>
            <a:ext cx="5688632" cy="4643693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1043608" y="6318040"/>
            <a:ext cx="684076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b="1" dirty="0" smtClean="0"/>
              <a:t>Успенская церковь. </a:t>
            </a:r>
            <a:r>
              <a:rPr lang="ru-RU" b="1" dirty="0" smtClean="0"/>
              <a:t>Санкт-Петербург. </a:t>
            </a:r>
            <a:r>
              <a:rPr lang="en-US" b="1" dirty="0" smtClean="0"/>
              <a:t>XIX</a:t>
            </a:r>
            <a:r>
              <a:rPr lang="ru-RU" b="1" dirty="0" smtClean="0"/>
              <a:t> в. </a:t>
            </a:r>
            <a:endParaRPr lang="ru-RU" b="1" dirty="0"/>
          </a:p>
        </p:txBody>
      </p:sp>
    </p:spTree>
    <p:extLst>
      <p:ext uri="{BB962C8B-B14F-4D97-AF65-F5344CB8AC3E}">
        <p14:creationId xmlns:p14="http://schemas.microsoft.com/office/powerpoint/2010/main" val="4183023336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683568" y="116632"/>
            <a:ext cx="4572000" cy="646331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ru-RU" b="1" dirty="0"/>
              <a:t>8.</a:t>
            </a:r>
            <a:r>
              <a:rPr lang="ru-RU" dirty="0"/>
              <a:t> Стиль</a:t>
            </a:r>
            <a:r>
              <a:rPr lang="ru-RU" b="1" dirty="0"/>
              <a:t> Модерн</a:t>
            </a:r>
            <a:r>
              <a:rPr lang="ru-RU" dirty="0"/>
              <a:t/>
            </a:r>
            <a:br>
              <a:rPr lang="ru-RU" dirty="0"/>
            </a:br>
            <a:r>
              <a:rPr lang="ru-RU" dirty="0"/>
              <a:t>Конец XIX в.- 1917 г.</a:t>
            </a:r>
            <a:endParaRPr lang="ru-RU" dirty="0"/>
          </a:p>
        </p:txBody>
      </p:sp>
      <p:sp>
        <p:nvSpPr>
          <p:cNvPr id="5" name="Прямоугольник 4"/>
          <p:cNvSpPr/>
          <p:nvPr/>
        </p:nvSpPr>
        <p:spPr>
          <a:xfrm>
            <a:off x="755576" y="692696"/>
            <a:ext cx="7560840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dirty="0" smtClean="0"/>
              <a:t>    Лозунг </a:t>
            </a:r>
            <a:r>
              <a:rPr lang="ru-RU" dirty="0"/>
              <a:t>модерна – современность и новизна. </a:t>
            </a:r>
            <a:r>
              <a:rPr lang="ru-RU" dirty="0" smtClean="0"/>
              <a:t>Свойственному </a:t>
            </a:r>
            <a:r>
              <a:rPr lang="ru-RU" dirty="0"/>
              <a:t>прошлым стилям принципу проектирования здания «снаружи – внутрь», от формы плана и объема к внутреннему расположению помещений, в модерне противостоит противоположный принцип: «изнутри – наружу». Форма плана и фасада не задается изначально, она вытекает из особенностей внутренней планировочной структуры.</a:t>
            </a:r>
            <a:endParaRPr lang="ru-RU" dirty="0"/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434" t="5375" r="2313" b="5022"/>
          <a:stretch/>
        </p:blipFill>
        <p:spPr>
          <a:xfrm>
            <a:off x="899592" y="2492896"/>
            <a:ext cx="5329383" cy="403690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07738425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1701</TotalTime>
  <Words>2124</Words>
  <Application>Microsoft Office PowerPoint</Application>
  <PresentationFormat>Экран (4:3)</PresentationFormat>
  <Paragraphs>185</Paragraphs>
  <Slides>44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44</vt:i4>
      </vt:variant>
    </vt:vector>
  </HeadingPairs>
  <TitlesOfParts>
    <vt:vector size="45" baseType="lpstr">
      <vt:lpstr>Тема Office</vt:lpstr>
      <vt:lpstr>Город сквозь времена и страны</vt:lpstr>
      <vt:lpstr>       Архитектурный стиль – совокупность основных черт и признаков архитектуры определённого времени и места, проявляющихся в особенностях её функциональной, конструктивной и художественной сторон (приёмы построения планов и объёмов композиций зданий, строительные материалы и конструкции, формы и отделка фасадов, декоративное оформление интерьеров; входит в общее понятие стиля как художественного мировоззрения, охватывающего все стороны искусства и культуры общества в определённых условиях его социального и экономического развития; совокупность главных идейно-художественных особенностей творчества мастера.</vt:lpstr>
      <vt:lpstr>Античное искусство</vt:lpstr>
      <vt:lpstr>Презентация PowerPoint</vt:lpstr>
      <vt:lpstr>Презентация PowerPoint</vt:lpstr>
      <vt:lpstr>Романский стиль</vt:lpstr>
      <vt:lpstr>Презентация PowerPoint</vt:lpstr>
      <vt:lpstr>Характерные черты романского стиля:</vt:lpstr>
      <vt:lpstr>Презентация PowerPoint</vt:lpstr>
      <vt:lpstr>Готический стиль</vt:lpstr>
      <vt:lpstr>Презентация PowerPoint</vt:lpstr>
      <vt:lpstr>Характерные черты готического стиля:</vt:lpstr>
      <vt:lpstr>Презентация PowerPoint</vt:lpstr>
      <vt:lpstr>Ренессанс (Эпоха Возрождения)</vt:lpstr>
      <vt:lpstr>Презентация PowerPoint</vt:lpstr>
      <vt:lpstr>Характерные черты Ренессанса:</vt:lpstr>
      <vt:lpstr>Презентация PowerPoint</vt:lpstr>
      <vt:lpstr>Барокко</vt:lpstr>
      <vt:lpstr>Презентация PowerPoint</vt:lpstr>
      <vt:lpstr>Характерные черты Барокко:</vt:lpstr>
      <vt:lpstr>Презентация PowerPoint</vt:lpstr>
      <vt:lpstr>Рококо</vt:lpstr>
      <vt:lpstr>Характерные черты Рококо:</vt:lpstr>
      <vt:lpstr>Классицизм</vt:lpstr>
      <vt:lpstr>Характерные черты классицизма:</vt:lpstr>
      <vt:lpstr>Ампир</vt:lpstr>
      <vt:lpstr>Характерные черты ампира:</vt:lpstr>
      <vt:lpstr>Презентация PowerPoint</vt:lpstr>
      <vt:lpstr>Эклектика</vt:lpstr>
      <vt:lpstr>Характерные черты эклектики:</vt:lpstr>
      <vt:lpstr>Модерн</vt:lpstr>
      <vt:lpstr>Характерные черты модерна:</vt:lpstr>
      <vt:lpstr>Кубизм</vt:lpstr>
      <vt:lpstr>Характерные черты кубизма:</vt:lpstr>
      <vt:lpstr>Хай-тек</vt:lpstr>
      <vt:lpstr>Характерные черты хай-тек:</vt:lpstr>
      <vt:lpstr>Русское зодчество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user</dc:creator>
  <cp:lastModifiedBy>user</cp:lastModifiedBy>
  <cp:revision>48</cp:revision>
  <dcterms:created xsi:type="dcterms:W3CDTF">2022-12-03T11:16:18Z</dcterms:created>
  <dcterms:modified xsi:type="dcterms:W3CDTF">2022-12-04T18:37:21Z</dcterms:modified>
</cp:coreProperties>
</file>