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charts/chart6.xml" ContentType="application/vnd.openxmlformats-officedocument.drawingml.chart+xml"/>
  <Default Extension="gif" ContentType="image/gif"/>
  <Default Extension="xlsx" ContentType="application/vnd.openxmlformats-officedocument.spreadsheetml.sheet"/>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83" r:id="rId3"/>
    <p:sldId id="258" r:id="rId4"/>
    <p:sldId id="259" r:id="rId5"/>
    <p:sldId id="292" r:id="rId6"/>
    <p:sldId id="256" r:id="rId7"/>
    <p:sldId id="262" r:id="rId8"/>
    <p:sldId id="282" r:id="rId9"/>
    <p:sldId id="271" r:id="rId10"/>
    <p:sldId id="289" r:id="rId11"/>
    <p:sldId id="290" r:id="rId12"/>
    <p:sldId id="278" r:id="rId13"/>
    <p:sldId id="269" r:id="rId14"/>
    <p:sldId id="273" r:id="rId15"/>
    <p:sldId id="274" r:id="rId16"/>
    <p:sldId id="275" r:id="rId17"/>
    <p:sldId id="277" r:id="rId18"/>
    <p:sldId id="281" r:id="rId19"/>
    <p:sldId id="291" r:id="rId20"/>
    <p:sldId id="293" r:id="rId21"/>
    <p:sldId id="284" r:id="rId22"/>
    <p:sldId id="294" r:id="rId23"/>
    <p:sldId id="279" r:id="rId24"/>
    <p:sldId id="280" r:id="rId25"/>
    <p:sldId id="288" r:id="rId26"/>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57" d="100"/>
          <a:sy n="57" d="100"/>
        </p:scale>
        <p:origin x="-1746" y="-32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_____Microsoft_Office_Excel1.xlsx"/></Relationships>
</file>

<file path=ppt/charts/_rels/chart2.xml.rels><?xml version="1.0" encoding="UTF-8" standalone="yes"?>
<Relationships xmlns="http://schemas.openxmlformats.org/package/2006/relationships"><Relationship Id="rId1" Type="http://schemas.openxmlformats.org/officeDocument/2006/relationships/package" Target="../embeddings/_____Microsoft_Office_Excel2.xlsx"/></Relationships>
</file>

<file path=ppt/charts/_rels/chart3.xml.rels><?xml version="1.0" encoding="UTF-8" standalone="yes"?>
<Relationships xmlns="http://schemas.openxmlformats.org/package/2006/relationships"><Relationship Id="rId1" Type="http://schemas.openxmlformats.org/officeDocument/2006/relationships/package" Target="../embeddings/_____Microsoft_Office_Excel3.xlsx"/></Relationships>
</file>

<file path=ppt/charts/_rels/chart4.xml.rels><?xml version="1.0" encoding="UTF-8" standalone="yes"?>
<Relationships xmlns="http://schemas.openxmlformats.org/package/2006/relationships"><Relationship Id="rId1" Type="http://schemas.openxmlformats.org/officeDocument/2006/relationships/package" Target="../embeddings/_____Microsoft_Office_Excel4.xlsx"/></Relationships>
</file>

<file path=ppt/charts/_rels/chart5.xml.rels><?xml version="1.0" encoding="UTF-8" standalone="yes"?>
<Relationships xmlns="http://schemas.openxmlformats.org/package/2006/relationships"><Relationship Id="rId1" Type="http://schemas.openxmlformats.org/officeDocument/2006/relationships/package" Target="../embeddings/_____Microsoft_Office_Excel5.xlsx"/></Relationships>
</file>

<file path=ppt/charts/_rels/chart6.xml.rels><?xml version="1.0" encoding="UTF-8" standalone="yes"?>
<Relationships xmlns="http://schemas.openxmlformats.org/package/2006/relationships"><Relationship Id="rId1" Type="http://schemas.openxmlformats.org/officeDocument/2006/relationships/package" Target="../embeddings/_____Microsoft_Office_Excel6.xlsx"/></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ru-RU"/>
  <c:chart>
    <c:autoTitleDeleted val="1"/>
    <c:plotArea>
      <c:layout>
        <c:manualLayout>
          <c:layoutTarget val="inner"/>
          <c:xMode val="edge"/>
          <c:yMode val="edge"/>
          <c:x val="0.4455218402372797"/>
          <c:y val="5.7332096881864025E-2"/>
          <c:w val="0.5737495859191607"/>
          <c:h val="0.76533240279431269"/>
        </c:manualLayout>
      </c:layout>
      <c:barChart>
        <c:barDir val="col"/>
        <c:grouping val="clustered"/>
        <c:ser>
          <c:idx val="0"/>
          <c:order val="0"/>
          <c:tx>
            <c:strRef>
              <c:f>Лист1!$B$1</c:f>
              <c:strCache>
                <c:ptCount val="1"/>
                <c:pt idx="0">
                  <c:v>показатель сформирован</c:v>
                </c:pt>
              </c:strCache>
            </c:strRef>
          </c:tx>
          <c:dLbls>
            <c:dLbl>
              <c:idx val="0"/>
              <c:layout>
                <c:manualLayout>
                  <c:x val="0"/>
                  <c:y val="6.2102960110152587E-3"/>
                </c:manualLayout>
              </c:layout>
              <c:dLblPos val="outEnd"/>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0-F0FE-4EC8-898A-03455C30CF26}"/>
                </c:ext>
              </c:extLst>
            </c:dLbl>
            <c:dLbl>
              <c:idx val="1"/>
              <c:layout>
                <c:manualLayout>
                  <c:x val="0"/>
                  <c:y val="1.0385229676414701E-2"/>
                </c:manualLayout>
              </c:layout>
              <c:dLblPos val="outEnd"/>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1-F0FE-4EC8-898A-03455C30CF26}"/>
                </c:ext>
              </c:extLst>
            </c:dLbl>
            <c:dLbl>
              <c:idx val="2"/>
              <c:layout>
                <c:manualLayout>
                  <c:x val="1.8081534908752377E-3"/>
                  <c:y val="6.2102960110152752E-3"/>
                </c:manualLayout>
              </c:layout>
              <c:dLblPos val="outEnd"/>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2-F0FE-4EC8-898A-03455C30CF26}"/>
                </c:ext>
              </c:extLst>
            </c:dLbl>
            <c:dLbl>
              <c:idx val="3"/>
              <c:layout>
                <c:manualLayout>
                  <c:x val="6.6298195449681092E-17"/>
                  <c:y val="1.2472696509114416E-2"/>
                </c:manualLayout>
              </c:layout>
              <c:dLblPos val="outEnd"/>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3-F0FE-4EC8-898A-03455C30CF26}"/>
                </c:ext>
              </c:extLst>
            </c:dLbl>
            <c:spPr>
              <a:noFill/>
              <a:ln>
                <a:noFill/>
              </a:ln>
              <a:effectLst/>
            </c:spPr>
            <c:txPr>
              <a:bodyPr/>
              <a:lstStyle/>
              <a:p>
                <a:pPr>
                  <a:defRPr>
                    <a:solidFill>
                      <a:srgbClr val="002060"/>
                    </a:solidFill>
                  </a:defRPr>
                </a:pPr>
                <a:endParaRPr lang="ru-RU"/>
              </a:p>
            </c:txPr>
            <c:dLblPos val="inEnd"/>
            <c:showVal val="1"/>
            <c:extLst xmlns:c16r2="http://schemas.microsoft.com/office/drawing/2015/06/chart">
              <c:ext xmlns:c15="http://schemas.microsoft.com/office/drawing/2012/chart" uri="{CE6537A1-D6FC-4f65-9D91-7224C49458BB}">
                <c15:showLeaderLines val="0"/>
              </c:ext>
            </c:extLst>
          </c:dLbls>
          <c:cat>
            <c:strRef>
              <c:f>Лист1!$A$2:$A$5</c:f>
              <c:strCache>
                <c:ptCount val="4"/>
                <c:pt idx="0">
                  <c:v>Сформированы представления о республике, городе, культуре</c:v>
                </c:pt>
                <c:pt idx="1">
                  <c:v>Проявление уважительного отношения к обычаям и традициям народа Саха</c:v>
                </c:pt>
                <c:pt idx="2">
                  <c:v>Проявление интереса к труду взрослых</c:v>
                </c:pt>
                <c:pt idx="3">
                  <c:v>Способность отразить полученные представления в разных видах деятельности</c:v>
                </c:pt>
              </c:strCache>
            </c:strRef>
          </c:cat>
          <c:val>
            <c:numRef>
              <c:f>Лист1!$B$2:$B$5</c:f>
              <c:numCache>
                <c:formatCode>0%</c:formatCode>
                <c:ptCount val="4"/>
                <c:pt idx="0">
                  <c:v>0.85000000000000064</c:v>
                </c:pt>
                <c:pt idx="1">
                  <c:v>0.85000000000000064</c:v>
                </c:pt>
                <c:pt idx="2">
                  <c:v>0.9</c:v>
                </c:pt>
                <c:pt idx="3">
                  <c:v>0.85000000000000064</c:v>
                </c:pt>
              </c:numCache>
            </c:numRef>
          </c:val>
          <c:extLst xmlns:c16r2="http://schemas.microsoft.com/office/drawing/2015/06/chart">
            <c:ext xmlns:c16="http://schemas.microsoft.com/office/drawing/2014/chart" uri="{C3380CC4-5D6E-409C-BE32-E72D297353CC}">
              <c16:uniqueId val="{00000000-9F5D-4391-B2A8-2CE7801BAB4B}"/>
            </c:ext>
          </c:extLst>
        </c:ser>
        <c:ser>
          <c:idx val="1"/>
          <c:order val="1"/>
          <c:tx>
            <c:strRef>
              <c:f>Лист1!$C$1</c:f>
              <c:strCache>
                <c:ptCount val="1"/>
                <c:pt idx="0">
                  <c:v>находится в стадии формирования</c:v>
                </c:pt>
              </c:strCache>
            </c:strRef>
          </c:tx>
          <c:dLbls>
            <c:dLbl>
              <c:idx val="0"/>
              <c:layout>
                <c:manualLayout>
                  <c:x val="1.0848920945251401E-2"/>
                  <c:y val="6.2102960110153437E-3"/>
                </c:manualLayout>
              </c:layout>
              <c:dLblPos val="outEnd"/>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4-F0FE-4EC8-898A-03455C30CF26}"/>
                </c:ext>
              </c:extLst>
            </c:dLbl>
            <c:dLbl>
              <c:idx val="1"/>
              <c:layout>
                <c:manualLayout>
                  <c:x val="1.4465227927001842E-2"/>
                  <c:y val="4.1228291783155261E-3"/>
                </c:manualLayout>
              </c:layout>
              <c:dLblPos val="outEnd"/>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5-F0FE-4EC8-898A-03455C30CF26}"/>
                </c:ext>
              </c:extLst>
            </c:dLbl>
            <c:dLbl>
              <c:idx val="2"/>
              <c:layout>
                <c:manualLayout>
                  <c:x val="1.0848920945251401E-2"/>
                  <c:y val="1.0385229676414797E-2"/>
                </c:manualLayout>
              </c:layout>
              <c:dLblPos val="outEnd"/>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6-F0FE-4EC8-898A-03455C30CF26}"/>
                </c:ext>
              </c:extLst>
            </c:dLbl>
            <c:dLbl>
              <c:idx val="3"/>
              <c:layout>
                <c:manualLayout>
                  <c:x val="1.9889688399627608E-2"/>
                  <c:y val="1.6647630174513883E-2"/>
                </c:manualLayout>
              </c:layout>
              <c:dLblPos val="outEnd"/>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7-F0FE-4EC8-898A-03455C30CF26}"/>
                </c:ext>
              </c:extLst>
            </c:dLbl>
            <c:spPr>
              <a:noFill/>
              <a:ln>
                <a:noFill/>
              </a:ln>
              <a:effectLst/>
            </c:spPr>
            <c:dLblPos val="inEnd"/>
            <c:showVal val="1"/>
            <c:extLst xmlns:c16r2="http://schemas.microsoft.com/office/drawing/2015/06/chart">
              <c:ext xmlns:c15="http://schemas.microsoft.com/office/drawing/2012/chart" uri="{CE6537A1-D6FC-4f65-9D91-7224C49458BB}">
                <c15:showLeaderLines val="0"/>
              </c:ext>
            </c:extLst>
          </c:dLbls>
          <c:cat>
            <c:strRef>
              <c:f>Лист1!$A$2:$A$5</c:f>
              <c:strCache>
                <c:ptCount val="4"/>
                <c:pt idx="0">
                  <c:v>Сформированы представления о республике, городе, культуре</c:v>
                </c:pt>
                <c:pt idx="1">
                  <c:v>Проявление уважительного отношения к обычаям и традициям народа Саха</c:v>
                </c:pt>
                <c:pt idx="2">
                  <c:v>Проявление интереса к труду взрослых</c:v>
                </c:pt>
                <c:pt idx="3">
                  <c:v>Способность отразить полученные представления в разных видах деятельности</c:v>
                </c:pt>
              </c:strCache>
            </c:strRef>
          </c:cat>
          <c:val>
            <c:numRef>
              <c:f>Лист1!$C$2:$C$5</c:f>
              <c:numCache>
                <c:formatCode>0%</c:formatCode>
                <c:ptCount val="4"/>
                <c:pt idx="0">
                  <c:v>0.1</c:v>
                </c:pt>
                <c:pt idx="1">
                  <c:v>0.12000000000000002</c:v>
                </c:pt>
                <c:pt idx="2">
                  <c:v>0.1</c:v>
                </c:pt>
                <c:pt idx="3">
                  <c:v>0.1</c:v>
                </c:pt>
              </c:numCache>
            </c:numRef>
          </c:val>
          <c:extLst xmlns:c16r2="http://schemas.microsoft.com/office/drawing/2015/06/chart">
            <c:ext xmlns:c16="http://schemas.microsoft.com/office/drawing/2014/chart" uri="{C3380CC4-5D6E-409C-BE32-E72D297353CC}">
              <c16:uniqueId val="{00000001-9F5D-4391-B2A8-2CE7801BAB4B}"/>
            </c:ext>
          </c:extLst>
        </c:ser>
        <c:ser>
          <c:idx val="2"/>
          <c:order val="2"/>
          <c:tx>
            <c:strRef>
              <c:f>Лист1!$D$1</c:f>
              <c:strCache>
                <c:ptCount val="1"/>
                <c:pt idx="0">
                  <c:v>показатель не сформирован</c:v>
                </c:pt>
              </c:strCache>
            </c:strRef>
          </c:tx>
          <c:dLbls>
            <c:dLbl>
              <c:idx val="0"/>
              <c:layout>
                <c:manualLayout>
                  <c:x val="3.6163069817504697E-3"/>
                  <c:y val="1.5304419233031849E-2"/>
                </c:manualLayout>
              </c:layout>
              <c:dLblPos val="outEnd"/>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8-F0FE-4EC8-898A-03455C30CF26}"/>
                </c:ext>
              </c:extLst>
            </c:dLbl>
            <c:dLbl>
              <c:idx val="1"/>
              <c:layout>
                <c:manualLayout>
                  <c:x val="1.4465227927001842E-2"/>
                  <c:y val="1.043519738642578E-2"/>
                </c:manualLayout>
              </c:layout>
              <c:dLblPos val="outEnd"/>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9-F0FE-4EC8-898A-03455C30CF26}"/>
                </c:ext>
              </c:extLst>
            </c:dLbl>
            <c:dLbl>
              <c:idx val="3"/>
              <c:layout>
                <c:manualLayout>
                  <c:x val="3.6163069817504697E-3"/>
                  <c:y val="1.9479352898431265E-2"/>
                </c:manualLayout>
              </c:layout>
              <c:dLblPos val="outEnd"/>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A-F0FE-4EC8-898A-03455C30CF26}"/>
                </c:ext>
              </c:extLst>
            </c:dLbl>
            <c:spPr>
              <a:noFill/>
              <a:ln>
                <a:noFill/>
              </a:ln>
              <a:effectLst/>
            </c:spPr>
            <c:dLblPos val="inEnd"/>
            <c:showVal val="1"/>
            <c:extLst xmlns:c16r2="http://schemas.microsoft.com/office/drawing/2015/06/chart">
              <c:ext xmlns:c15="http://schemas.microsoft.com/office/drawing/2012/chart" uri="{CE6537A1-D6FC-4f65-9D91-7224C49458BB}">
                <c15:showLeaderLines val="0"/>
              </c:ext>
            </c:extLst>
          </c:dLbls>
          <c:cat>
            <c:strRef>
              <c:f>Лист1!$A$2:$A$5</c:f>
              <c:strCache>
                <c:ptCount val="4"/>
                <c:pt idx="0">
                  <c:v>Сформированы представления о республике, городе, культуре</c:v>
                </c:pt>
                <c:pt idx="1">
                  <c:v>Проявление уважительного отношения к обычаям и традициям народа Саха</c:v>
                </c:pt>
                <c:pt idx="2">
                  <c:v>Проявление интереса к труду взрослых</c:v>
                </c:pt>
                <c:pt idx="3">
                  <c:v>Способность отразить полученные представления в разных видах деятельности</c:v>
                </c:pt>
              </c:strCache>
            </c:strRef>
          </c:cat>
          <c:val>
            <c:numRef>
              <c:f>Лист1!$D$2:$D$5</c:f>
              <c:numCache>
                <c:formatCode>0%</c:formatCode>
                <c:ptCount val="4"/>
                <c:pt idx="0">
                  <c:v>5.0000000000000065E-2</c:v>
                </c:pt>
                <c:pt idx="1">
                  <c:v>3.0000000000000041E-2</c:v>
                </c:pt>
                <c:pt idx="2">
                  <c:v>0</c:v>
                </c:pt>
                <c:pt idx="3">
                  <c:v>5.0000000000000065E-2</c:v>
                </c:pt>
              </c:numCache>
            </c:numRef>
          </c:val>
          <c:extLst xmlns:c16r2="http://schemas.microsoft.com/office/drawing/2015/06/chart">
            <c:ext xmlns:c16="http://schemas.microsoft.com/office/drawing/2014/chart" uri="{C3380CC4-5D6E-409C-BE32-E72D297353CC}">
              <c16:uniqueId val="{00000002-9F5D-4391-B2A8-2CE7801BAB4B}"/>
            </c:ext>
          </c:extLst>
        </c:ser>
        <c:dLbls>
          <c:showVal val="1"/>
        </c:dLbls>
        <c:axId val="57674752"/>
        <c:axId val="57717504"/>
      </c:barChart>
      <c:catAx>
        <c:axId val="57674752"/>
        <c:scaling>
          <c:orientation val="minMax"/>
        </c:scaling>
        <c:axPos val="b"/>
        <c:numFmt formatCode="General" sourceLinked="0"/>
        <c:tickLblPos val="nextTo"/>
        <c:txPr>
          <a:bodyPr/>
          <a:lstStyle/>
          <a:p>
            <a:pPr>
              <a:defRPr sz="1200" baseline="0">
                <a:solidFill>
                  <a:srgbClr val="002060"/>
                </a:solidFill>
                <a:latin typeface="Times New Roman" panose="02020603050405020304" pitchFamily="18" charset="0"/>
                <a:cs typeface="Times New Roman" panose="02020603050405020304" pitchFamily="18" charset="0"/>
              </a:defRPr>
            </a:pPr>
            <a:endParaRPr lang="ru-RU"/>
          </a:p>
        </c:txPr>
        <c:crossAx val="57717504"/>
        <c:crosses val="autoZero"/>
        <c:auto val="1"/>
        <c:lblAlgn val="ctr"/>
        <c:lblOffset val="100"/>
      </c:catAx>
      <c:valAx>
        <c:axId val="57717504"/>
        <c:scaling>
          <c:orientation val="minMax"/>
        </c:scaling>
        <c:axPos val="l"/>
        <c:majorGridlines/>
        <c:numFmt formatCode="0%" sourceLinked="1"/>
        <c:tickLblPos val="nextTo"/>
        <c:txPr>
          <a:bodyPr/>
          <a:lstStyle/>
          <a:p>
            <a:pPr>
              <a:defRPr>
                <a:solidFill>
                  <a:srgbClr val="002060"/>
                </a:solidFill>
              </a:defRPr>
            </a:pPr>
            <a:endParaRPr lang="ru-RU"/>
          </a:p>
        </c:txPr>
        <c:crossAx val="57674752"/>
        <c:crosses val="autoZero"/>
        <c:crossBetween val="between"/>
      </c:valAx>
    </c:plotArea>
    <c:plotVisOnly val="1"/>
    <c:dispBlanksAs val="gap"/>
  </c:chart>
  <c:txPr>
    <a:bodyPr/>
    <a:lstStyle/>
    <a:p>
      <a:pPr>
        <a:defRPr sz="1800"/>
      </a:pPr>
      <a:endParaRPr lang="ru-RU"/>
    </a:p>
  </c:tx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date1904 val="1"/>
  <c:lang val="ru-RU"/>
  <c:chart>
    <c:autoTitleDeleted val="1"/>
    <c:plotArea>
      <c:layout>
        <c:manualLayout>
          <c:layoutTarget val="inner"/>
          <c:xMode val="edge"/>
          <c:yMode val="edge"/>
          <c:x val="0.10363191542515798"/>
          <c:y val="4.3810669059418862E-2"/>
          <c:w val="0.5737495859191607"/>
          <c:h val="0.76533240279431269"/>
        </c:manualLayout>
      </c:layout>
      <c:barChart>
        <c:barDir val="col"/>
        <c:grouping val="clustered"/>
        <c:ser>
          <c:idx val="0"/>
          <c:order val="0"/>
          <c:tx>
            <c:strRef>
              <c:f>Лист1!$B$1</c:f>
              <c:strCache>
                <c:ptCount val="1"/>
                <c:pt idx="0">
                  <c:v>показатель сформирован</c:v>
                </c:pt>
              </c:strCache>
            </c:strRef>
          </c:tx>
          <c:dLbls>
            <c:dLbl>
              <c:idx val="0"/>
              <c:layout>
                <c:manualLayout>
                  <c:x val="-6.2493808028207332E-3"/>
                  <c:y val="4.3388011603348276E-3"/>
                </c:manualLayout>
              </c:layout>
              <c:dLblPos val="outEnd"/>
              <c:showVal val="1"/>
            </c:dLbl>
            <c:dLbl>
              <c:idx val="1"/>
              <c:layout>
                <c:manualLayout>
                  <c:x val="-4.1662538685471474E-3"/>
                  <c:y val="1.0929253825835613E-2"/>
                </c:manualLayout>
              </c:layout>
              <c:dLblPos val="outEnd"/>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1-04C5-4FFE-80D1-799B3D938994}"/>
                </c:ext>
              </c:extLst>
            </c:dLbl>
            <c:dLbl>
              <c:idx val="2"/>
              <c:layout>
                <c:manualLayout>
                  <c:x val="0"/>
                  <c:y val="1.3126071381002601E-2"/>
                </c:manualLayout>
              </c:layout>
              <c:dLblPos val="outEnd"/>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2-04C5-4FFE-80D1-799B3D938994}"/>
                </c:ext>
              </c:extLst>
            </c:dLbl>
            <c:dLbl>
              <c:idx val="3"/>
              <c:layout>
                <c:manualLayout>
                  <c:x val="4.166253868547222E-3"/>
                  <c:y val="8.7324362706687354E-3"/>
                </c:manualLayout>
              </c:layout>
              <c:dLblPos val="outEnd"/>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3-04C5-4FFE-80D1-799B3D938994}"/>
                </c:ext>
              </c:extLst>
            </c:dLbl>
            <c:spPr>
              <a:noFill/>
              <a:ln>
                <a:noFill/>
              </a:ln>
              <a:effectLst/>
            </c:spPr>
            <c:dLblPos val="inEnd"/>
            <c:showVal val="1"/>
            <c:extLst xmlns:c16r2="http://schemas.microsoft.com/office/drawing/2015/06/chart">
              <c:ext xmlns:c15="http://schemas.microsoft.com/office/drawing/2012/chart" uri="{CE6537A1-D6FC-4f65-9D91-7224C49458BB}">
                <c15:showLeaderLines val="0"/>
              </c:ext>
            </c:extLst>
          </c:dLbls>
          <c:cat>
            <c:strRef>
              <c:f>Лист1!$A$2:$A$5</c:f>
              <c:strCache>
                <c:ptCount val="4"/>
                <c:pt idx="0">
                  <c:v>Сформированы представления о республике, городе, культуре</c:v>
                </c:pt>
                <c:pt idx="1">
                  <c:v>Проявление уважительного отношения к обычаям и традициям народа Саха</c:v>
                </c:pt>
                <c:pt idx="2">
                  <c:v>Проявление интереса к труду взрослых</c:v>
                </c:pt>
                <c:pt idx="3">
                  <c:v>Способность отразить полученные представления в разных видах деятельности</c:v>
                </c:pt>
              </c:strCache>
            </c:strRef>
          </c:cat>
          <c:val>
            <c:numRef>
              <c:f>Лист1!$B$2:$B$5</c:f>
              <c:numCache>
                <c:formatCode>0%</c:formatCode>
                <c:ptCount val="4"/>
                <c:pt idx="0">
                  <c:v>0.4</c:v>
                </c:pt>
                <c:pt idx="1">
                  <c:v>0.35000000000000031</c:v>
                </c:pt>
                <c:pt idx="2">
                  <c:v>0.55000000000000004</c:v>
                </c:pt>
                <c:pt idx="3">
                  <c:v>0.45</c:v>
                </c:pt>
              </c:numCache>
            </c:numRef>
          </c:val>
          <c:extLst xmlns:c16r2="http://schemas.microsoft.com/office/drawing/2015/06/chart">
            <c:ext xmlns:c16="http://schemas.microsoft.com/office/drawing/2014/chart" uri="{C3380CC4-5D6E-409C-BE32-E72D297353CC}">
              <c16:uniqueId val="{00000000-9F5D-4391-B2A8-2CE7801BAB4B}"/>
            </c:ext>
          </c:extLst>
        </c:ser>
        <c:ser>
          <c:idx val="1"/>
          <c:order val="1"/>
          <c:tx>
            <c:strRef>
              <c:f>Лист1!$C$1</c:f>
              <c:strCache>
                <c:ptCount val="1"/>
                <c:pt idx="0">
                  <c:v>находится в стадии формирования</c:v>
                </c:pt>
              </c:strCache>
            </c:strRef>
          </c:tx>
          <c:dLbls>
            <c:dLbl>
              <c:idx val="0"/>
              <c:layout>
                <c:manualLayout>
                  <c:x val="0"/>
                  <c:y val="6.5356187155017646E-3"/>
                </c:manualLayout>
              </c:layout>
              <c:dLblPos val="outEnd"/>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4-04C5-4FFE-80D1-799B3D938994}"/>
                </c:ext>
              </c:extLst>
            </c:dLbl>
            <c:dLbl>
              <c:idx val="1"/>
              <c:layout>
                <c:manualLayout>
                  <c:x val="2.0831269342735785E-3"/>
                  <c:y val="8.732436270668751E-3"/>
                </c:manualLayout>
              </c:layout>
              <c:dLblPos val="outEnd"/>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5-04C5-4FFE-80D1-799B3D938994}"/>
                </c:ext>
              </c:extLst>
            </c:dLbl>
            <c:dLbl>
              <c:idx val="2"/>
              <c:layout>
                <c:manualLayout>
                  <c:x val="2.0831269342735742E-2"/>
                  <c:y val="8.7324362706687354E-3"/>
                </c:manualLayout>
              </c:layout>
              <c:dLblPos val="outEnd"/>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6-04C5-4FFE-80D1-799B3D938994}"/>
                </c:ext>
              </c:extLst>
            </c:dLbl>
            <c:dLbl>
              <c:idx val="3"/>
              <c:layout>
                <c:manualLayout>
                  <c:x val="2.0831269342735742E-2"/>
                  <c:y val="1.3126071381002583E-2"/>
                </c:manualLayout>
              </c:layout>
              <c:dLblPos val="outEnd"/>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7-04C5-4FFE-80D1-799B3D938994}"/>
                </c:ext>
              </c:extLst>
            </c:dLbl>
            <c:spPr>
              <a:noFill/>
              <a:ln>
                <a:noFill/>
              </a:ln>
              <a:effectLst/>
            </c:spPr>
            <c:dLblPos val="inEnd"/>
            <c:showVal val="1"/>
            <c:extLst xmlns:c16r2="http://schemas.microsoft.com/office/drawing/2015/06/chart">
              <c:ext xmlns:c15="http://schemas.microsoft.com/office/drawing/2012/chart" uri="{CE6537A1-D6FC-4f65-9D91-7224C49458BB}">
                <c15:showLeaderLines val="0"/>
              </c:ext>
            </c:extLst>
          </c:dLbls>
          <c:cat>
            <c:strRef>
              <c:f>Лист1!$A$2:$A$5</c:f>
              <c:strCache>
                <c:ptCount val="4"/>
                <c:pt idx="0">
                  <c:v>Сформированы представления о республике, городе, культуре</c:v>
                </c:pt>
                <c:pt idx="1">
                  <c:v>Проявление уважительного отношения к обычаям и традициям народа Саха</c:v>
                </c:pt>
                <c:pt idx="2">
                  <c:v>Проявление интереса к труду взрослых</c:v>
                </c:pt>
                <c:pt idx="3">
                  <c:v>Способность отразить полученные представления в разных видах деятельности</c:v>
                </c:pt>
              </c:strCache>
            </c:strRef>
          </c:cat>
          <c:val>
            <c:numRef>
              <c:f>Лист1!$C$2:$C$5</c:f>
              <c:numCache>
                <c:formatCode>0%</c:formatCode>
                <c:ptCount val="4"/>
                <c:pt idx="0">
                  <c:v>0.5</c:v>
                </c:pt>
                <c:pt idx="1">
                  <c:v>0.60000000000000064</c:v>
                </c:pt>
                <c:pt idx="2">
                  <c:v>0.45</c:v>
                </c:pt>
                <c:pt idx="3">
                  <c:v>0.4</c:v>
                </c:pt>
              </c:numCache>
            </c:numRef>
          </c:val>
          <c:extLst xmlns:c16r2="http://schemas.microsoft.com/office/drawing/2015/06/chart">
            <c:ext xmlns:c16="http://schemas.microsoft.com/office/drawing/2014/chart" uri="{C3380CC4-5D6E-409C-BE32-E72D297353CC}">
              <c16:uniqueId val="{00000001-9F5D-4391-B2A8-2CE7801BAB4B}"/>
            </c:ext>
          </c:extLst>
        </c:ser>
        <c:ser>
          <c:idx val="2"/>
          <c:order val="2"/>
          <c:tx>
            <c:strRef>
              <c:f>Лист1!$D$1</c:f>
              <c:strCache>
                <c:ptCount val="1"/>
                <c:pt idx="0">
                  <c:v>показатель не сформирован</c:v>
                </c:pt>
              </c:strCache>
            </c:strRef>
          </c:tx>
          <c:dLbls>
            <c:dLbl>
              <c:idx val="0"/>
              <c:layout>
                <c:manualLayout>
                  <c:x val="1.874814240846219E-2"/>
                  <c:y val="8.7324362706687354E-3"/>
                </c:manualLayout>
              </c:layout>
              <c:dLblPos val="outEnd"/>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8-04C5-4FFE-80D1-799B3D938994}"/>
                </c:ext>
              </c:extLst>
            </c:dLbl>
            <c:dLbl>
              <c:idx val="1"/>
              <c:layout>
                <c:manualLayout>
                  <c:x val="1.0415634671367862E-2"/>
                  <c:y val="1.0730329401548843E-2"/>
                </c:manualLayout>
              </c:layout>
              <c:dLblPos val="outEnd"/>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9-04C5-4FFE-80D1-799B3D938994}"/>
                </c:ext>
              </c:extLst>
            </c:dLbl>
            <c:dLbl>
              <c:idx val="2"/>
              <c:layout>
                <c:manualLayout>
                  <c:x val="1.2498761605641435E-2"/>
                  <c:y val="6.3366942912149943E-3"/>
                </c:manualLayout>
              </c:layout>
              <c:dLblPos val="outEnd"/>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A-04C5-4FFE-80D1-799B3D938994}"/>
                </c:ext>
              </c:extLst>
            </c:dLbl>
            <c:dLbl>
              <c:idx val="3"/>
              <c:layout>
                <c:manualLayout>
                  <c:x val="2.4997523211282902E-2"/>
                  <c:y val="1.3126071381002583E-2"/>
                </c:manualLayout>
              </c:layout>
              <c:dLblPos val="outEnd"/>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B-04C5-4FFE-80D1-799B3D938994}"/>
                </c:ext>
              </c:extLst>
            </c:dLbl>
            <c:spPr>
              <a:noFill/>
              <a:ln>
                <a:noFill/>
              </a:ln>
              <a:effectLst/>
            </c:spPr>
            <c:dLblPos val="inEnd"/>
            <c:showVal val="1"/>
            <c:extLst xmlns:c16r2="http://schemas.microsoft.com/office/drawing/2015/06/chart">
              <c:ext xmlns:c15="http://schemas.microsoft.com/office/drawing/2012/chart" uri="{CE6537A1-D6FC-4f65-9D91-7224C49458BB}">
                <c15:showLeaderLines val="0"/>
              </c:ext>
            </c:extLst>
          </c:dLbls>
          <c:cat>
            <c:strRef>
              <c:f>Лист1!$A$2:$A$5</c:f>
              <c:strCache>
                <c:ptCount val="4"/>
                <c:pt idx="0">
                  <c:v>Сформированы представления о республике, городе, культуре</c:v>
                </c:pt>
                <c:pt idx="1">
                  <c:v>Проявление уважительного отношения к обычаям и традициям народа Саха</c:v>
                </c:pt>
                <c:pt idx="2">
                  <c:v>Проявление интереса к труду взрослых</c:v>
                </c:pt>
                <c:pt idx="3">
                  <c:v>Способность отразить полученные представления в разных видах деятельности</c:v>
                </c:pt>
              </c:strCache>
            </c:strRef>
          </c:cat>
          <c:val>
            <c:numRef>
              <c:f>Лист1!$D$2:$D$5</c:f>
              <c:numCache>
                <c:formatCode>0%</c:formatCode>
                <c:ptCount val="4"/>
                <c:pt idx="0">
                  <c:v>0.1</c:v>
                </c:pt>
                <c:pt idx="1">
                  <c:v>0.05</c:v>
                </c:pt>
                <c:pt idx="2">
                  <c:v>0.05</c:v>
                </c:pt>
                <c:pt idx="3">
                  <c:v>0.15000000000000016</c:v>
                </c:pt>
              </c:numCache>
            </c:numRef>
          </c:val>
          <c:extLst xmlns:c16r2="http://schemas.microsoft.com/office/drawing/2015/06/chart">
            <c:ext xmlns:c16="http://schemas.microsoft.com/office/drawing/2014/chart" uri="{C3380CC4-5D6E-409C-BE32-E72D297353CC}">
              <c16:uniqueId val="{00000002-9F5D-4391-B2A8-2CE7801BAB4B}"/>
            </c:ext>
          </c:extLst>
        </c:ser>
        <c:dLbls>
          <c:showVal val="1"/>
        </c:dLbls>
        <c:axId val="135913472"/>
        <c:axId val="135915008"/>
      </c:barChart>
      <c:catAx>
        <c:axId val="135913472"/>
        <c:scaling>
          <c:orientation val="minMax"/>
        </c:scaling>
        <c:axPos val="b"/>
        <c:numFmt formatCode="General" sourceLinked="0"/>
        <c:tickLblPos val="nextTo"/>
        <c:txPr>
          <a:bodyPr/>
          <a:lstStyle/>
          <a:p>
            <a:pPr>
              <a:defRPr sz="1100">
                <a:latin typeface="Times New Roman" panose="02020603050405020304" pitchFamily="18" charset="0"/>
                <a:cs typeface="Times New Roman" panose="02020603050405020304" pitchFamily="18" charset="0"/>
              </a:defRPr>
            </a:pPr>
            <a:endParaRPr lang="ru-RU"/>
          </a:p>
        </c:txPr>
        <c:crossAx val="135915008"/>
        <c:crosses val="autoZero"/>
        <c:auto val="1"/>
        <c:lblAlgn val="ctr"/>
        <c:lblOffset val="100"/>
      </c:catAx>
      <c:valAx>
        <c:axId val="135915008"/>
        <c:scaling>
          <c:orientation val="minMax"/>
        </c:scaling>
        <c:axPos val="l"/>
        <c:majorGridlines/>
        <c:numFmt formatCode="0%" sourceLinked="1"/>
        <c:tickLblPos val="nextTo"/>
        <c:crossAx val="135913472"/>
        <c:crosses val="autoZero"/>
        <c:crossBetween val="between"/>
      </c:valAx>
    </c:plotArea>
    <c:legend>
      <c:legendPos val="r"/>
      <c:layout>
        <c:manualLayout>
          <c:xMode val="edge"/>
          <c:yMode val="edge"/>
          <c:x val="0.67795930111803815"/>
          <c:y val="0.15291085409925712"/>
          <c:w val="0.32204069888196341"/>
          <c:h val="0.78946908063722965"/>
        </c:manualLayout>
      </c:layout>
    </c:legend>
    <c:plotVisOnly val="1"/>
    <c:dispBlanksAs val="gap"/>
  </c:chart>
  <c:txPr>
    <a:bodyPr/>
    <a:lstStyle/>
    <a:p>
      <a:pPr>
        <a:defRPr sz="1800">
          <a:solidFill>
            <a:srgbClr val="002060"/>
          </a:solidFill>
        </a:defRPr>
      </a:pPr>
      <a:endParaRPr lang="ru-RU"/>
    </a:p>
  </c:txPr>
  <c:externalData r:id="rId1"/>
</c:chartSpace>
</file>

<file path=ppt/charts/chart3.xml><?xml version="1.0" encoding="utf-8"?>
<c:chartSpace xmlns:c="http://schemas.openxmlformats.org/drawingml/2006/chart" xmlns:a="http://schemas.openxmlformats.org/drawingml/2006/main" xmlns:r="http://schemas.openxmlformats.org/officeDocument/2006/relationships">
  <c:date1904 val="1"/>
  <c:lang val="ru-RU"/>
  <c:chart>
    <c:autoTitleDeleted val="1"/>
    <c:plotArea>
      <c:layout>
        <c:manualLayout>
          <c:layoutTarget val="inner"/>
          <c:xMode val="edge"/>
          <c:yMode val="edge"/>
          <c:x val="0.44552184023727931"/>
          <c:y val="5.7332096881864025E-2"/>
          <c:w val="0.5737495859191607"/>
          <c:h val="0.76533240279431269"/>
        </c:manualLayout>
      </c:layout>
      <c:barChart>
        <c:barDir val="col"/>
        <c:grouping val="clustered"/>
        <c:ser>
          <c:idx val="0"/>
          <c:order val="0"/>
          <c:tx>
            <c:strRef>
              <c:f>Лист1!$B$1</c:f>
              <c:strCache>
                <c:ptCount val="1"/>
                <c:pt idx="0">
                  <c:v>показатель сформирован</c:v>
                </c:pt>
              </c:strCache>
            </c:strRef>
          </c:tx>
          <c:dLbls>
            <c:dLbl>
              <c:idx val="0"/>
              <c:layout>
                <c:manualLayout>
                  <c:x val="0"/>
                  <c:y val="6.2102960110152596E-3"/>
                </c:manualLayout>
              </c:layout>
              <c:dLblPos val="outEnd"/>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0-F0FE-4EC8-898A-03455C30CF26}"/>
                </c:ext>
              </c:extLst>
            </c:dLbl>
            <c:dLbl>
              <c:idx val="1"/>
              <c:layout>
                <c:manualLayout>
                  <c:x val="0"/>
                  <c:y val="1.0385229676414701E-2"/>
                </c:manualLayout>
              </c:layout>
              <c:dLblPos val="outEnd"/>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1-F0FE-4EC8-898A-03455C30CF26}"/>
                </c:ext>
              </c:extLst>
            </c:dLbl>
            <c:dLbl>
              <c:idx val="2"/>
              <c:layout>
                <c:manualLayout>
                  <c:x val="1.8081534908752368E-3"/>
                  <c:y val="6.2102960110152717E-3"/>
                </c:manualLayout>
              </c:layout>
              <c:dLblPos val="outEnd"/>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2-F0FE-4EC8-898A-03455C30CF26}"/>
                </c:ext>
              </c:extLst>
            </c:dLbl>
            <c:dLbl>
              <c:idx val="3"/>
              <c:layout>
                <c:manualLayout>
                  <c:x val="6.6298195449681141E-17"/>
                  <c:y val="1.2472696509114416E-2"/>
                </c:manualLayout>
              </c:layout>
              <c:dLblPos val="outEnd"/>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3-F0FE-4EC8-898A-03455C30CF26}"/>
                </c:ext>
              </c:extLst>
            </c:dLbl>
            <c:spPr>
              <a:noFill/>
              <a:ln>
                <a:noFill/>
              </a:ln>
              <a:effectLst/>
            </c:spPr>
            <c:txPr>
              <a:bodyPr/>
              <a:lstStyle/>
              <a:p>
                <a:pPr>
                  <a:defRPr>
                    <a:solidFill>
                      <a:srgbClr val="002060"/>
                    </a:solidFill>
                  </a:defRPr>
                </a:pPr>
                <a:endParaRPr lang="ru-RU"/>
              </a:p>
            </c:txPr>
            <c:dLblPos val="inEnd"/>
            <c:showVal val="1"/>
            <c:extLst xmlns:c16r2="http://schemas.microsoft.com/office/drawing/2015/06/chart">
              <c:ext xmlns:c15="http://schemas.microsoft.com/office/drawing/2012/chart" uri="{CE6537A1-D6FC-4f65-9D91-7224C49458BB}">
                <c15:showLeaderLines val="0"/>
              </c:ext>
            </c:extLst>
          </c:dLbls>
          <c:cat>
            <c:strRef>
              <c:f>Лист1!$A$2:$A$5</c:f>
              <c:strCache>
                <c:ptCount val="4"/>
                <c:pt idx="0">
                  <c:v>Сформированы представления о республике, городе, культуре</c:v>
                </c:pt>
                <c:pt idx="1">
                  <c:v>Проявление уважительного отношения к обычаям и традициям народа Саха</c:v>
                </c:pt>
                <c:pt idx="2">
                  <c:v>Проявление интереса к труду взрослых</c:v>
                </c:pt>
                <c:pt idx="3">
                  <c:v>Способность отразить полученные представления в разных видах деятельности</c:v>
                </c:pt>
              </c:strCache>
            </c:strRef>
          </c:cat>
          <c:val>
            <c:numRef>
              <c:f>Лист1!$B$2:$B$5</c:f>
              <c:numCache>
                <c:formatCode>0%</c:formatCode>
                <c:ptCount val="4"/>
                <c:pt idx="0">
                  <c:v>0.85000000000000064</c:v>
                </c:pt>
                <c:pt idx="1">
                  <c:v>0.85000000000000064</c:v>
                </c:pt>
                <c:pt idx="2">
                  <c:v>0.9</c:v>
                </c:pt>
                <c:pt idx="3">
                  <c:v>0.85000000000000064</c:v>
                </c:pt>
              </c:numCache>
            </c:numRef>
          </c:val>
          <c:extLst xmlns:c16r2="http://schemas.microsoft.com/office/drawing/2015/06/chart">
            <c:ext xmlns:c16="http://schemas.microsoft.com/office/drawing/2014/chart" uri="{C3380CC4-5D6E-409C-BE32-E72D297353CC}">
              <c16:uniqueId val="{00000000-9F5D-4391-B2A8-2CE7801BAB4B}"/>
            </c:ext>
          </c:extLst>
        </c:ser>
        <c:ser>
          <c:idx val="1"/>
          <c:order val="1"/>
          <c:tx>
            <c:strRef>
              <c:f>Лист1!$C$1</c:f>
              <c:strCache>
                <c:ptCount val="1"/>
                <c:pt idx="0">
                  <c:v>находится в стадии формирования</c:v>
                </c:pt>
              </c:strCache>
            </c:strRef>
          </c:tx>
          <c:dLbls>
            <c:dLbl>
              <c:idx val="0"/>
              <c:layout>
                <c:manualLayout>
                  <c:x val="1.0848920945251391E-2"/>
                  <c:y val="6.210296011015342E-3"/>
                </c:manualLayout>
              </c:layout>
              <c:dLblPos val="outEnd"/>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4-F0FE-4EC8-898A-03455C30CF26}"/>
                </c:ext>
              </c:extLst>
            </c:dLbl>
            <c:dLbl>
              <c:idx val="1"/>
              <c:layout>
                <c:manualLayout>
                  <c:x val="1.4465227927001834E-2"/>
                  <c:y val="4.1228291783155261E-3"/>
                </c:manualLayout>
              </c:layout>
              <c:dLblPos val="outEnd"/>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5-F0FE-4EC8-898A-03455C30CF26}"/>
                </c:ext>
              </c:extLst>
            </c:dLbl>
            <c:dLbl>
              <c:idx val="2"/>
              <c:layout>
                <c:manualLayout>
                  <c:x val="1.0848920945251391E-2"/>
                  <c:y val="1.0385229676414781E-2"/>
                </c:manualLayout>
              </c:layout>
              <c:dLblPos val="outEnd"/>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6-F0FE-4EC8-898A-03455C30CF26}"/>
                </c:ext>
              </c:extLst>
            </c:dLbl>
            <c:dLbl>
              <c:idx val="3"/>
              <c:layout>
                <c:manualLayout>
                  <c:x val="1.9889688399627615E-2"/>
                  <c:y val="1.6647630174513879E-2"/>
                </c:manualLayout>
              </c:layout>
              <c:dLblPos val="outEnd"/>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7-F0FE-4EC8-898A-03455C30CF26}"/>
                </c:ext>
              </c:extLst>
            </c:dLbl>
            <c:spPr>
              <a:noFill/>
              <a:ln>
                <a:noFill/>
              </a:ln>
              <a:effectLst/>
            </c:spPr>
            <c:dLblPos val="inEnd"/>
            <c:showVal val="1"/>
            <c:extLst xmlns:c16r2="http://schemas.microsoft.com/office/drawing/2015/06/chart">
              <c:ext xmlns:c15="http://schemas.microsoft.com/office/drawing/2012/chart" uri="{CE6537A1-D6FC-4f65-9D91-7224C49458BB}">
                <c15:showLeaderLines val="0"/>
              </c:ext>
            </c:extLst>
          </c:dLbls>
          <c:cat>
            <c:strRef>
              <c:f>Лист1!$A$2:$A$5</c:f>
              <c:strCache>
                <c:ptCount val="4"/>
                <c:pt idx="0">
                  <c:v>Сформированы представления о республике, городе, культуре</c:v>
                </c:pt>
                <c:pt idx="1">
                  <c:v>Проявление уважительного отношения к обычаям и традициям народа Саха</c:v>
                </c:pt>
                <c:pt idx="2">
                  <c:v>Проявление интереса к труду взрослых</c:v>
                </c:pt>
                <c:pt idx="3">
                  <c:v>Способность отразить полученные представления в разных видах деятельности</c:v>
                </c:pt>
              </c:strCache>
            </c:strRef>
          </c:cat>
          <c:val>
            <c:numRef>
              <c:f>Лист1!$C$2:$C$5</c:f>
              <c:numCache>
                <c:formatCode>0%</c:formatCode>
                <c:ptCount val="4"/>
                <c:pt idx="0">
                  <c:v>0.1</c:v>
                </c:pt>
                <c:pt idx="1">
                  <c:v>0.12000000000000002</c:v>
                </c:pt>
                <c:pt idx="2">
                  <c:v>0.1</c:v>
                </c:pt>
                <c:pt idx="3">
                  <c:v>0.1</c:v>
                </c:pt>
              </c:numCache>
            </c:numRef>
          </c:val>
          <c:extLst xmlns:c16r2="http://schemas.microsoft.com/office/drawing/2015/06/chart">
            <c:ext xmlns:c16="http://schemas.microsoft.com/office/drawing/2014/chart" uri="{C3380CC4-5D6E-409C-BE32-E72D297353CC}">
              <c16:uniqueId val="{00000001-9F5D-4391-B2A8-2CE7801BAB4B}"/>
            </c:ext>
          </c:extLst>
        </c:ser>
        <c:ser>
          <c:idx val="2"/>
          <c:order val="2"/>
          <c:tx>
            <c:strRef>
              <c:f>Лист1!$D$1</c:f>
              <c:strCache>
                <c:ptCount val="1"/>
                <c:pt idx="0">
                  <c:v>показатель не сформирован</c:v>
                </c:pt>
              </c:strCache>
            </c:strRef>
          </c:tx>
          <c:dLbls>
            <c:dLbl>
              <c:idx val="0"/>
              <c:layout>
                <c:manualLayout>
                  <c:x val="3.6163069817504684E-3"/>
                  <c:y val="1.5304419233031845E-2"/>
                </c:manualLayout>
              </c:layout>
              <c:dLblPos val="outEnd"/>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8-F0FE-4EC8-898A-03455C30CF26}"/>
                </c:ext>
              </c:extLst>
            </c:dLbl>
            <c:dLbl>
              <c:idx val="1"/>
              <c:layout>
                <c:manualLayout>
                  <c:x val="1.4465227927001834E-2"/>
                  <c:y val="1.043519738642578E-2"/>
                </c:manualLayout>
              </c:layout>
              <c:dLblPos val="outEnd"/>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9-F0FE-4EC8-898A-03455C30CF26}"/>
                </c:ext>
              </c:extLst>
            </c:dLbl>
            <c:dLbl>
              <c:idx val="3"/>
              <c:layout>
                <c:manualLayout>
                  <c:x val="3.6163069817504684E-3"/>
                  <c:y val="1.9479352898431265E-2"/>
                </c:manualLayout>
              </c:layout>
              <c:dLblPos val="outEnd"/>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A-F0FE-4EC8-898A-03455C30CF26}"/>
                </c:ext>
              </c:extLst>
            </c:dLbl>
            <c:spPr>
              <a:noFill/>
              <a:ln>
                <a:noFill/>
              </a:ln>
              <a:effectLst/>
            </c:spPr>
            <c:dLblPos val="inEnd"/>
            <c:showVal val="1"/>
            <c:extLst xmlns:c16r2="http://schemas.microsoft.com/office/drawing/2015/06/chart">
              <c:ext xmlns:c15="http://schemas.microsoft.com/office/drawing/2012/chart" uri="{CE6537A1-D6FC-4f65-9D91-7224C49458BB}">
                <c15:showLeaderLines val="0"/>
              </c:ext>
            </c:extLst>
          </c:dLbls>
          <c:cat>
            <c:strRef>
              <c:f>Лист1!$A$2:$A$5</c:f>
              <c:strCache>
                <c:ptCount val="4"/>
                <c:pt idx="0">
                  <c:v>Сформированы представления о республике, городе, культуре</c:v>
                </c:pt>
                <c:pt idx="1">
                  <c:v>Проявление уважительного отношения к обычаям и традициям народа Саха</c:v>
                </c:pt>
                <c:pt idx="2">
                  <c:v>Проявление интереса к труду взрослых</c:v>
                </c:pt>
                <c:pt idx="3">
                  <c:v>Способность отразить полученные представления в разных видах деятельности</c:v>
                </c:pt>
              </c:strCache>
            </c:strRef>
          </c:cat>
          <c:val>
            <c:numRef>
              <c:f>Лист1!$D$2:$D$5</c:f>
              <c:numCache>
                <c:formatCode>0%</c:formatCode>
                <c:ptCount val="4"/>
                <c:pt idx="0">
                  <c:v>0.05</c:v>
                </c:pt>
                <c:pt idx="1">
                  <c:v>3.0000000000000002E-2</c:v>
                </c:pt>
                <c:pt idx="2">
                  <c:v>0</c:v>
                </c:pt>
                <c:pt idx="3">
                  <c:v>0.05</c:v>
                </c:pt>
              </c:numCache>
            </c:numRef>
          </c:val>
          <c:extLst xmlns:c16r2="http://schemas.microsoft.com/office/drawing/2015/06/chart">
            <c:ext xmlns:c16="http://schemas.microsoft.com/office/drawing/2014/chart" uri="{C3380CC4-5D6E-409C-BE32-E72D297353CC}">
              <c16:uniqueId val="{00000002-9F5D-4391-B2A8-2CE7801BAB4B}"/>
            </c:ext>
          </c:extLst>
        </c:ser>
        <c:dLbls>
          <c:showVal val="1"/>
        </c:dLbls>
        <c:axId val="136083712"/>
        <c:axId val="136093696"/>
      </c:barChart>
      <c:catAx>
        <c:axId val="136083712"/>
        <c:scaling>
          <c:orientation val="minMax"/>
        </c:scaling>
        <c:axPos val="b"/>
        <c:numFmt formatCode="General" sourceLinked="0"/>
        <c:tickLblPos val="nextTo"/>
        <c:txPr>
          <a:bodyPr/>
          <a:lstStyle/>
          <a:p>
            <a:pPr>
              <a:defRPr sz="1200" baseline="0">
                <a:solidFill>
                  <a:srgbClr val="002060"/>
                </a:solidFill>
                <a:latin typeface="Times New Roman" panose="02020603050405020304" pitchFamily="18" charset="0"/>
                <a:cs typeface="Times New Roman" panose="02020603050405020304" pitchFamily="18" charset="0"/>
              </a:defRPr>
            </a:pPr>
            <a:endParaRPr lang="ru-RU"/>
          </a:p>
        </c:txPr>
        <c:crossAx val="136093696"/>
        <c:crosses val="autoZero"/>
        <c:auto val="1"/>
        <c:lblAlgn val="ctr"/>
        <c:lblOffset val="100"/>
      </c:catAx>
      <c:valAx>
        <c:axId val="136093696"/>
        <c:scaling>
          <c:orientation val="minMax"/>
        </c:scaling>
        <c:axPos val="l"/>
        <c:majorGridlines/>
        <c:numFmt formatCode="0%" sourceLinked="1"/>
        <c:tickLblPos val="nextTo"/>
        <c:txPr>
          <a:bodyPr/>
          <a:lstStyle/>
          <a:p>
            <a:pPr>
              <a:defRPr>
                <a:solidFill>
                  <a:srgbClr val="002060"/>
                </a:solidFill>
              </a:defRPr>
            </a:pPr>
            <a:endParaRPr lang="ru-RU"/>
          </a:p>
        </c:txPr>
        <c:crossAx val="136083712"/>
        <c:crosses val="autoZero"/>
        <c:crossBetween val="between"/>
      </c:valAx>
    </c:plotArea>
    <c:plotVisOnly val="1"/>
    <c:dispBlanksAs val="gap"/>
  </c:chart>
  <c:txPr>
    <a:bodyPr/>
    <a:lstStyle/>
    <a:p>
      <a:pPr>
        <a:defRPr sz="1800"/>
      </a:pPr>
      <a:endParaRPr lang="ru-RU"/>
    </a:p>
  </c:txPr>
  <c:externalData r:id="rId1"/>
</c:chartSpace>
</file>

<file path=ppt/charts/chart4.xml><?xml version="1.0" encoding="utf-8"?>
<c:chartSpace xmlns:c="http://schemas.openxmlformats.org/drawingml/2006/chart" xmlns:a="http://schemas.openxmlformats.org/drawingml/2006/main" xmlns:r="http://schemas.openxmlformats.org/officeDocument/2006/relationships">
  <c:date1904 val="1"/>
  <c:lang val="ru-RU"/>
  <c:chart>
    <c:autoTitleDeleted val="1"/>
    <c:plotArea>
      <c:layout>
        <c:manualLayout>
          <c:layoutTarget val="inner"/>
          <c:xMode val="edge"/>
          <c:yMode val="edge"/>
          <c:x val="0.103631915425158"/>
          <c:y val="4.3810669059418876E-2"/>
          <c:w val="0.5737495859191607"/>
          <c:h val="0.76533240279431269"/>
        </c:manualLayout>
      </c:layout>
      <c:barChart>
        <c:barDir val="col"/>
        <c:grouping val="clustered"/>
        <c:ser>
          <c:idx val="0"/>
          <c:order val="0"/>
          <c:tx>
            <c:strRef>
              <c:f>Лист1!$B$1</c:f>
              <c:strCache>
                <c:ptCount val="1"/>
                <c:pt idx="0">
                  <c:v>показатель сформирован</c:v>
                </c:pt>
              </c:strCache>
            </c:strRef>
          </c:tx>
          <c:dLbls>
            <c:dLbl>
              <c:idx val="0"/>
              <c:layout>
                <c:manualLayout>
                  <c:x val="-6.2493808028207341E-3"/>
                  <c:y val="4.3388011603348303E-3"/>
                </c:manualLayout>
              </c:layout>
              <c:dLblPos val="outEnd"/>
              <c:showVal val="1"/>
            </c:dLbl>
            <c:dLbl>
              <c:idx val="1"/>
              <c:layout>
                <c:manualLayout>
                  <c:x val="-4.1662538685471474E-3"/>
                  <c:y val="1.0929253825835613E-2"/>
                </c:manualLayout>
              </c:layout>
              <c:dLblPos val="outEnd"/>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1-04C5-4FFE-80D1-799B3D938994}"/>
                </c:ext>
              </c:extLst>
            </c:dLbl>
            <c:dLbl>
              <c:idx val="2"/>
              <c:layout>
                <c:manualLayout>
                  <c:x val="0"/>
                  <c:y val="1.3126071381002604E-2"/>
                </c:manualLayout>
              </c:layout>
              <c:dLblPos val="outEnd"/>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2-04C5-4FFE-80D1-799B3D938994}"/>
                </c:ext>
              </c:extLst>
            </c:dLbl>
            <c:dLbl>
              <c:idx val="3"/>
              <c:layout>
                <c:manualLayout>
                  <c:x val="4.166253868547222E-3"/>
                  <c:y val="8.7324362706687406E-3"/>
                </c:manualLayout>
              </c:layout>
              <c:dLblPos val="outEnd"/>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3-04C5-4FFE-80D1-799B3D938994}"/>
                </c:ext>
              </c:extLst>
            </c:dLbl>
            <c:spPr>
              <a:noFill/>
              <a:ln>
                <a:noFill/>
              </a:ln>
              <a:effectLst/>
            </c:spPr>
            <c:dLblPos val="inEnd"/>
            <c:showVal val="1"/>
            <c:extLst xmlns:c16r2="http://schemas.microsoft.com/office/drawing/2015/06/chart">
              <c:ext xmlns:c15="http://schemas.microsoft.com/office/drawing/2012/chart" uri="{CE6537A1-D6FC-4f65-9D91-7224C49458BB}">
                <c15:showLeaderLines val="0"/>
              </c:ext>
            </c:extLst>
          </c:dLbls>
          <c:cat>
            <c:strRef>
              <c:f>Лист1!$A$2:$A$5</c:f>
              <c:strCache>
                <c:ptCount val="4"/>
                <c:pt idx="0">
                  <c:v>Сформированы представления о республике, городе, культуре</c:v>
                </c:pt>
                <c:pt idx="1">
                  <c:v>Проявление уважительного отношения к обычаям и традициям народа Саха</c:v>
                </c:pt>
                <c:pt idx="2">
                  <c:v>Проявление интереса к труду взрослых</c:v>
                </c:pt>
                <c:pt idx="3">
                  <c:v>Способность отразить полученные представления в разных видах деятельности</c:v>
                </c:pt>
              </c:strCache>
            </c:strRef>
          </c:cat>
          <c:val>
            <c:numRef>
              <c:f>Лист1!$B$2:$B$5</c:f>
              <c:numCache>
                <c:formatCode>0%</c:formatCode>
                <c:ptCount val="4"/>
                <c:pt idx="0">
                  <c:v>0.4</c:v>
                </c:pt>
                <c:pt idx="1">
                  <c:v>0.35000000000000031</c:v>
                </c:pt>
                <c:pt idx="2">
                  <c:v>0.55000000000000004</c:v>
                </c:pt>
                <c:pt idx="3">
                  <c:v>0.45</c:v>
                </c:pt>
              </c:numCache>
            </c:numRef>
          </c:val>
          <c:extLst xmlns:c16r2="http://schemas.microsoft.com/office/drawing/2015/06/chart">
            <c:ext xmlns:c16="http://schemas.microsoft.com/office/drawing/2014/chart" uri="{C3380CC4-5D6E-409C-BE32-E72D297353CC}">
              <c16:uniqueId val="{00000000-9F5D-4391-B2A8-2CE7801BAB4B}"/>
            </c:ext>
          </c:extLst>
        </c:ser>
        <c:ser>
          <c:idx val="1"/>
          <c:order val="1"/>
          <c:tx>
            <c:strRef>
              <c:f>Лист1!$C$1</c:f>
              <c:strCache>
                <c:ptCount val="1"/>
                <c:pt idx="0">
                  <c:v>находится в стадии формирования</c:v>
                </c:pt>
              </c:strCache>
            </c:strRef>
          </c:tx>
          <c:dLbls>
            <c:dLbl>
              <c:idx val="0"/>
              <c:layout>
                <c:manualLayout>
                  <c:x val="0"/>
                  <c:y val="6.5356187155017681E-3"/>
                </c:manualLayout>
              </c:layout>
              <c:dLblPos val="outEnd"/>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4-04C5-4FFE-80D1-799B3D938994}"/>
                </c:ext>
              </c:extLst>
            </c:dLbl>
            <c:dLbl>
              <c:idx val="1"/>
              <c:layout>
                <c:manualLayout>
                  <c:x val="2.0831269342735789E-3"/>
                  <c:y val="8.7324362706687562E-3"/>
                </c:manualLayout>
              </c:layout>
              <c:dLblPos val="outEnd"/>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5-04C5-4FFE-80D1-799B3D938994}"/>
                </c:ext>
              </c:extLst>
            </c:dLbl>
            <c:dLbl>
              <c:idx val="2"/>
              <c:layout>
                <c:manualLayout>
                  <c:x val="2.0831269342735742E-2"/>
                  <c:y val="8.7324362706687406E-3"/>
                </c:manualLayout>
              </c:layout>
              <c:dLblPos val="outEnd"/>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6-04C5-4FFE-80D1-799B3D938994}"/>
                </c:ext>
              </c:extLst>
            </c:dLbl>
            <c:dLbl>
              <c:idx val="3"/>
              <c:layout>
                <c:manualLayout>
                  <c:x val="2.0831269342735742E-2"/>
                  <c:y val="1.3126071381002585E-2"/>
                </c:manualLayout>
              </c:layout>
              <c:dLblPos val="outEnd"/>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7-04C5-4FFE-80D1-799B3D938994}"/>
                </c:ext>
              </c:extLst>
            </c:dLbl>
            <c:spPr>
              <a:noFill/>
              <a:ln>
                <a:noFill/>
              </a:ln>
              <a:effectLst/>
            </c:spPr>
            <c:dLblPos val="inEnd"/>
            <c:showVal val="1"/>
            <c:extLst xmlns:c16r2="http://schemas.microsoft.com/office/drawing/2015/06/chart">
              <c:ext xmlns:c15="http://schemas.microsoft.com/office/drawing/2012/chart" uri="{CE6537A1-D6FC-4f65-9D91-7224C49458BB}">
                <c15:showLeaderLines val="0"/>
              </c:ext>
            </c:extLst>
          </c:dLbls>
          <c:cat>
            <c:strRef>
              <c:f>Лист1!$A$2:$A$5</c:f>
              <c:strCache>
                <c:ptCount val="4"/>
                <c:pt idx="0">
                  <c:v>Сформированы представления о республике, городе, культуре</c:v>
                </c:pt>
                <c:pt idx="1">
                  <c:v>Проявление уважительного отношения к обычаям и традициям народа Саха</c:v>
                </c:pt>
                <c:pt idx="2">
                  <c:v>Проявление интереса к труду взрослых</c:v>
                </c:pt>
                <c:pt idx="3">
                  <c:v>Способность отразить полученные представления в разных видах деятельности</c:v>
                </c:pt>
              </c:strCache>
            </c:strRef>
          </c:cat>
          <c:val>
            <c:numRef>
              <c:f>Лист1!$C$2:$C$5</c:f>
              <c:numCache>
                <c:formatCode>0%</c:formatCode>
                <c:ptCount val="4"/>
                <c:pt idx="0">
                  <c:v>0.5</c:v>
                </c:pt>
                <c:pt idx="1">
                  <c:v>0.60000000000000064</c:v>
                </c:pt>
                <c:pt idx="2">
                  <c:v>0.45</c:v>
                </c:pt>
                <c:pt idx="3">
                  <c:v>0.4</c:v>
                </c:pt>
              </c:numCache>
            </c:numRef>
          </c:val>
          <c:extLst xmlns:c16r2="http://schemas.microsoft.com/office/drawing/2015/06/chart">
            <c:ext xmlns:c16="http://schemas.microsoft.com/office/drawing/2014/chart" uri="{C3380CC4-5D6E-409C-BE32-E72D297353CC}">
              <c16:uniqueId val="{00000001-9F5D-4391-B2A8-2CE7801BAB4B}"/>
            </c:ext>
          </c:extLst>
        </c:ser>
        <c:ser>
          <c:idx val="2"/>
          <c:order val="2"/>
          <c:tx>
            <c:strRef>
              <c:f>Лист1!$D$1</c:f>
              <c:strCache>
                <c:ptCount val="1"/>
                <c:pt idx="0">
                  <c:v>показатель не сформирован</c:v>
                </c:pt>
              </c:strCache>
            </c:strRef>
          </c:tx>
          <c:dLbls>
            <c:dLbl>
              <c:idx val="0"/>
              <c:layout>
                <c:manualLayout>
                  <c:x val="1.8748142408462194E-2"/>
                  <c:y val="8.7324362706687406E-3"/>
                </c:manualLayout>
              </c:layout>
              <c:dLblPos val="outEnd"/>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8-04C5-4FFE-80D1-799B3D938994}"/>
                </c:ext>
              </c:extLst>
            </c:dLbl>
            <c:dLbl>
              <c:idx val="1"/>
              <c:layout>
                <c:manualLayout>
                  <c:x val="1.0415634671367862E-2"/>
                  <c:y val="1.0730329401548843E-2"/>
                </c:manualLayout>
              </c:layout>
              <c:dLblPos val="outEnd"/>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9-04C5-4FFE-80D1-799B3D938994}"/>
                </c:ext>
              </c:extLst>
            </c:dLbl>
            <c:dLbl>
              <c:idx val="2"/>
              <c:layout>
                <c:manualLayout>
                  <c:x val="1.2498761605641435E-2"/>
                  <c:y val="6.336694291214996E-3"/>
                </c:manualLayout>
              </c:layout>
              <c:dLblPos val="outEnd"/>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A-04C5-4FFE-80D1-799B3D938994}"/>
                </c:ext>
              </c:extLst>
            </c:dLbl>
            <c:dLbl>
              <c:idx val="3"/>
              <c:layout>
                <c:manualLayout>
                  <c:x val="2.4997523211282895E-2"/>
                  <c:y val="1.3126071381002585E-2"/>
                </c:manualLayout>
              </c:layout>
              <c:dLblPos val="outEnd"/>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B-04C5-4FFE-80D1-799B3D938994}"/>
                </c:ext>
              </c:extLst>
            </c:dLbl>
            <c:spPr>
              <a:noFill/>
              <a:ln>
                <a:noFill/>
              </a:ln>
              <a:effectLst/>
            </c:spPr>
            <c:dLblPos val="inEnd"/>
            <c:showVal val="1"/>
            <c:extLst xmlns:c16r2="http://schemas.microsoft.com/office/drawing/2015/06/chart">
              <c:ext xmlns:c15="http://schemas.microsoft.com/office/drawing/2012/chart" uri="{CE6537A1-D6FC-4f65-9D91-7224C49458BB}">
                <c15:showLeaderLines val="0"/>
              </c:ext>
            </c:extLst>
          </c:dLbls>
          <c:cat>
            <c:strRef>
              <c:f>Лист1!$A$2:$A$5</c:f>
              <c:strCache>
                <c:ptCount val="4"/>
                <c:pt idx="0">
                  <c:v>Сформированы представления о республике, городе, культуре</c:v>
                </c:pt>
                <c:pt idx="1">
                  <c:v>Проявление уважительного отношения к обычаям и традициям народа Саха</c:v>
                </c:pt>
                <c:pt idx="2">
                  <c:v>Проявление интереса к труду взрослых</c:v>
                </c:pt>
                <c:pt idx="3">
                  <c:v>Способность отразить полученные представления в разных видах деятельности</c:v>
                </c:pt>
              </c:strCache>
            </c:strRef>
          </c:cat>
          <c:val>
            <c:numRef>
              <c:f>Лист1!$D$2:$D$5</c:f>
              <c:numCache>
                <c:formatCode>0%</c:formatCode>
                <c:ptCount val="4"/>
                <c:pt idx="0">
                  <c:v>0.1</c:v>
                </c:pt>
                <c:pt idx="1">
                  <c:v>0.05</c:v>
                </c:pt>
                <c:pt idx="2">
                  <c:v>0.05</c:v>
                </c:pt>
                <c:pt idx="3">
                  <c:v>0.15000000000000024</c:v>
                </c:pt>
              </c:numCache>
            </c:numRef>
          </c:val>
          <c:extLst xmlns:c16r2="http://schemas.microsoft.com/office/drawing/2015/06/chart">
            <c:ext xmlns:c16="http://schemas.microsoft.com/office/drawing/2014/chart" uri="{C3380CC4-5D6E-409C-BE32-E72D297353CC}">
              <c16:uniqueId val="{00000002-9F5D-4391-B2A8-2CE7801BAB4B}"/>
            </c:ext>
          </c:extLst>
        </c:ser>
        <c:dLbls>
          <c:showVal val="1"/>
        </c:dLbls>
        <c:axId val="136006656"/>
        <c:axId val="136033024"/>
      </c:barChart>
      <c:catAx>
        <c:axId val="136006656"/>
        <c:scaling>
          <c:orientation val="minMax"/>
        </c:scaling>
        <c:axPos val="b"/>
        <c:numFmt formatCode="General" sourceLinked="0"/>
        <c:tickLblPos val="nextTo"/>
        <c:txPr>
          <a:bodyPr/>
          <a:lstStyle/>
          <a:p>
            <a:pPr>
              <a:defRPr sz="1100">
                <a:latin typeface="Times New Roman" panose="02020603050405020304" pitchFamily="18" charset="0"/>
                <a:cs typeface="Times New Roman" panose="02020603050405020304" pitchFamily="18" charset="0"/>
              </a:defRPr>
            </a:pPr>
            <a:endParaRPr lang="ru-RU"/>
          </a:p>
        </c:txPr>
        <c:crossAx val="136033024"/>
        <c:crosses val="autoZero"/>
        <c:auto val="1"/>
        <c:lblAlgn val="ctr"/>
        <c:lblOffset val="100"/>
      </c:catAx>
      <c:valAx>
        <c:axId val="136033024"/>
        <c:scaling>
          <c:orientation val="minMax"/>
        </c:scaling>
        <c:axPos val="l"/>
        <c:majorGridlines/>
        <c:numFmt formatCode="0%" sourceLinked="1"/>
        <c:tickLblPos val="nextTo"/>
        <c:crossAx val="136006656"/>
        <c:crosses val="autoZero"/>
        <c:crossBetween val="between"/>
      </c:valAx>
    </c:plotArea>
    <c:legend>
      <c:legendPos val="r"/>
      <c:layout>
        <c:manualLayout>
          <c:xMode val="edge"/>
          <c:yMode val="edge"/>
          <c:x val="0.67795930111803826"/>
          <c:y val="0.15291085409925717"/>
          <c:w val="0.32204069888196346"/>
          <c:h val="0.78946908063722943"/>
        </c:manualLayout>
      </c:layout>
    </c:legend>
    <c:plotVisOnly val="1"/>
    <c:dispBlanksAs val="gap"/>
  </c:chart>
  <c:txPr>
    <a:bodyPr/>
    <a:lstStyle/>
    <a:p>
      <a:pPr>
        <a:defRPr sz="1800">
          <a:solidFill>
            <a:srgbClr val="002060"/>
          </a:solidFill>
        </a:defRPr>
      </a:pPr>
      <a:endParaRPr lang="ru-RU"/>
    </a:p>
  </c:txPr>
  <c:externalData r:id="rId1"/>
</c:chartSpace>
</file>

<file path=ppt/charts/chart5.xml><?xml version="1.0" encoding="utf-8"?>
<c:chartSpace xmlns:c="http://schemas.openxmlformats.org/drawingml/2006/chart" xmlns:a="http://schemas.openxmlformats.org/drawingml/2006/main" xmlns:r="http://schemas.openxmlformats.org/officeDocument/2006/relationships">
  <c:date1904 val="1"/>
  <c:lang val="ru-RU"/>
  <c:style val="28"/>
  <c:chart>
    <c:title>
      <c:tx>
        <c:rich>
          <a:bodyPr/>
          <a:lstStyle/>
          <a:p>
            <a:pPr>
              <a:defRPr/>
            </a:pPr>
            <a:r>
              <a:rPr lang="ru-RU"/>
              <a:t>2020-2021</a:t>
            </a:r>
          </a:p>
        </c:rich>
      </c:tx>
      <c:layout>
        <c:manualLayout>
          <c:xMode val="edge"/>
          <c:yMode val="edge"/>
          <c:x val="0.10990027071907869"/>
          <c:y val="3.9701243798634482E-2"/>
        </c:manualLayout>
      </c:layout>
    </c:title>
    <c:view3D>
      <c:rotX val="30"/>
      <c:perspective val="30"/>
    </c:view3D>
    <c:plotArea>
      <c:layout/>
      <c:pie3DChart>
        <c:varyColors val="1"/>
        <c:ser>
          <c:idx val="0"/>
          <c:order val="0"/>
          <c:tx>
            <c:strRef>
              <c:f>Лист1!$B$1</c:f>
              <c:strCache>
                <c:ptCount val="1"/>
                <c:pt idx="0">
                  <c:v>Столбец1</c:v>
                </c:pt>
              </c:strCache>
            </c:strRef>
          </c:tx>
          <c:spPr>
            <a:solidFill>
              <a:srgbClr val="00B050"/>
            </a:solidFill>
          </c:spPr>
          <c:explosion val="25"/>
          <c:dPt>
            <c:idx val="0"/>
            <c:spPr>
              <a:solidFill>
                <a:schemeClr val="accent6">
                  <a:lumMod val="40000"/>
                  <a:lumOff val="60000"/>
                </a:schemeClr>
              </a:solidFill>
            </c:spPr>
          </c:dPt>
          <c:dPt>
            <c:idx val="1"/>
            <c:spPr>
              <a:solidFill>
                <a:schemeClr val="accent6">
                  <a:lumMod val="50000"/>
                </a:schemeClr>
              </a:solidFill>
            </c:spPr>
          </c:dPt>
          <c:dLbls>
            <c:dLbl>
              <c:idx val="0"/>
              <c:layout/>
              <c:tx>
                <c:rich>
                  <a:bodyPr/>
                  <a:lstStyle/>
                  <a:p>
                    <a:r>
                      <a:rPr lang="en-US">
                        <a:solidFill>
                          <a:srgbClr val="002060"/>
                        </a:solidFill>
                        <a:latin typeface="Times New Roman" panose="02020603050405020304" pitchFamily="18" charset="0"/>
                        <a:cs typeface="Times New Roman" panose="02020603050405020304" pitchFamily="18" charset="0"/>
                      </a:rPr>
                      <a:t>80%</a:t>
                    </a:r>
                    <a:endParaRPr lang="en-US" dirty="0"/>
                  </a:p>
                </c:rich>
              </c:tx>
              <c:showPercent val="1"/>
              <c:extLst xmlns:c16r2="http://schemas.microsoft.com/office/drawing/2015/06/chart">
                <c:ext xmlns:c15="http://schemas.microsoft.com/office/drawing/2012/chart" uri="{CE6537A1-D6FC-4f65-9D91-7224C49458BB}">
                  <c15:showDataLabelsRange val="0"/>
                </c:ext>
                <c:ext xmlns:c16="http://schemas.microsoft.com/office/drawing/2014/chart" uri="{C3380CC4-5D6E-409C-BE32-E72D297353CC}">
                  <c16:uniqueId val="{00000002-B7B3-4AAF-A59B-5CEB732F9946}"/>
                </c:ext>
              </c:extLst>
            </c:dLbl>
            <c:dLbl>
              <c:idx val="2"/>
              <c:layout/>
              <c:tx>
                <c:rich>
                  <a:bodyPr/>
                  <a:lstStyle/>
                  <a:p>
                    <a:r>
                      <a:rPr lang="en-US" dirty="0">
                        <a:solidFill>
                          <a:srgbClr val="002060"/>
                        </a:solidFill>
                        <a:latin typeface="Times New Roman" panose="02020603050405020304" pitchFamily="18" charset="0"/>
                        <a:cs typeface="Times New Roman" panose="02020603050405020304" pitchFamily="18" charset="0"/>
                      </a:rPr>
                      <a:t>10%</a:t>
                    </a:r>
                    <a:endParaRPr lang="en-US" dirty="0"/>
                  </a:p>
                </c:rich>
              </c:tx>
              <c:showPercent val="1"/>
              <c:extLst xmlns:c16r2="http://schemas.microsoft.com/office/drawing/2015/06/chart">
                <c:ext xmlns:c15="http://schemas.microsoft.com/office/drawing/2012/chart" uri="{CE6537A1-D6FC-4f65-9D91-7224C49458BB}">
                  <c15:showDataLabelsRange val="0"/>
                </c:ext>
                <c:ext xmlns:c16="http://schemas.microsoft.com/office/drawing/2014/chart" uri="{C3380CC4-5D6E-409C-BE32-E72D297353CC}">
                  <c16:uniqueId val="{00000001-B7B3-4AAF-A59B-5CEB732F9946}"/>
                </c:ext>
              </c:extLst>
            </c:dLbl>
            <c:showPercent val="1"/>
            <c:showLeaderLines val="1"/>
            <c:extLst xmlns:c16r2="http://schemas.microsoft.com/office/drawing/2015/06/chart">
              <c:ext xmlns:c15="http://schemas.microsoft.com/office/drawing/2012/chart" uri="{CE6537A1-D6FC-4f65-9D91-7224C49458BB}"/>
            </c:extLst>
          </c:dLbls>
          <c:cat>
            <c:strRef>
              <c:f>Лист1!$A$2:$A$4</c:f>
              <c:strCache>
                <c:ptCount val="3"/>
                <c:pt idx="0">
                  <c:v>Активные</c:v>
                </c:pt>
                <c:pt idx="1">
                  <c:v>Пассивные</c:v>
                </c:pt>
                <c:pt idx="2">
                  <c:v>Наблюдатели</c:v>
                </c:pt>
              </c:strCache>
            </c:strRef>
          </c:cat>
          <c:val>
            <c:numRef>
              <c:f>Лист1!$B$2:$B$4</c:f>
              <c:numCache>
                <c:formatCode>0%</c:formatCode>
                <c:ptCount val="3"/>
                <c:pt idx="0">
                  <c:v>0.78</c:v>
                </c:pt>
                <c:pt idx="1">
                  <c:v>0.1</c:v>
                </c:pt>
                <c:pt idx="2">
                  <c:v>0.12000000000000002</c:v>
                </c:pt>
              </c:numCache>
            </c:numRef>
          </c:val>
          <c:extLst xmlns:c16r2="http://schemas.microsoft.com/office/drawing/2015/06/chart">
            <c:ext xmlns:c16="http://schemas.microsoft.com/office/drawing/2014/chart" uri="{C3380CC4-5D6E-409C-BE32-E72D297353CC}">
              <c16:uniqueId val="{00000000-B7B3-4AAF-A59B-5CEB732F9946}"/>
            </c:ext>
          </c:extLst>
        </c:ser>
        <c:dLbls>
          <c:showPercent val="1"/>
        </c:dLbls>
      </c:pie3DChart>
    </c:plotArea>
    <c:legend>
      <c:legendPos val="r"/>
      <c:layout>
        <c:manualLayout>
          <c:xMode val="edge"/>
          <c:yMode val="edge"/>
          <c:x val="0.52431534263408264"/>
          <c:y val="0.2562277493327339"/>
          <c:w val="0.47568461295501052"/>
          <c:h val="0.65520807029378125"/>
        </c:manualLayout>
      </c:layout>
    </c:legend>
    <c:plotVisOnly val="1"/>
    <c:dispBlanksAs val="zero"/>
  </c:chart>
  <c:txPr>
    <a:bodyPr/>
    <a:lstStyle/>
    <a:p>
      <a:pPr>
        <a:defRPr sz="1800">
          <a:solidFill>
            <a:schemeClr val="accent1">
              <a:lumMod val="50000"/>
            </a:schemeClr>
          </a:solidFill>
          <a:latin typeface="Times New Roman" panose="02020603050405020304" pitchFamily="18" charset="0"/>
          <a:cs typeface="Times New Roman" panose="02020603050405020304" pitchFamily="18" charset="0"/>
        </a:defRPr>
      </a:pPr>
      <a:endParaRPr lang="ru-RU"/>
    </a:p>
  </c:txPr>
  <c:externalData r:id="rId1"/>
</c:chartSpace>
</file>

<file path=ppt/charts/chart6.xml><?xml version="1.0" encoding="utf-8"?>
<c:chartSpace xmlns:c="http://schemas.openxmlformats.org/drawingml/2006/chart" xmlns:a="http://schemas.openxmlformats.org/drawingml/2006/main" xmlns:r="http://schemas.openxmlformats.org/officeDocument/2006/relationships">
  <c:date1904 val="1"/>
  <c:lang val="ru-RU"/>
  <c:style val="30"/>
  <c:chart>
    <c:title>
      <c:tx>
        <c:rich>
          <a:bodyPr/>
          <a:lstStyle/>
          <a:p>
            <a:pPr algn="ctr">
              <a:defRPr/>
            </a:pPr>
            <a:r>
              <a:rPr lang="ru-RU"/>
              <a:t>2021-2022</a:t>
            </a:r>
          </a:p>
        </c:rich>
      </c:tx>
      <c:layout>
        <c:manualLayout>
          <c:xMode val="edge"/>
          <c:yMode val="edge"/>
          <c:x val="2.0335555604312484E-2"/>
          <c:y val="4.3106110731608464E-2"/>
        </c:manualLayout>
      </c:layout>
    </c:title>
    <c:view3D>
      <c:rotX val="30"/>
      <c:perspective val="30"/>
    </c:view3D>
    <c:plotArea>
      <c:layout/>
      <c:pie3DChart>
        <c:varyColors val="1"/>
        <c:ser>
          <c:idx val="0"/>
          <c:order val="0"/>
          <c:tx>
            <c:strRef>
              <c:f>Лист1!$B$1</c:f>
              <c:strCache>
                <c:ptCount val="1"/>
                <c:pt idx="0">
                  <c:v>Столбец1</c:v>
                </c:pt>
              </c:strCache>
            </c:strRef>
          </c:tx>
          <c:explosion val="25"/>
          <c:dPt>
            <c:idx val="0"/>
            <c:spPr>
              <a:solidFill>
                <a:srgbClr val="FF0000"/>
              </a:solidFill>
            </c:spPr>
          </c:dPt>
          <c:dPt>
            <c:idx val="2"/>
            <c:spPr>
              <a:solidFill>
                <a:srgbClr val="00B0F0"/>
              </a:solidFill>
            </c:spPr>
          </c:dPt>
          <c:dLbls>
            <c:dLbl>
              <c:idx val="0"/>
              <c:layout>
                <c:manualLayout>
                  <c:x val="-9.3262798233673547E-2"/>
                  <c:y val="0.10097564951255071"/>
                </c:manualLayout>
              </c:layout>
              <c:tx>
                <c:rich>
                  <a:bodyPr/>
                  <a:lstStyle/>
                  <a:p>
                    <a:r>
                      <a:rPr lang="en-US" dirty="0">
                        <a:solidFill>
                          <a:srgbClr val="002060"/>
                        </a:solidFill>
                        <a:latin typeface="Times New Roman" panose="02020603050405020304" pitchFamily="18" charset="0"/>
                        <a:cs typeface="Times New Roman" panose="02020603050405020304" pitchFamily="18" charset="0"/>
                      </a:rPr>
                      <a:t>90%</a:t>
                    </a:r>
                    <a:endParaRPr lang="en-US" dirty="0"/>
                  </a:p>
                </c:rich>
              </c:tx>
              <c:showPercent val="1"/>
              <c:extLst xmlns:c16r2="http://schemas.microsoft.com/office/drawing/2015/06/chart">
                <c:ext xmlns:c15="http://schemas.microsoft.com/office/drawing/2012/chart" uri="{CE6537A1-D6FC-4f65-9D91-7224C49458BB}">
                  <c15:showDataLabelsRange val="0"/>
                </c:ext>
                <c:ext xmlns:c16="http://schemas.microsoft.com/office/drawing/2014/chart" uri="{C3380CC4-5D6E-409C-BE32-E72D297353CC}">
                  <c16:uniqueId val="{00000000-A267-42A5-90A8-863035E27906}"/>
                </c:ext>
              </c:extLst>
            </c:dLbl>
            <c:dLbl>
              <c:idx val="1"/>
              <c:layout/>
              <c:tx>
                <c:rich>
                  <a:bodyPr/>
                  <a:lstStyle/>
                  <a:p>
                    <a:r>
                      <a:rPr lang="ru-RU" dirty="0" smtClean="0">
                        <a:solidFill>
                          <a:srgbClr val="002060"/>
                        </a:solidFill>
                        <a:latin typeface="Times New Roman" panose="02020603050405020304" pitchFamily="18" charset="0"/>
                        <a:cs typeface="Times New Roman" panose="02020603050405020304" pitchFamily="18" charset="0"/>
                      </a:rPr>
                      <a:t>3</a:t>
                    </a:r>
                    <a:r>
                      <a:rPr lang="en-US" dirty="0" smtClean="0">
                        <a:solidFill>
                          <a:srgbClr val="002060"/>
                        </a:solidFill>
                        <a:latin typeface="Times New Roman" panose="02020603050405020304" pitchFamily="18" charset="0"/>
                        <a:cs typeface="Times New Roman" panose="02020603050405020304" pitchFamily="18" charset="0"/>
                      </a:rPr>
                      <a:t>%</a:t>
                    </a:r>
                    <a:endParaRPr lang="en-US" dirty="0"/>
                  </a:p>
                </c:rich>
              </c:tx>
              <c:showPercent val="1"/>
              <c:extLst xmlns:c16r2="http://schemas.microsoft.com/office/drawing/2015/06/chart">
                <c:ext xmlns:c15="http://schemas.microsoft.com/office/drawing/2012/chart" uri="{CE6537A1-D6FC-4f65-9D91-7224C49458BB}">
                  <c15:showDataLabelsRange val="0"/>
                </c:ext>
                <c:ext xmlns:c16="http://schemas.microsoft.com/office/drawing/2014/chart" uri="{C3380CC4-5D6E-409C-BE32-E72D297353CC}">
                  <c16:uniqueId val="{00000001-A267-42A5-90A8-863035E27906}"/>
                </c:ext>
              </c:extLst>
            </c:dLbl>
            <c:spPr>
              <a:noFill/>
              <a:ln>
                <a:noFill/>
              </a:ln>
              <a:effectLst/>
            </c:spPr>
            <c:showPercent val="1"/>
            <c:showLeaderLines val="1"/>
            <c:extLst xmlns:c16r2="http://schemas.microsoft.com/office/drawing/2015/06/chart">
              <c:ext xmlns:c15="http://schemas.microsoft.com/office/drawing/2012/chart" uri="{CE6537A1-D6FC-4f65-9D91-7224C49458BB}"/>
            </c:extLst>
          </c:dLbls>
          <c:cat>
            <c:strRef>
              <c:f>Лист1!$A$2:$A$4</c:f>
              <c:strCache>
                <c:ptCount val="3"/>
                <c:pt idx="0">
                  <c:v>Активные</c:v>
                </c:pt>
                <c:pt idx="1">
                  <c:v>Пассивные</c:v>
                </c:pt>
                <c:pt idx="2">
                  <c:v>Наблюдатели</c:v>
                </c:pt>
              </c:strCache>
            </c:strRef>
          </c:cat>
          <c:val>
            <c:numRef>
              <c:f>Лист1!$B$2:$B$4</c:f>
              <c:numCache>
                <c:formatCode>0%</c:formatCode>
                <c:ptCount val="3"/>
                <c:pt idx="0">
                  <c:v>0.9</c:v>
                </c:pt>
                <c:pt idx="1">
                  <c:v>3.0000000000000002E-2</c:v>
                </c:pt>
                <c:pt idx="2">
                  <c:v>7.0000000000000021E-2</c:v>
                </c:pt>
              </c:numCache>
            </c:numRef>
          </c:val>
          <c:extLst xmlns:c16r2="http://schemas.microsoft.com/office/drawing/2015/06/chart">
            <c:ext xmlns:c16="http://schemas.microsoft.com/office/drawing/2014/chart" uri="{C3380CC4-5D6E-409C-BE32-E72D297353CC}">
              <c16:uniqueId val="{00000000-F5D0-4FDD-B1B4-FB1BA5F0486A}"/>
            </c:ext>
          </c:extLst>
        </c:ser>
        <c:dLbls>
          <c:showPercent val="1"/>
        </c:dLbls>
      </c:pie3DChart>
    </c:plotArea>
    <c:legend>
      <c:legendPos val="r"/>
      <c:layout>
        <c:manualLayout>
          <c:xMode val="edge"/>
          <c:yMode val="edge"/>
          <c:x val="0.57964139364555733"/>
          <c:y val="0.27686528982429087"/>
          <c:w val="0.42035869773040113"/>
          <c:h val="0.65520807029378125"/>
        </c:manualLayout>
      </c:layout>
    </c:legend>
    <c:plotVisOnly val="1"/>
    <c:dispBlanksAs val="zero"/>
  </c:chart>
  <c:txPr>
    <a:bodyPr/>
    <a:lstStyle/>
    <a:p>
      <a:pPr>
        <a:defRPr sz="1800">
          <a:solidFill>
            <a:schemeClr val="accent1">
              <a:lumMod val="50000"/>
            </a:schemeClr>
          </a:solidFill>
          <a:latin typeface="Times New Roman" panose="02020603050405020304" pitchFamily="18" charset="0"/>
          <a:cs typeface="Times New Roman" panose="02020603050405020304" pitchFamily="18" charset="0"/>
        </a:defRPr>
      </a:pPr>
      <a:endParaRPr lang="ru-RU"/>
    </a:p>
  </c:txPr>
  <c:externalData r:id="rId1"/>
</c:chartSpac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8" name="Заголовок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ru-RU" smtClean="0"/>
              <a:t>Образец заголовка</a:t>
            </a:r>
            <a:endParaRPr kumimoji="0" lang="en-US"/>
          </a:p>
        </p:txBody>
      </p:sp>
      <p:sp>
        <p:nvSpPr>
          <p:cNvPr id="28" name="Дата 27"/>
          <p:cNvSpPr>
            <a:spLocks noGrp="1"/>
          </p:cNvSpPr>
          <p:nvPr>
            <p:ph type="dt" sz="half" idx="10"/>
          </p:nvPr>
        </p:nvSpPr>
        <p:spPr/>
        <p:txBody>
          <a:bodyPr/>
          <a:lstStyle/>
          <a:p>
            <a:fld id="{04DD3945-DB2F-4DAC-B83E-4D862D62473C}" type="datetimeFigureOut">
              <a:rPr lang="ru-RU" smtClean="0"/>
              <a:pPr/>
              <a:t>03.10.2023</a:t>
            </a:fld>
            <a:endParaRPr lang="ru-RU" dirty="0"/>
          </a:p>
        </p:txBody>
      </p:sp>
      <p:sp>
        <p:nvSpPr>
          <p:cNvPr id="17" name="Нижний колонтитул 16"/>
          <p:cNvSpPr>
            <a:spLocks noGrp="1"/>
          </p:cNvSpPr>
          <p:nvPr>
            <p:ph type="ftr" sz="quarter" idx="11"/>
          </p:nvPr>
        </p:nvSpPr>
        <p:spPr/>
        <p:txBody>
          <a:bodyPr/>
          <a:lstStyle/>
          <a:p>
            <a:endParaRPr lang="ru-RU" dirty="0"/>
          </a:p>
        </p:txBody>
      </p:sp>
      <p:sp>
        <p:nvSpPr>
          <p:cNvPr id="29" name="Номер слайда 28"/>
          <p:cNvSpPr>
            <a:spLocks noGrp="1"/>
          </p:cNvSpPr>
          <p:nvPr>
            <p:ph type="sldNum" sz="quarter" idx="12"/>
          </p:nvPr>
        </p:nvSpPr>
        <p:spPr/>
        <p:txBody>
          <a:bodyPr/>
          <a:lstStyle/>
          <a:p>
            <a:fld id="{C0F61A8F-FD15-48FE-8129-0D43E70F792C}" type="slidenum">
              <a:rPr lang="ru-RU" smtClean="0"/>
              <a:pPr/>
              <a:t>‹#›</a:t>
            </a:fld>
            <a:endParaRPr lang="ru-RU" dirty="0"/>
          </a:p>
        </p:txBody>
      </p:sp>
      <p:sp>
        <p:nvSpPr>
          <p:cNvPr id="9" name="Подзаголовок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04DD3945-DB2F-4DAC-B83E-4D862D62473C}" type="datetimeFigureOut">
              <a:rPr lang="ru-RU" smtClean="0"/>
              <a:pPr/>
              <a:t>03.10.2023</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C0F61A8F-FD15-48FE-8129-0D43E70F792C}" type="slidenum">
              <a:rPr lang="ru-RU" smtClean="0"/>
              <a:pPr/>
              <a:t>‹#›</a:t>
            </a:fld>
            <a:endParaRPr lang="ru-RU"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04DD3945-DB2F-4DAC-B83E-4D862D62473C}" type="datetimeFigureOut">
              <a:rPr lang="ru-RU" smtClean="0"/>
              <a:pPr/>
              <a:t>03.10.2023</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a:xfrm>
            <a:off x="7924800" y="6416675"/>
            <a:ext cx="762000" cy="365125"/>
          </a:xfrm>
        </p:spPr>
        <p:txBody>
          <a:bodyPr/>
          <a:lstStyle/>
          <a:p>
            <a:fld id="{C0F61A8F-FD15-48FE-8129-0D43E70F792C}" type="slidenum">
              <a:rPr lang="ru-RU" smtClean="0"/>
              <a:pPr/>
              <a:t>‹#›</a:t>
            </a:fld>
            <a:endParaRPr lang="ru-RU"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04DD3945-DB2F-4DAC-B83E-4D862D62473C}" type="datetimeFigureOut">
              <a:rPr lang="ru-RU" smtClean="0"/>
              <a:pPr/>
              <a:t>03.10.2023</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C0F61A8F-FD15-48FE-8129-0D43E70F792C}" type="slidenum">
              <a:rPr lang="ru-RU" smtClean="0"/>
              <a:pPr/>
              <a:t>‹#›</a:t>
            </a:fld>
            <a:endParaRPr lang="ru-RU"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nchor="ctr"/>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04DD3945-DB2F-4DAC-B83E-4D862D62473C}" type="datetimeFigureOut">
              <a:rPr lang="ru-RU" smtClean="0"/>
              <a:pPr/>
              <a:t>03.10.2023</a:t>
            </a:fld>
            <a:endParaRPr lang="ru-RU" dirty="0"/>
          </a:p>
        </p:txBody>
      </p:sp>
      <p:sp>
        <p:nvSpPr>
          <p:cNvPr id="8" name="Нижний колонтитул 7"/>
          <p:cNvSpPr>
            <a:spLocks noGrp="1"/>
          </p:cNvSpPr>
          <p:nvPr>
            <p:ph type="ftr" sz="quarter" idx="11"/>
          </p:nvPr>
        </p:nvSpPr>
        <p:spPr/>
        <p:txBody>
          <a:bodyPr/>
          <a:lstStyle/>
          <a:p>
            <a:endParaRPr lang="ru-RU" dirty="0"/>
          </a:p>
        </p:txBody>
      </p:sp>
      <p:sp>
        <p:nvSpPr>
          <p:cNvPr id="9" name="Номер слайда 8"/>
          <p:cNvSpPr>
            <a:spLocks noGrp="1"/>
          </p:cNvSpPr>
          <p:nvPr>
            <p:ph type="sldNum" sz="quarter" idx="12"/>
          </p:nvPr>
        </p:nvSpPr>
        <p:spPr/>
        <p:txBody>
          <a:bodyPr/>
          <a:lstStyle/>
          <a:p>
            <a:fld id="{C0F61A8F-FD15-48FE-8129-0D43E70F792C}" type="slidenum">
              <a:rPr lang="ru-RU" smtClean="0"/>
              <a:pPr/>
              <a:t>‹#›</a:t>
            </a:fld>
            <a:endParaRPr lang="ru-RU"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04DD3945-DB2F-4DAC-B83E-4D862D62473C}" type="datetimeFigureOut">
              <a:rPr lang="ru-RU" smtClean="0"/>
              <a:pPr/>
              <a:t>03.10.2023</a:t>
            </a:fld>
            <a:endParaRPr lang="ru-RU" dirty="0"/>
          </a:p>
        </p:txBody>
      </p:sp>
      <p:sp>
        <p:nvSpPr>
          <p:cNvPr id="4" name="Нижний колонтитул 3"/>
          <p:cNvSpPr>
            <a:spLocks noGrp="1"/>
          </p:cNvSpPr>
          <p:nvPr>
            <p:ph type="ftr" sz="quarter" idx="11"/>
          </p:nvPr>
        </p:nvSpPr>
        <p:spPr/>
        <p:txBody>
          <a:bodyPr/>
          <a:lstStyle/>
          <a:p>
            <a:endParaRPr lang="ru-RU" dirty="0"/>
          </a:p>
        </p:txBody>
      </p:sp>
      <p:sp>
        <p:nvSpPr>
          <p:cNvPr id="5" name="Номер слайда 4"/>
          <p:cNvSpPr>
            <a:spLocks noGrp="1"/>
          </p:cNvSpPr>
          <p:nvPr>
            <p:ph type="sldNum" sz="quarter" idx="12"/>
          </p:nvPr>
        </p:nvSpPr>
        <p:spPr/>
        <p:txBody>
          <a:bodyPr/>
          <a:lstStyle/>
          <a:p>
            <a:fld id="{C0F61A8F-FD15-48FE-8129-0D43E70F792C}" type="slidenum">
              <a:rPr lang="ru-RU" smtClean="0"/>
              <a:pPr/>
              <a:t>‹#›</a:t>
            </a:fld>
            <a:endParaRPr lang="ru-RU"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4DD3945-DB2F-4DAC-B83E-4D862D62473C}" type="datetimeFigureOut">
              <a:rPr lang="ru-RU" smtClean="0"/>
              <a:pPr/>
              <a:t>03.10.2023</a:t>
            </a:fld>
            <a:endParaRPr lang="ru-RU" dirty="0"/>
          </a:p>
        </p:txBody>
      </p:sp>
      <p:sp>
        <p:nvSpPr>
          <p:cNvPr id="3" name="Нижний колонтитул 2"/>
          <p:cNvSpPr>
            <a:spLocks noGrp="1"/>
          </p:cNvSpPr>
          <p:nvPr>
            <p:ph type="ftr" sz="quarter" idx="11"/>
          </p:nvPr>
        </p:nvSpPr>
        <p:spPr/>
        <p:txBody>
          <a:bodyPr/>
          <a:lstStyle/>
          <a:p>
            <a:endParaRPr lang="ru-RU" dirty="0"/>
          </a:p>
        </p:txBody>
      </p:sp>
      <p:sp>
        <p:nvSpPr>
          <p:cNvPr id="4" name="Номер слайда 3"/>
          <p:cNvSpPr>
            <a:spLocks noGrp="1"/>
          </p:cNvSpPr>
          <p:nvPr>
            <p:ph type="sldNum" sz="quarter" idx="12"/>
          </p:nvPr>
        </p:nvSpPr>
        <p:spPr/>
        <p:txBody>
          <a:bodyPr/>
          <a:lstStyle/>
          <a:p>
            <a:fld id="{C0F61A8F-FD15-48FE-8129-0D43E70F792C}" type="slidenum">
              <a:rPr lang="ru-RU" smtClean="0"/>
              <a:pPr/>
              <a:t>‹#›</a:t>
            </a:fld>
            <a:endParaRPr lang="ru-RU"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04DD3945-DB2F-4DAC-B83E-4D862D62473C}" type="datetimeFigureOut">
              <a:rPr lang="ru-RU" smtClean="0"/>
              <a:pPr/>
              <a:t>03.10.2023</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C0F61A8F-FD15-48FE-8129-0D43E70F792C}" type="slidenum">
              <a:rPr lang="ru-RU" smtClean="0"/>
              <a:pPr/>
              <a:t>‹#›</a:t>
            </a:fld>
            <a:endParaRPr lang="ru-RU"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ru-RU" dirty="0" smtClean="0">
                <a:solidFill>
                  <a:schemeClr val="lt1"/>
                </a:solidFill>
                <a:latin typeface="+mn-lt"/>
                <a:ea typeface="+mn-ea"/>
                <a:cs typeface="+mn-cs"/>
              </a:rPr>
              <a:t>Вставка рисунка</a:t>
            </a:r>
            <a:endParaRPr kumimoji="0" lang="en-US" dirty="0">
              <a:solidFill>
                <a:schemeClr val="lt1"/>
              </a:solidFill>
              <a:latin typeface="+mn-lt"/>
              <a:ea typeface="+mn-ea"/>
              <a:cs typeface="+mn-cs"/>
            </a:endParaRPr>
          </a:p>
        </p:txBody>
      </p:sp>
      <p:sp>
        <p:nvSpPr>
          <p:cNvPr id="4" name="Текст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04DD3945-DB2F-4DAC-B83E-4D862D62473C}" type="datetimeFigureOut">
              <a:rPr lang="ru-RU" smtClean="0"/>
              <a:pPr/>
              <a:t>03.10.2023</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C0F61A8F-FD15-48FE-8129-0D43E70F792C}" type="slidenum">
              <a:rPr lang="ru-RU" smtClean="0"/>
              <a:pPr/>
              <a:t>‹#›</a:t>
            </a:fld>
            <a:endParaRPr lang="ru-RU"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04DD3945-DB2F-4DAC-B83E-4D862D62473C}" type="datetimeFigureOut">
              <a:rPr lang="ru-RU" smtClean="0"/>
              <a:pPr/>
              <a:t>03.10.2023</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C0F61A8F-FD15-48FE-8129-0D43E70F792C}" type="slidenum">
              <a:rPr lang="ru-RU" smtClean="0"/>
              <a:pPr/>
              <a:t>‹#›</a:t>
            </a:fld>
            <a:endParaRPr lang="ru-RU"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04DD3945-DB2F-4DAC-B83E-4D862D62473C}" type="datetimeFigureOut">
              <a:rPr lang="ru-RU" smtClean="0"/>
              <a:pPr/>
              <a:t>03.10.2023</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C0F61A8F-FD15-48FE-8129-0D43E70F792C}" type="slidenum">
              <a:rPr lang="ru-RU" smtClean="0"/>
              <a:pPr/>
              <a:t>‹#›</a:t>
            </a:fld>
            <a:endParaRPr lang="ru-RU"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Заголовок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ru-RU" smtClean="0"/>
              <a:t>Образец заголовка</a:t>
            </a:r>
            <a:endParaRPr kumimoji="0" lang="en-US"/>
          </a:p>
        </p:txBody>
      </p:sp>
      <p:sp>
        <p:nvSpPr>
          <p:cNvPr id="13" name="Текст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04DD3945-DB2F-4DAC-B83E-4D862D62473C}" type="datetimeFigureOut">
              <a:rPr lang="ru-RU" smtClean="0"/>
              <a:pPr/>
              <a:t>03.10.2023</a:t>
            </a:fld>
            <a:endParaRPr lang="ru-RU" dirty="0"/>
          </a:p>
        </p:txBody>
      </p:sp>
      <p:sp>
        <p:nvSpPr>
          <p:cNvPr id="3" name="Нижний колонтитул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ru-RU" dirty="0"/>
          </a:p>
        </p:txBody>
      </p:sp>
      <p:sp>
        <p:nvSpPr>
          <p:cNvPr id="23" name="Номер слайда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C0F61A8F-FD15-48FE-8129-0D43E70F792C}" type="slidenum">
              <a:rPr lang="ru-RU" smtClean="0"/>
              <a:pPr/>
              <a:t>‹#›</a:t>
            </a:fld>
            <a:endParaRPr lang="ru-RU" dirty="0"/>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chart" Target="../charts/chart3.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chart" Target="../charts/chart5.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10.jpeg"/></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gif"/><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18.jpeg"/><Relationship Id="rId4" Type="http://schemas.openxmlformats.org/officeDocument/2006/relationships/image" Target="../media/image17.jpeg"/></Relationships>
</file>

<file path=ppt/slides/_rels/slide1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 Id="rId6" Type="http://schemas.openxmlformats.org/officeDocument/2006/relationships/image" Target="../media/image22.jpeg"/><Relationship Id="rId5" Type="http://schemas.openxmlformats.org/officeDocument/2006/relationships/image" Target="../media/image3.png"/><Relationship Id="rId4" Type="http://schemas.openxmlformats.org/officeDocument/2006/relationships/image" Target="../media/image21.jpeg"/></Relationships>
</file>

<file path=ppt/slides/_rels/slide1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6.jpeg"/><Relationship Id="rId7" Type="http://schemas.openxmlformats.org/officeDocument/2006/relationships/image" Target="../media/image30.jpeg"/><Relationship Id="rId2" Type="http://schemas.openxmlformats.org/officeDocument/2006/relationships/image" Target="../media/image25.jpeg"/><Relationship Id="rId1" Type="http://schemas.openxmlformats.org/officeDocument/2006/relationships/slideLayout" Target="../slideLayouts/slideLayout7.xml"/><Relationship Id="rId6" Type="http://schemas.openxmlformats.org/officeDocument/2006/relationships/image" Target="../media/image29.jpeg"/><Relationship Id="rId5" Type="http://schemas.openxmlformats.org/officeDocument/2006/relationships/image" Target="../media/image28.jpeg"/><Relationship Id="rId4" Type="http://schemas.openxmlformats.org/officeDocument/2006/relationships/image" Target="../media/image27.jpeg"/></Relationships>
</file>

<file path=ppt/slides/_rels/slide1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7.xml"/><Relationship Id="rId6" Type="http://schemas.openxmlformats.org/officeDocument/2006/relationships/image" Target="../media/image35.png"/><Relationship Id="rId5" Type="http://schemas.openxmlformats.org/officeDocument/2006/relationships/image" Target="../media/image34.jpeg"/><Relationship Id="rId4" Type="http://schemas.openxmlformats.org/officeDocument/2006/relationships/image" Target="../media/image33.jpeg"/></Relationships>
</file>

<file path=ppt/slides/_rels/slide2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8.jpeg"/><Relationship Id="rId7" Type="http://schemas.openxmlformats.org/officeDocument/2006/relationships/image" Target="../media/image42.jpeg"/><Relationship Id="rId2" Type="http://schemas.openxmlformats.org/officeDocument/2006/relationships/image" Target="../media/image37.png"/><Relationship Id="rId1" Type="http://schemas.openxmlformats.org/officeDocument/2006/relationships/slideLayout" Target="../slideLayouts/slideLayout7.xml"/><Relationship Id="rId6" Type="http://schemas.openxmlformats.org/officeDocument/2006/relationships/image" Target="../media/image41.jpeg"/><Relationship Id="rId5" Type="http://schemas.openxmlformats.org/officeDocument/2006/relationships/image" Target="../media/image40.jpeg"/><Relationship Id="rId4" Type="http://schemas.openxmlformats.org/officeDocument/2006/relationships/image" Target="../media/image39.jpeg"/></Relationships>
</file>

<file path=ppt/slides/_rels/slide22.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slideLayout" Target="../slideLayouts/slideLayout6.xml"/><Relationship Id="rId1" Type="http://schemas.openxmlformats.org/officeDocument/2006/relationships/video" Target="file:///C:\Users\&#1043;&#1040;&#1042;\Desktop\IMG_2878.MOV"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7.xml"/><Relationship Id="rId4" Type="http://schemas.openxmlformats.org/officeDocument/2006/relationships/image" Target="../media/image46.jpeg"/></Relationships>
</file>

<file path=ppt/slides/_rels/slide24.xml.rels><?xml version="1.0" encoding="UTF-8" standalone="yes"?>
<Relationships xmlns="http://schemas.openxmlformats.org/package/2006/relationships"><Relationship Id="rId8" Type="http://schemas.openxmlformats.org/officeDocument/2006/relationships/image" Target="../media/image53.jpeg"/><Relationship Id="rId3" Type="http://schemas.openxmlformats.org/officeDocument/2006/relationships/image" Target="../media/image48.jpeg"/><Relationship Id="rId7" Type="http://schemas.openxmlformats.org/officeDocument/2006/relationships/image" Target="../media/image52.jpeg"/><Relationship Id="rId2" Type="http://schemas.openxmlformats.org/officeDocument/2006/relationships/image" Target="../media/image47.jpeg"/><Relationship Id="rId1" Type="http://schemas.openxmlformats.org/officeDocument/2006/relationships/slideLayout" Target="../slideLayouts/slideLayout7.xml"/><Relationship Id="rId6" Type="http://schemas.openxmlformats.org/officeDocument/2006/relationships/image" Target="../media/image51.jpeg"/><Relationship Id="rId11" Type="http://schemas.openxmlformats.org/officeDocument/2006/relationships/image" Target="../media/image56.jpeg"/><Relationship Id="rId5" Type="http://schemas.openxmlformats.org/officeDocument/2006/relationships/image" Target="../media/image50.jpeg"/><Relationship Id="rId10" Type="http://schemas.openxmlformats.org/officeDocument/2006/relationships/image" Target="../media/image55.jpeg"/><Relationship Id="rId4" Type="http://schemas.openxmlformats.org/officeDocument/2006/relationships/image" Target="../media/image49.jpeg"/><Relationship Id="rId9" Type="http://schemas.openxmlformats.org/officeDocument/2006/relationships/image" Target="../media/image54.jpeg"/></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https://avatars.mds.yandex.net/get-pdb/49816/427126e1-d59f-4c89-a59e-20e9788dbbdf/s1200"/>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3" name="TextBox 2"/>
          <p:cNvSpPr txBox="1"/>
          <p:nvPr/>
        </p:nvSpPr>
        <p:spPr>
          <a:xfrm>
            <a:off x="1979712" y="2060848"/>
            <a:ext cx="5384640" cy="2985433"/>
          </a:xfrm>
          <a:prstGeom prst="rect">
            <a:avLst/>
          </a:prstGeom>
          <a:noFill/>
        </p:spPr>
        <p:txBody>
          <a:bodyPr wrap="square" rtlCol="0">
            <a:spAutoFit/>
          </a:bodyPr>
          <a:lstStyle/>
          <a:p>
            <a:r>
              <a:rPr lang="ru-RU" sz="2400" b="1" i="1" dirty="0" smtClean="0">
                <a:solidFill>
                  <a:schemeClr val="tx2"/>
                </a:solidFill>
              </a:rPr>
              <a:t> «Развитие речевого творчества детей младшего дошкольного возраста посредствам театрализованной деятельности.</a:t>
            </a:r>
            <a:r>
              <a:rPr lang="ru-RU" sz="2400" b="1" i="1" dirty="0" smtClean="0"/>
              <a:t>».</a:t>
            </a:r>
          </a:p>
          <a:p>
            <a:endParaRPr lang="ru-RU" sz="2400" b="1" i="1" dirty="0">
              <a:solidFill>
                <a:schemeClr val="tx2"/>
              </a:solidFill>
            </a:endParaRPr>
          </a:p>
          <a:p>
            <a:endParaRPr lang="ru-RU" sz="2400" b="1" i="1" dirty="0" smtClean="0">
              <a:solidFill>
                <a:schemeClr val="tx2"/>
              </a:solidFill>
            </a:endParaRPr>
          </a:p>
          <a:p>
            <a:endParaRPr lang="ru-RU" sz="2400" b="1" i="1" dirty="0">
              <a:solidFill>
                <a:schemeClr val="tx2"/>
              </a:solidFill>
            </a:endParaRPr>
          </a:p>
          <a:p>
            <a:r>
              <a:rPr lang="ru-RU" sz="2000" b="1" i="1" dirty="0" smtClean="0">
                <a:solidFill>
                  <a:schemeClr val="tx2"/>
                </a:solidFill>
              </a:rPr>
              <a:t>Воспитатель: </a:t>
            </a:r>
            <a:r>
              <a:rPr lang="ru-RU" sz="2000" b="1" i="1" dirty="0" err="1" smtClean="0">
                <a:solidFill>
                  <a:schemeClr val="tx2"/>
                </a:solidFill>
              </a:rPr>
              <a:t>Голошубова</a:t>
            </a:r>
            <a:r>
              <a:rPr lang="ru-RU" sz="2000" b="1" i="1" dirty="0" smtClean="0">
                <a:solidFill>
                  <a:schemeClr val="tx2"/>
                </a:solidFill>
              </a:rPr>
              <a:t> Ирина Ивановна</a:t>
            </a:r>
            <a:endParaRPr lang="ru-RU" sz="2000" b="1" i="1" dirty="0">
              <a:solidFill>
                <a:schemeClr val="tx2"/>
              </a:solidFill>
            </a:endParaRPr>
          </a:p>
        </p:txBody>
      </p:sp>
      <p:sp>
        <p:nvSpPr>
          <p:cNvPr id="5" name="TextBox 4"/>
          <p:cNvSpPr txBox="1"/>
          <p:nvPr/>
        </p:nvSpPr>
        <p:spPr>
          <a:xfrm>
            <a:off x="2123728" y="548680"/>
            <a:ext cx="3712387" cy="923330"/>
          </a:xfrm>
          <a:prstGeom prst="rect">
            <a:avLst/>
          </a:prstGeom>
          <a:noFill/>
        </p:spPr>
        <p:txBody>
          <a:bodyPr wrap="square" rtlCol="0">
            <a:spAutoFit/>
          </a:bodyPr>
          <a:lstStyle/>
          <a:p>
            <a:r>
              <a:rPr lang="ru-RU" b="1" dirty="0" smtClean="0"/>
              <a:t>Детский сад №37 «Звёздочка» филиала АН ДОО «</a:t>
            </a:r>
            <a:r>
              <a:rPr lang="ru-RU" b="1" dirty="0" err="1" smtClean="0"/>
              <a:t>Алмазик</a:t>
            </a:r>
            <a:r>
              <a:rPr lang="ru-RU" b="1" dirty="0" smtClean="0"/>
              <a:t>» </a:t>
            </a:r>
          </a:p>
          <a:p>
            <a:r>
              <a:rPr lang="ru-RU" b="1" dirty="0" smtClean="0"/>
              <a:t>г. Удачный </a:t>
            </a:r>
            <a:r>
              <a:rPr lang="ru-RU" b="1" dirty="0" err="1" smtClean="0"/>
              <a:t>Мирнинский</a:t>
            </a:r>
            <a:r>
              <a:rPr lang="ru-RU" b="1" dirty="0" smtClean="0"/>
              <a:t> район</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85786" y="285728"/>
            <a:ext cx="7929618" cy="1015663"/>
          </a:xfrm>
          <a:prstGeom prst="rect">
            <a:avLst/>
          </a:prstGeom>
        </p:spPr>
        <p:txBody>
          <a:bodyPr wrap="square">
            <a:spAutoFit/>
          </a:bodyPr>
          <a:lstStyle/>
          <a:p>
            <a:r>
              <a:rPr lang="ru-RU" sz="2000" b="1" dirty="0" smtClean="0">
                <a:solidFill>
                  <a:srgbClr val="FFFF00"/>
                </a:solidFill>
              </a:rPr>
              <a:t>АКТУАЛЬНОСТЬ</a:t>
            </a:r>
          </a:p>
          <a:p>
            <a:endParaRPr lang="ru-RU" sz="2000" b="1" dirty="0" smtClean="0">
              <a:solidFill>
                <a:srgbClr val="FFFF00"/>
              </a:solidFill>
            </a:endParaRPr>
          </a:p>
          <a:p>
            <a:endParaRPr lang="ru-RU" sz="2000" dirty="0"/>
          </a:p>
        </p:txBody>
      </p:sp>
      <p:pic>
        <p:nvPicPr>
          <p:cNvPr id="5" name="Picture 2" descr="Happy-children-reading3"/>
          <p:cNvPicPr>
            <a:picLocks noChangeAspect="1" noChangeArrowheads="1"/>
          </p:cNvPicPr>
          <p:nvPr/>
        </p:nvPicPr>
        <p:blipFill>
          <a:blip r:embed="rId2" cstate="print"/>
          <a:srcRect/>
          <a:stretch>
            <a:fillRect/>
          </a:stretch>
        </p:blipFill>
        <p:spPr bwMode="auto">
          <a:xfrm>
            <a:off x="2928926" y="5143500"/>
            <a:ext cx="5943644" cy="3429000"/>
          </a:xfrm>
          <a:prstGeom prst="rect">
            <a:avLst/>
          </a:prstGeom>
          <a:noFill/>
        </p:spPr>
      </p:pic>
      <p:sp>
        <p:nvSpPr>
          <p:cNvPr id="6" name="Прямоугольник 5"/>
          <p:cNvSpPr/>
          <p:nvPr/>
        </p:nvSpPr>
        <p:spPr>
          <a:xfrm>
            <a:off x="755576" y="1124744"/>
            <a:ext cx="6102424" cy="4302716"/>
          </a:xfrm>
          <a:prstGeom prst="rect">
            <a:avLst/>
          </a:prstGeom>
        </p:spPr>
        <p:txBody>
          <a:bodyPr wrap="square">
            <a:spAutoFit/>
          </a:bodyPr>
          <a:lstStyle/>
          <a:p>
            <a:pPr>
              <a:lnSpc>
                <a:spcPct val="80000"/>
              </a:lnSpc>
            </a:pPr>
            <a:r>
              <a:rPr lang="ru-RU" b="1" dirty="0" smtClean="0"/>
              <a:t>В последние годы, к сожалению, отмечается увеличение количества детей, имеющих нарушения речи. А ясная и правильная речь - это залог продуктивного общения, уверенности, успешности. </a:t>
            </a:r>
          </a:p>
          <a:p>
            <a:pPr>
              <a:lnSpc>
                <a:spcPct val="80000"/>
              </a:lnSpc>
            </a:pPr>
            <a:endParaRPr lang="ru-RU" b="1" dirty="0" smtClean="0"/>
          </a:p>
          <a:p>
            <a:pPr>
              <a:lnSpc>
                <a:spcPct val="80000"/>
              </a:lnSpc>
            </a:pPr>
            <a:r>
              <a:rPr lang="ru-RU" b="1" dirty="0" smtClean="0"/>
              <a:t>Театральная деятельность – это самый распространённый вид детского творчества. Она близка и понятна ребёнку, глубоко лежит в его природе и находит своё отстранение стихийно, потому что связана с игрой. Всякую свою выдумку, впечатления из окружающей жизни ребёнку хочется выложить в живые образы и действия. Входя в образ, он играет любые роли, стараясь подражать тому, что видит и что его заинтересовало, и, получая огромное эмоциональное наслаждение. </a:t>
            </a:r>
          </a:p>
          <a:p>
            <a:pPr>
              <a:lnSpc>
                <a:spcPct val="80000"/>
              </a:lnSpc>
            </a:pPr>
            <a:endParaRPr lang="ru-RU" b="1" dirty="0" smtClean="0"/>
          </a:p>
          <a:p>
            <a:pPr>
              <a:lnSpc>
                <a:spcPct val="80000"/>
              </a:lnSpc>
            </a:pPr>
            <a:endParaRPr lang="ru-RU" b="1" dirty="0" smtClean="0"/>
          </a:p>
          <a:p>
            <a:pPr>
              <a:lnSpc>
                <a:spcPct val="80000"/>
              </a:lnSpc>
            </a:pPr>
            <a:endParaRPr lang="ru-RU" b="1" dirty="0" smtClean="0"/>
          </a:p>
          <a:p>
            <a:pPr>
              <a:lnSpc>
                <a:spcPct val="80000"/>
              </a:lnSpc>
            </a:pPr>
            <a:endParaRPr lang="ru-RU" b="1"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https://avatars.mds.yandex.net/get-pdb/1707109/d8ae7487-329e-4a7b-b0ff-dc13d4f3734f/s1200"/>
          <p:cNvPicPr>
            <a:picLocks noChangeAspect="1" noChangeArrowheads="1"/>
          </p:cNvPicPr>
          <p:nvPr/>
        </p:nvPicPr>
        <p:blipFill>
          <a:blip r:embed="rId2" cstate="print"/>
          <a:srcRect/>
          <a:stretch>
            <a:fillRect/>
          </a:stretch>
        </p:blipFill>
        <p:spPr bwMode="auto">
          <a:xfrm>
            <a:off x="0" y="0"/>
            <a:ext cx="9156715" cy="6959104"/>
          </a:xfrm>
          <a:prstGeom prst="rect">
            <a:avLst/>
          </a:prstGeom>
          <a:noFill/>
        </p:spPr>
      </p:pic>
      <p:sp>
        <p:nvSpPr>
          <p:cNvPr id="3" name="TextBox 2"/>
          <p:cNvSpPr txBox="1"/>
          <p:nvPr/>
        </p:nvSpPr>
        <p:spPr>
          <a:xfrm>
            <a:off x="2857488" y="428604"/>
            <a:ext cx="6000792" cy="5262979"/>
          </a:xfrm>
          <a:prstGeom prst="rect">
            <a:avLst/>
          </a:prstGeom>
          <a:noFill/>
        </p:spPr>
        <p:txBody>
          <a:bodyPr wrap="square" rtlCol="0">
            <a:spAutoFit/>
          </a:bodyPr>
          <a:lstStyle/>
          <a:p>
            <a:r>
              <a:rPr lang="ru-RU" sz="2800" b="1" dirty="0" smtClean="0">
                <a:solidFill>
                  <a:schemeClr val="bg2"/>
                </a:solidFill>
              </a:rPr>
              <a:t>Дошкольный</a:t>
            </a:r>
            <a:r>
              <a:rPr lang="en-US" sz="2800" b="1" dirty="0" smtClean="0">
                <a:solidFill>
                  <a:schemeClr val="bg2"/>
                </a:solidFill>
              </a:rPr>
              <a:t> </a:t>
            </a:r>
            <a:r>
              <a:rPr lang="ru-RU" sz="2800" b="1" dirty="0" smtClean="0">
                <a:solidFill>
                  <a:schemeClr val="bg2"/>
                </a:solidFill>
              </a:rPr>
              <a:t>возраст наиболее целесообразный период для  развития детей в театрализованной  деятельности , которая способствует раскрытию личности ребёнка  его индивидуальности, творческого потенциала. </a:t>
            </a:r>
          </a:p>
          <a:p>
            <a:endParaRPr lang="ru-RU" sz="2800" b="1" dirty="0" smtClean="0">
              <a:solidFill>
                <a:schemeClr val="bg2"/>
              </a:solidFill>
            </a:endParaRPr>
          </a:p>
          <a:p>
            <a:r>
              <a:rPr lang="ru-RU" sz="2800" b="1" u="sng" dirty="0" smtClean="0">
                <a:solidFill>
                  <a:schemeClr val="bg2"/>
                </a:solidFill>
              </a:rPr>
              <a:t>Цель</a:t>
            </a:r>
            <a:r>
              <a:rPr lang="ru-RU" sz="2800" b="1" dirty="0" smtClean="0">
                <a:solidFill>
                  <a:schemeClr val="bg2"/>
                </a:solidFill>
              </a:rPr>
              <a:t>: Создать условия для развития речи детей  через различные виды</a:t>
            </a:r>
            <a:r>
              <a:rPr lang="ru-RU" sz="2800" b="1" i="1" dirty="0" smtClean="0"/>
              <a:t> </a:t>
            </a:r>
            <a:r>
              <a:rPr lang="ru-RU" sz="2800" b="1" dirty="0" smtClean="0">
                <a:solidFill>
                  <a:schemeClr val="bg2"/>
                </a:solidFill>
              </a:rPr>
              <a:t>театрализованной деятельности</a:t>
            </a:r>
            <a:endParaRPr lang="ru-RU" sz="2800" b="1" dirty="0">
              <a:solidFill>
                <a:schemeClr val="bg2"/>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3" name="Rectangle 1"/>
          <p:cNvSpPr>
            <a:spLocks noChangeArrowheads="1"/>
          </p:cNvSpPr>
          <p:nvPr/>
        </p:nvSpPr>
        <p:spPr bwMode="auto">
          <a:xfrm>
            <a:off x="357158" y="214290"/>
            <a:ext cx="6786610" cy="5539978"/>
          </a:xfrm>
          <a:prstGeom prst="rect">
            <a:avLst/>
          </a:prstGeom>
          <a:noFill/>
          <a:ln w="38100">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tabLst>
                <a:tab pos="319088" algn="l"/>
              </a:tabLst>
            </a:pPr>
            <a:r>
              <a:rPr kumimoji="0" lang="ru-RU" sz="2000" b="1" i="0" u="sng" strike="noStrike" cap="none" normalizeH="0" baseline="0" dirty="0" smtClean="0">
                <a:ln>
                  <a:noFill/>
                </a:ln>
                <a:effectLst/>
                <a:ea typeface="Times New Roman" pitchFamily="18" charset="0"/>
                <a:cs typeface="Times New Roman" pitchFamily="18" charset="0"/>
              </a:rPr>
              <a:t>Задачи:</a:t>
            </a:r>
          </a:p>
          <a:p>
            <a:pPr marL="0" marR="0" lvl="0" indent="0" algn="just" defTabSz="914400" rtl="0" eaLnBrk="1" fontAlgn="base" latinLnBrk="0" hangingPunct="1">
              <a:lnSpc>
                <a:spcPct val="100000"/>
              </a:lnSpc>
              <a:spcBef>
                <a:spcPct val="0"/>
              </a:spcBef>
              <a:spcAft>
                <a:spcPct val="0"/>
              </a:spcAft>
              <a:buClrTx/>
              <a:buSzTx/>
              <a:tabLst>
                <a:tab pos="319088" algn="l"/>
              </a:tabLst>
            </a:pPr>
            <a:r>
              <a:rPr kumimoji="0" lang="ru-RU" sz="2000" b="1" i="0" u="none" strike="noStrike" cap="none" normalizeH="0" baseline="0" dirty="0" smtClean="0">
                <a:ln>
                  <a:noFill/>
                </a:ln>
                <a:effectLst/>
                <a:ea typeface="Times New Roman" pitchFamily="18" charset="0"/>
                <a:cs typeface="Times New Roman" pitchFamily="18" charset="0"/>
              </a:rPr>
              <a:t>1. </a:t>
            </a:r>
            <a:r>
              <a:rPr kumimoji="0" lang="ru-RU" b="1" i="0" u="none" strike="noStrike" cap="none" normalizeH="0" baseline="0" dirty="0" smtClean="0">
                <a:ln>
                  <a:noFill/>
                </a:ln>
                <a:effectLst/>
                <a:ea typeface="Times New Roman" pitchFamily="18" charset="0"/>
                <a:cs typeface="Times New Roman" pitchFamily="18" charset="0"/>
              </a:rPr>
              <a:t>Совершенствовать речь детей: звуковую культуру речи, интонационную выразительность, диалогическую и монологическую речь.</a:t>
            </a:r>
            <a:endParaRPr kumimoji="0" lang="ru-RU" b="1" i="0" u="none" strike="noStrike" cap="none" normalizeH="0" baseline="0" dirty="0" smtClean="0">
              <a:ln>
                <a:noFill/>
              </a:ln>
              <a:effectLst/>
            </a:endParaRPr>
          </a:p>
          <a:p>
            <a:pPr marL="0" marR="0" lvl="0" indent="0" algn="just" defTabSz="914400" rtl="0" eaLnBrk="0" fontAlgn="base" latinLnBrk="0" hangingPunct="0">
              <a:lnSpc>
                <a:spcPct val="100000"/>
              </a:lnSpc>
              <a:spcBef>
                <a:spcPct val="0"/>
              </a:spcBef>
              <a:spcAft>
                <a:spcPct val="0"/>
              </a:spcAft>
              <a:buClrTx/>
              <a:buSzTx/>
              <a:tabLst>
                <a:tab pos="319088" algn="l"/>
              </a:tabLst>
            </a:pPr>
            <a:r>
              <a:rPr kumimoji="0" lang="ru-RU" sz="2000" b="1" i="0" u="none" strike="noStrike" cap="none" normalizeH="0" baseline="0" dirty="0" smtClean="0">
                <a:ln>
                  <a:noFill/>
                </a:ln>
                <a:effectLst/>
                <a:ea typeface="Times New Roman" pitchFamily="18" charset="0"/>
                <a:cs typeface="Times New Roman" pitchFamily="18" charset="0"/>
              </a:rPr>
              <a:t>2. </a:t>
            </a:r>
            <a:r>
              <a:rPr kumimoji="0" lang="ru-RU" b="1" i="0" u="none" strike="noStrike" cap="none" normalizeH="0" baseline="0" dirty="0" smtClean="0">
                <a:ln>
                  <a:noFill/>
                </a:ln>
                <a:effectLst/>
                <a:ea typeface="Times New Roman" pitchFamily="18" charset="0"/>
                <a:cs typeface="Times New Roman" pitchFamily="18" charset="0"/>
              </a:rPr>
              <a:t>Знакомить детей с театральной культурой и театральной игрой, ритмопластикой, со средствами выразительности драматизации: поза, жесты, мимика, голос, движения.</a:t>
            </a:r>
            <a:endParaRPr kumimoji="0" lang="ru-RU" b="1" i="0" u="none" strike="noStrike" cap="none" normalizeH="0" baseline="0" dirty="0" smtClean="0">
              <a:ln>
                <a:noFill/>
              </a:ln>
              <a:effectLst/>
            </a:endParaRPr>
          </a:p>
          <a:p>
            <a:pPr marL="0" marR="0" lvl="0" indent="0" algn="just" defTabSz="914400" rtl="0" eaLnBrk="0" fontAlgn="base" latinLnBrk="0" hangingPunct="0">
              <a:lnSpc>
                <a:spcPct val="100000"/>
              </a:lnSpc>
              <a:spcBef>
                <a:spcPct val="0"/>
              </a:spcBef>
              <a:spcAft>
                <a:spcPct val="0"/>
              </a:spcAft>
              <a:buClrTx/>
              <a:buSzTx/>
              <a:tabLst>
                <a:tab pos="319088" algn="l"/>
              </a:tabLst>
            </a:pPr>
            <a:r>
              <a:rPr kumimoji="0" lang="ru-RU" sz="2000" b="1" i="0" u="none" strike="noStrike" cap="none" normalizeH="0" baseline="0" dirty="0" smtClean="0">
                <a:ln>
                  <a:noFill/>
                </a:ln>
                <a:effectLst/>
                <a:ea typeface="Times New Roman" pitchFamily="18" charset="0"/>
                <a:cs typeface="Times New Roman" pitchFamily="18" charset="0"/>
              </a:rPr>
              <a:t>3. </a:t>
            </a:r>
            <a:r>
              <a:rPr kumimoji="0" lang="ru-RU" b="1" i="0" u="none" strike="noStrike" cap="none" normalizeH="0" baseline="0" dirty="0" smtClean="0">
                <a:ln>
                  <a:noFill/>
                </a:ln>
                <a:effectLst/>
                <a:ea typeface="Times New Roman" pitchFamily="18" charset="0"/>
                <a:cs typeface="Times New Roman" pitchFamily="18" charset="0"/>
              </a:rPr>
              <a:t>Совершенствовать эмоциональный мир ребенка: развивать умение чувствовать и понимать эмоциональное состояние героя, вступать в ролевое взаимодействие с другими персонажами; развивать психические процессы, умение общаться, развивать уверенность в себе.</a:t>
            </a:r>
            <a:endParaRPr kumimoji="0" lang="ru-RU" b="1" i="0" u="none" strike="noStrike" cap="none" normalizeH="0" baseline="0" dirty="0" smtClean="0">
              <a:ln>
                <a:noFill/>
              </a:ln>
              <a:effectLst/>
            </a:endParaRPr>
          </a:p>
          <a:p>
            <a:pPr marL="0" marR="0" lvl="0" indent="0" algn="just" defTabSz="914400" rtl="0" eaLnBrk="0" fontAlgn="base" latinLnBrk="0" hangingPunct="0">
              <a:lnSpc>
                <a:spcPct val="100000"/>
              </a:lnSpc>
              <a:spcBef>
                <a:spcPct val="0"/>
              </a:spcBef>
              <a:spcAft>
                <a:spcPct val="0"/>
              </a:spcAft>
              <a:buClrTx/>
              <a:buSzTx/>
              <a:tabLst>
                <a:tab pos="319088" algn="l"/>
              </a:tabLst>
            </a:pPr>
            <a:r>
              <a:rPr kumimoji="0" lang="ru-RU" sz="2000" b="1" i="0" u="none" strike="noStrike" cap="none" normalizeH="0" baseline="0" dirty="0" smtClean="0">
                <a:ln>
                  <a:noFill/>
                </a:ln>
                <a:effectLst/>
                <a:ea typeface="Times New Roman" pitchFamily="18" charset="0"/>
                <a:cs typeface="Times New Roman" pitchFamily="18" charset="0"/>
              </a:rPr>
              <a:t>4. </a:t>
            </a:r>
            <a:r>
              <a:rPr kumimoji="0" lang="ru-RU" b="1" i="0" u="none" strike="noStrike" cap="none" normalizeH="0" baseline="0" dirty="0" smtClean="0">
                <a:ln>
                  <a:noFill/>
                </a:ln>
                <a:effectLst/>
                <a:ea typeface="Times New Roman" pitchFamily="18" charset="0"/>
                <a:cs typeface="Times New Roman" pitchFamily="18" charset="0"/>
              </a:rPr>
              <a:t>Развивать интерес к творческой самостоятельности в организации театрализованных игр: раскрывать творческий потенциал, вовлекая их в различные театрализованные представления: игры в концерт, показ сценок, участие в кукольных постановках.</a:t>
            </a:r>
            <a:endParaRPr kumimoji="0" lang="ru-RU" b="1" i="0" u="none" strike="noStrike" cap="none" normalizeH="0" baseline="0" dirty="0" smtClean="0">
              <a:ln>
                <a:noFill/>
              </a:ln>
              <a:effectLst/>
            </a:endParaRPr>
          </a:p>
          <a:p>
            <a:pPr marL="0" marR="0" lvl="0" indent="0" algn="just" defTabSz="914400" rtl="0" eaLnBrk="0" fontAlgn="base" latinLnBrk="0" hangingPunct="0">
              <a:lnSpc>
                <a:spcPct val="100000"/>
              </a:lnSpc>
              <a:spcBef>
                <a:spcPct val="0"/>
              </a:spcBef>
              <a:spcAft>
                <a:spcPct val="0"/>
              </a:spcAft>
              <a:buClrTx/>
              <a:buSzTx/>
              <a:tabLst>
                <a:tab pos="319088" algn="l"/>
              </a:tabLst>
            </a:pPr>
            <a:r>
              <a:rPr kumimoji="0" lang="ru-RU" sz="2000" b="1" i="0" u="none" strike="noStrike" cap="none" normalizeH="0" baseline="0" dirty="0" smtClean="0">
                <a:ln>
                  <a:noFill/>
                </a:ln>
                <a:effectLst/>
                <a:ea typeface="Times New Roman" pitchFamily="18" charset="0"/>
                <a:cs typeface="Times New Roman" pitchFamily="18" charset="0"/>
              </a:rPr>
              <a:t>5</a:t>
            </a:r>
            <a:r>
              <a:rPr kumimoji="0" lang="ru-RU" b="1" i="0" u="none" strike="noStrike" cap="none" normalizeH="0" baseline="0" dirty="0" smtClean="0">
                <a:ln>
                  <a:noFill/>
                </a:ln>
                <a:effectLst/>
                <a:ea typeface="Times New Roman" pitchFamily="18" charset="0"/>
                <a:cs typeface="Times New Roman" pitchFamily="18" charset="0"/>
              </a:rPr>
              <a:t>. Создать условия для совместной театрализованной деятельности детей и взрослых</a:t>
            </a:r>
            <a:endParaRPr kumimoji="0" lang="ru-RU" b="1" i="0" u="none" strike="noStrike" cap="none" normalizeH="0" baseline="0" dirty="0" smtClean="0">
              <a:ln>
                <a:noFill/>
              </a:ln>
              <a:effectLst/>
            </a:endParaRPr>
          </a:p>
        </p:txBody>
      </p:sp>
      <p:pic>
        <p:nvPicPr>
          <p:cNvPr id="4" name="Picture 2" descr="Happy-children-reading3"/>
          <p:cNvPicPr>
            <a:picLocks noChangeAspect="1" noChangeArrowheads="1"/>
          </p:cNvPicPr>
          <p:nvPr/>
        </p:nvPicPr>
        <p:blipFill>
          <a:blip r:embed="rId2" cstate="print"/>
          <a:srcRect/>
          <a:stretch>
            <a:fillRect/>
          </a:stretch>
        </p:blipFill>
        <p:spPr bwMode="auto">
          <a:xfrm>
            <a:off x="2428828" y="3028707"/>
            <a:ext cx="6715172" cy="3829293"/>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619672" y="476672"/>
            <a:ext cx="4572000" cy="4616648"/>
          </a:xfrm>
          <a:prstGeom prst="rect">
            <a:avLst/>
          </a:prstGeom>
        </p:spPr>
        <p:txBody>
          <a:bodyPr>
            <a:spAutoFit/>
          </a:bodyPr>
          <a:lstStyle/>
          <a:p>
            <a:pPr algn="ctr"/>
            <a:r>
              <a:rPr lang="ru-RU" sz="2400" b="1" dirty="0" smtClean="0"/>
              <a:t>Ожидаемый результат: </a:t>
            </a:r>
          </a:p>
          <a:p>
            <a:pPr algn="ctr"/>
            <a:r>
              <a:rPr lang="ru-RU" b="1" dirty="0" smtClean="0"/>
              <a:t/>
            </a:r>
            <a:br>
              <a:rPr lang="ru-RU" b="1" dirty="0" smtClean="0"/>
            </a:br>
            <a:r>
              <a:rPr lang="ru-RU" dirty="0" smtClean="0"/>
              <a:t>К концу учебного года дети младшего дошкольного возраста должны уметь:</a:t>
            </a:r>
            <a:br>
              <a:rPr lang="ru-RU" dirty="0" smtClean="0"/>
            </a:br>
            <a:r>
              <a:rPr lang="ru-RU" dirty="0" smtClean="0"/>
              <a:t>- разыгрывать по просьбе взрослого и самостоятельно небольшие мини-сценки, стихи, отрывки из знакомых сказок, рассказов. </a:t>
            </a:r>
            <a:br>
              <a:rPr lang="ru-RU" dirty="0" smtClean="0"/>
            </a:br>
            <a:r>
              <a:rPr lang="ru-RU" dirty="0" smtClean="0"/>
              <a:t>- владеть куклами, игрушками и всеми доступными видами театра (плоскостным, пальчиковым, настольным и др.) ;</a:t>
            </a:r>
            <a:br>
              <a:rPr lang="ru-RU" dirty="0" smtClean="0"/>
            </a:br>
            <a:r>
              <a:rPr lang="ru-RU" dirty="0" smtClean="0"/>
              <a:t>- перевоплощаться, импровизировать, брать на себя роль. </a:t>
            </a:r>
            <a:br>
              <a:rPr lang="ru-RU" dirty="0" smtClean="0"/>
            </a:br>
            <a:r>
              <a:rPr lang="ru-RU" dirty="0" smtClean="0"/>
              <a:t>- принимать участие в беседах о театре (</a:t>
            </a:r>
            <a:r>
              <a:rPr lang="ru-RU" dirty="0" err="1" smtClean="0"/>
              <a:t>театр-актеры-зрители</a:t>
            </a:r>
            <a:r>
              <a:rPr lang="ru-RU" dirty="0" smtClean="0"/>
              <a:t>).</a:t>
            </a:r>
          </a:p>
          <a:p>
            <a:endParaRPr lang="ru-RU" dirty="0"/>
          </a:p>
        </p:txBody>
      </p:sp>
      <p:pic>
        <p:nvPicPr>
          <p:cNvPr id="4" name="Picture 2" descr="Happy-children-reading3"/>
          <p:cNvPicPr>
            <a:picLocks noChangeAspect="1" noChangeArrowheads="1"/>
          </p:cNvPicPr>
          <p:nvPr/>
        </p:nvPicPr>
        <p:blipFill>
          <a:blip r:embed="rId2" cstate="print"/>
          <a:srcRect/>
          <a:stretch>
            <a:fillRect/>
          </a:stretch>
        </p:blipFill>
        <p:spPr bwMode="auto">
          <a:xfrm>
            <a:off x="1691680" y="3028707"/>
            <a:ext cx="6715172" cy="3829293"/>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14348" y="214290"/>
            <a:ext cx="8429652" cy="6647974"/>
          </a:xfrm>
          <a:prstGeom prst="rect">
            <a:avLst/>
          </a:prstGeom>
          <a:noFill/>
        </p:spPr>
        <p:txBody>
          <a:bodyPr wrap="square" rtlCol="0">
            <a:spAutoFit/>
          </a:bodyPr>
          <a:lstStyle/>
          <a:p>
            <a:r>
              <a:rPr lang="ru-RU" sz="2400" b="1" u="sng" dirty="0" smtClean="0"/>
              <a:t> </a:t>
            </a:r>
            <a:r>
              <a:rPr lang="ru-RU" sz="2000" b="1" u="sng" dirty="0" smtClean="0"/>
              <a:t>Приемы  развития речи</a:t>
            </a:r>
            <a:r>
              <a:rPr lang="ru-RU" sz="2000" b="1" dirty="0" smtClean="0"/>
              <a:t>:</a:t>
            </a:r>
          </a:p>
          <a:p>
            <a:pPr lvl="0"/>
            <a:r>
              <a:rPr lang="ru-RU" sz="2000" dirty="0" smtClean="0"/>
              <a:t>- </a:t>
            </a:r>
            <a:r>
              <a:rPr lang="ru-RU" dirty="0" smtClean="0"/>
              <a:t>Чтение художественной литературы.</a:t>
            </a:r>
          </a:p>
          <a:p>
            <a:pPr lvl="0"/>
            <a:r>
              <a:rPr lang="ru-RU" dirty="0" smtClean="0"/>
              <a:t>- Проговаривание </a:t>
            </a:r>
            <a:r>
              <a:rPr lang="ru-RU" dirty="0" err="1" smtClean="0"/>
              <a:t>чистоговорок</a:t>
            </a:r>
            <a:r>
              <a:rPr lang="ru-RU" dirty="0" smtClean="0"/>
              <a:t>  и скороговорок.</a:t>
            </a:r>
          </a:p>
          <a:p>
            <a:pPr lvl="0"/>
            <a:r>
              <a:rPr lang="ru-RU" dirty="0" smtClean="0"/>
              <a:t>- Дидактический рассказ с инсценировкой.</a:t>
            </a:r>
          </a:p>
          <a:p>
            <a:pPr>
              <a:buFontTx/>
              <a:buChar char="-"/>
            </a:pPr>
            <a:r>
              <a:rPr lang="ru-RU" dirty="0" smtClean="0"/>
              <a:t> Режиссерские игры.</a:t>
            </a:r>
            <a:r>
              <a:rPr lang="ru-RU" b="1" dirty="0" smtClean="0"/>
              <a:t> </a:t>
            </a:r>
          </a:p>
          <a:p>
            <a:pPr>
              <a:buFontTx/>
              <a:buChar char="-"/>
            </a:pPr>
            <a:endParaRPr lang="ru-RU" b="1" dirty="0" smtClean="0"/>
          </a:p>
          <a:p>
            <a:r>
              <a:rPr lang="ru-RU" sz="2000" b="1" u="sng" dirty="0" smtClean="0"/>
              <a:t>Формы  работы с детьми:</a:t>
            </a:r>
          </a:p>
          <a:p>
            <a:pPr>
              <a:buFontTx/>
              <a:buChar char="-"/>
            </a:pPr>
            <a:r>
              <a:rPr lang="ru-RU" sz="2000" dirty="0" smtClean="0"/>
              <a:t>  </a:t>
            </a:r>
            <a:r>
              <a:rPr lang="ru-RU" dirty="0" smtClean="0"/>
              <a:t>Чтение, прослушивание, обсуждение  художественных произведений;</a:t>
            </a:r>
          </a:p>
          <a:p>
            <a:pPr>
              <a:buFontTx/>
              <a:buChar char="-"/>
            </a:pPr>
            <a:r>
              <a:rPr lang="ru-RU" dirty="0" smtClean="0"/>
              <a:t>  Драматизация сказок;</a:t>
            </a:r>
          </a:p>
          <a:p>
            <a:pPr>
              <a:buFontTx/>
              <a:buChar char="-"/>
            </a:pPr>
            <a:r>
              <a:rPr lang="ru-RU" dirty="0" smtClean="0"/>
              <a:t>  Дидактические, сюжетно-ролевые, творческие игры, игры </a:t>
            </a:r>
          </a:p>
          <a:p>
            <a:r>
              <a:rPr lang="ru-RU" dirty="0" smtClean="0"/>
              <a:t>    театрализации;</a:t>
            </a:r>
          </a:p>
          <a:p>
            <a:pPr>
              <a:buFontTx/>
              <a:buChar char="-"/>
            </a:pPr>
            <a:r>
              <a:rPr lang="ru-RU" dirty="0" smtClean="0"/>
              <a:t>  Игры на развитие  интонационной выразительности;</a:t>
            </a:r>
          </a:p>
          <a:p>
            <a:pPr>
              <a:buFontTx/>
              <a:buChar char="-"/>
            </a:pPr>
            <a:r>
              <a:rPr lang="ru-RU" dirty="0" smtClean="0"/>
              <a:t>  Словесные, настольные и подвижные игры с драматизации.</a:t>
            </a:r>
          </a:p>
          <a:p>
            <a:pPr>
              <a:buFontTx/>
              <a:buChar char="-"/>
            </a:pPr>
            <a:r>
              <a:rPr lang="ru-RU" dirty="0" smtClean="0"/>
              <a:t>  Рисование и раскрашивание  наиболее ярких и эмоциональных</a:t>
            </a:r>
          </a:p>
          <a:p>
            <a:r>
              <a:rPr lang="ru-RU" dirty="0" smtClean="0"/>
              <a:t>   событий из сказок с речевым комментарием  изображаемых событий.</a:t>
            </a:r>
          </a:p>
          <a:p>
            <a:pPr>
              <a:buFontTx/>
              <a:buChar char="-"/>
            </a:pPr>
            <a:r>
              <a:rPr lang="ru-RU" dirty="0" smtClean="0"/>
              <a:t>  Просмотр и обсуждение виде фильмов, слайдов,  мультфильмов.</a:t>
            </a:r>
          </a:p>
          <a:p>
            <a:endParaRPr lang="ru-RU" dirty="0" smtClean="0"/>
          </a:p>
          <a:p>
            <a:pPr lvl="0">
              <a:buFontTx/>
              <a:buChar char="-"/>
            </a:pPr>
            <a:endParaRPr lang="ru-RU" dirty="0" smtClean="0"/>
          </a:p>
          <a:p>
            <a:pPr lvl="0">
              <a:buFontTx/>
              <a:buChar char="-"/>
            </a:pPr>
            <a:endParaRPr lang="ru-RU" dirty="0" smtClean="0"/>
          </a:p>
          <a:p>
            <a:pPr lvl="0">
              <a:buFontTx/>
              <a:buChar char="-"/>
            </a:pPr>
            <a:endParaRPr lang="ru-RU" dirty="0" smtClean="0"/>
          </a:p>
          <a:p>
            <a:pPr lvl="0">
              <a:buFontTx/>
              <a:buChar char="-"/>
            </a:pPr>
            <a:endParaRPr lang="ru-RU" dirty="0" smtClean="0"/>
          </a:p>
          <a:p>
            <a:endParaRPr lang="ru-RU" dirty="0" smtClean="0"/>
          </a:p>
          <a:p>
            <a:endParaRPr lang="ru-RU"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https://avatars.mds.yandex.net/get-pdb/1707109/d8ae7487-329e-4a7b-b0ff-dc13d4f3734f/s1200"/>
          <p:cNvPicPr>
            <a:picLocks noChangeAspect="1" noChangeArrowheads="1"/>
          </p:cNvPicPr>
          <p:nvPr/>
        </p:nvPicPr>
        <p:blipFill>
          <a:blip r:embed="rId2" cstate="print"/>
          <a:srcRect/>
          <a:stretch>
            <a:fillRect/>
          </a:stretch>
        </p:blipFill>
        <p:spPr bwMode="auto">
          <a:xfrm>
            <a:off x="-12715" y="-101104"/>
            <a:ext cx="9156715" cy="6959104"/>
          </a:xfrm>
          <a:prstGeom prst="rect">
            <a:avLst/>
          </a:prstGeom>
          <a:noFill/>
        </p:spPr>
      </p:pic>
      <p:sp>
        <p:nvSpPr>
          <p:cNvPr id="3" name="Прямоугольник 2"/>
          <p:cNvSpPr/>
          <p:nvPr/>
        </p:nvSpPr>
        <p:spPr>
          <a:xfrm>
            <a:off x="2143108" y="0"/>
            <a:ext cx="6286544" cy="57148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 name="TextBox 4"/>
          <p:cNvSpPr txBox="1"/>
          <p:nvPr/>
        </p:nvSpPr>
        <p:spPr>
          <a:xfrm>
            <a:off x="2000232" y="142852"/>
            <a:ext cx="6643734" cy="461665"/>
          </a:xfrm>
          <a:prstGeom prst="rect">
            <a:avLst/>
          </a:prstGeom>
          <a:noFill/>
        </p:spPr>
        <p:txBody>
          <a:bodyPr wrap="square" rtlCol="0">
            <a:spAutoFit/>
          </a:bodyPr>
          <a:lstStyle/>
          <a:p>
            <a:r>
              <a:rPr lang="ru-RU" sz="2400" b="1" dirty="0" smtClean="0">
                <a:solidFill>
                  <a:schemeClr val="bg2"/>
                </a:solidFill>
              </a:rPr>
              <a:t>  ТЕАТРАЛИЗОВАННАЯ ДЕЯТЕЛЬНОСТЬ</a:t>
            </a:r>
            <a:endParaRPr lang="ru-RU" sz="2400" b="1" dirty="0">
              <a:solidFill>
                <a:schemeClr val="bg2"/>
              </a:solidFill>
            </a:endParaRPr>
          </a:p>
        </p:txBody>
      </p:sp>
      <p:sp>
        <p:nvSpPr>
          <p:cNvPr id="6" name="Овал 5"/>
          <p:cNvSpPr/>
          <p:nvPr/>
        </p:nvSpPr>
        <p:spPr>
          <a:xfrm>
            <a:off x="2663096" y="775332"/>
            <a:ext cx="2694721" cy="1571636"/>
          </a:xfrm>
          <a:prstGeom prst="ellipse">
            <a:avLst/>
          </a:prstGeom>
          <a:solidFill>
            <a:schemeClr val="tx2"/>
          </a:solidFill>
          <a:ln>
            <a:solidFill>
              <a:schemeClr val="bg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smtClean="0">
                <a:solidFill>
                  <a:schemeClr val="bg2"/>
                </a:solidFill>
              </a:rPr>
              <a:t>Знакомство с литературными произведениями</a:t>
            </a:r>
            <a:endParaRPr lang="ru-RU" b="1" dirty="0">
              <a:solidFill>
                <a:schemeClr val="bg2"/>
              </a:solidFill>
            </a:endParaRPr>
          </a:p>
        </p:txBody>
      </p:sp>
      <p:sp>
        <p:nvSpPr>
          <p:cNvPr id="7" name="Овал 6"/>
          <p:cNvSpPr/>
          <p:nvPr/>
        </p:nvSpPr>
        <p:spPr>
          <a:xfrm>
            <a:off x="5857884" y="714356"/>
            <a:ext cx="2786082" cy="1785950"/>
          </a:xfrm>
          <a:prstGeom prst="ellipse">
            <a:avLst/>
          </a:prstGeom>
          <a:gradFill flip="none" rotWithShape="1">
            <a:gsLst>
              <a:gs pos="0">
                <a:srgbClr val="FF0000">
                  <a:tint val="66000"/>
                  <a:satMod val="160000"/>
                </a:srgbClr>
              </a:gs>
              <a:gs pos="50000">
                <a:srgbClr val="FF0000">
                  <a:tint val="44500"/>
                  <a:satMod val="160000"/>
                </a:srgbClr>
              </a:gs>
              <a:gs pos="100000">
                <a:srgbClr val="FF0000">
                  <a:tint val="23500"/>
                  <a:satMod val="160000"/>
                </a:srgbClr>
              </a:gs>
            </a:gsLst>
            <a:path path="circle">
              <a:fillToRect t="100000" r="100000"/>
            </a:path>
            <a:tileRect l="-100000" b="-100000"/>
          </a:gra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smtClean="0">
                <a:solidFill>
                  <a:schemeClr val="bg2"/>
                </a:solidFill>
              </a:rPr>
              <a:t>Этюды , речевые упражнения для передачи различных  чувств</a:t>
            </a:r>
            <a:endParaRPr lang="ru-RU" b="1" dirty="0">
              <a:solidFill>
                <a:schemeClr val="bg2"/>
              </a:solidFill>
            </a:endParaRPr>
          </a:p>
        </p:txBody>
      </p:sp>
      <p:sp>
        <p:nvSpPr>
          <p:cNvPr id="8" name="Овал 7"/>
          <p:cNvSpPr/>
          <p:nvPr/>
        </p:nvSpPr>
        <p:spPr>
          <a:xfrm>
            <a:off x="4214810" y="2214554"/>
            <a:ext cx="2786082" cy="1785950"/>
          </a:xfrm>
          <a:prstGeom prst="ellipse">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path path="circle">
              <a:fillToRect t="100000" r="100000"/>
            </a:path>
            <a:tileRect l="-100000" b="-100000"/>
          </a:gra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smtClean="0">
                <a:solidFill>
                  <a:schemeClr val="bg2"/>
                </a:solidFill>
              </a:rPr>
              <a:t>Инсценировка художественных произведений  </a:t>
            </a:r>
            <a:endParaRPr lang="ru-RU" b="1" dirty="0">
              <a:solidFill>
                <a:schemeClr val="bg2"/>
              </a:solidFill>
            </a:endParaRPr>
          </a:p>
        </p:txBody>
      </p:sp>
      <p:sp>
        <p:nvSpPr>
          <p:cNvPr id="9" name="Овал 8"/>
          <p:cNvSpPr/>
          <p:nvPr/>
        </p:nvSpPr>
        <p:spPr>
          <a:xfrm>
            <a:off x="1714480" y="3357562"/>
            <a:ext cx="3071834" cy="2000264"/>
          </a:xfrm>
          <a:prstGeom prst="ellipse">
            <a:avLst/>
          </a:prstGeom>
          <a:gradFill flip="none" rotWithShape="1">
            <a:gsLst>
              <a:gs pos="0">
                <a:srgbClr val="92D050">
                  <a:tint val="66000"/>
                  <a:satMod val="160000"/>
                </a:srgbClr>
              </a:gs>
              <a:gs pos="50000">
                <a:srgbClr val="92D050">
                  <a:tint val="44500"/>
                  <a:satMod val="160000"/>
                </a:srgbClr>
              </a:gs>
              <a:gs pos="100000">
                <a:srgbClr val="92D050">
                  <a:tint val="23500"/>
                  <a:satMod val="160000"/>
                </a:srgbClr>
              </a:gs>
            </a:gsLst>
            <a:lin ang="8100000" scaled="1"/>
            <a:tileRect/>
          </a:gra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smtClean="0">
                <a:solidFill>
                  <a:schemeClr val="bg2"/>
                </a:solidFill>
              </a:rPr>
              <a:t>Работа над интонационной выразительностью</a:t>
            </a:r>
            <a:endParaRPr lang="ru-RU" b="1" dirty="0">
              <a:solidFill>
                <a:schemeClr val="bg2"/>
              </a:solidFill>
            </a:endParaRPr>
          </a:p>
        </p:txBody>
      </p:sp>
      <p:sp>
        <p:nvSpPr>
          <p:cNvPr id="10" name="Овал 9"/>
          <p:cNvSpPr/>
          <p:nvPr/>
        </p:nvSpPr>
        <p:spPr>
          <a:xfrm>
            <a:off x="6215074" y="3714752"/>
            <a:ext cx="2643206" cy="1785950"/>
          </a:xfrm>
          <a:prstGeom prst="ellipse">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2700000" scaled="1"/>
            <a:tileRect/>
          </a:gra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smtClean="0">
                <a:solidFill>
                  <a:schemeClr val="bg2"/>
                </a:solidFill>
              </a:rPr>
              <a:t>Использование различных  театров кукол к  литературным  произведениям </a:t>
            </a:r>
            <a:endParaRPr lang="ru-RU" b="1" dirty="0">
              <a:solidFill>
                <a:schemeClr val="bg2"/>
              </a:solidFill>
            </a:endParaRPr>
          </a:p>
        </p:txBody>
      </p:sp>
      <p:sp>
        <p:nvSpPr>
          <p:cNvPr id="11" name="Овал 10"/>
          <p:cNvSpPr/>
          <p:nvPr/>
        </p:nvSpPr>
        <p:spPr>
          <a:xfrm>
            <a:off x="3929058" y="4857760"/>
            <a:ext cx="2714644" cy="1785950"/>
          </a:xfrm>
          <a:prstGeom prst="ellipse">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2700000" scaled="1"/>
            <a:tileRect/>
          </a:gra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smtClean="0">
                <a:solidFill>
                  <a:schemeClr val="bg2"/>
                </a:solidFill>
              </a:rPr>
              <a:t>Заучивание стихов,  пересказывание небольших рассказов, сказок</a:t>
            </a:r>
            <a:endParaRPr lang="ru-RU" b="1" dirty="0">
              <a:solidFill>
                <a:schemeClr val="bg2"/>
              </a:solidFill>
            </a:endParaRPr>
          </a:p>
        </p:txBody>
      </p:sp>
      <p:sp>
        <p:nvSpPr>
          <p:cNvPr id="12" name="TextBox 11"/>
          <p:cNvSpPr txBox="1"/>
          <p:nvPr/>
        </p:nvSpPr>
        <p:spPr>
          <a:xfrm>
            <a:off x="-1785982" y="4572008"/>
            <a:ext cx="184731" cy="369332"/>
          </a:xfrm>
          <a:prstGeom prst="rect">
            <a:avLst/>
          </a:prstGeom>
          <a:noFill/>
        </p:spPr>
        <p:txBody>
          <a:bodyPr wrap="none" rtlCol="0">
            <a:spAutoFit/>
          </a:bodyPr>
          <a:lstStyle/>
          <a:p>
            <a:endParaRPr lang="ru-RU" dirty="0"/>
          </a:p>
        </p:txBody>
      </p:sp>
      <p:pic>
        <p:nvPicPr>
          <p:cNvPr id="13" name="Picture 2" descr="http://skyslogan.ru/uploads/posts/2016-03/1457944961_2016-03-14_114106.jpg"/>
          <p:cNvPicPr>
            <a:picLocks noChangeAspect="1" noChangeArrowheads="1"/>
          </p:cNvPicPr>
          <p:nvPr/>
        </p:nvPicPr>
        <p:blipFill>
          <a:blip r:embed="rId3" cstate="print"/>
          <a:srcRect/>
          <a:stretch>
            <a:fillRect/>
          </a:stretch>
        </p:blipFill>
        <p:spPr bwMode="auto">
          <a:xfrm>
            <a:off x="1500166" y="5357826"/>
            <a:ext cx="1928826" cy="1322744"/>
          </a:xfrm>
          <a:prstGeom prst="rect">
            <a:avLst/>
          </a:prstGeom>
          <a:noFill/>
        </p:spPr>
      </p:pic>
      <p:pic>
        <p:nvPicPr>
          <p:cNvPr id="14" name="Picture 6" descr="https://ds03.infourok.ru/uploads/ex/0bb2/00024219-9e86397f/hello_html_79ac3683.png"/>
          <p:cNvPicPr>
            <a:picLocks noChangeAspect="1" noChangeArrowheads="1"/>
          </p:cNvPicPr>
          <p:nvPr/>
        </p:nvPicPr>
        <p:blipFill>
          <a:blip r:embed="rId4" cstate="print"/>
          <a:srcRect/>
          <a:stretch>
            <a:fillRect/>
          </a:stretch>
        </p:blipFill>
        <p:spPr bwMode="auto">
          <a:xfrm>
            <a:off x="7429520" y="5286388"/>
            <a:ext cx="1357290" cy="135726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s://avatars.mds.yandex.net/get-pdb/1707109/d8ae7487-329e-4a7b-b0ff-dc13d4f3734f/s1200"/>
          <p:cNvPicPr>
            <a:picLocks noChangeAspect="1" noChangeArrowheads="1"/>
          </p:cNvPicPr>
          <p:nvPr/>
        </p:nvPicPr>
        <p:blipFill>
          <a:blip r:embed="rId2" cstate="print"/>
          <a:srcRect/>
          <a:stretch>
            <a:fillRect/>
          </a:stretch>
        </p:blipFill>
        <p:spPr bwMode="auto">
          <a:xfrm>
            <a:off x="-357222" y="-101104"/>
            <a:ext cx="9501222" cy="6959104"/>
          </a:xfrm>
          <a:prstGeom prst="rect">
            <a:avLst/>
          </a:prstGeom>
          <a:noFill/>
          <a:ln>
            <a:solidFill>
              <a:srgbClr val="FFC000"/>
            </a:solidFill>
          </a:ln>
        </p:spPr>
      </p:pic>
      <p:sp>
        <p:nvSpPr>
          <p:cNvPr id="3" name="Прямоугольник 2"/>
          <p:cNvSpPr/>
          <p:nvPr/>
        </p:nvSpPr>
        <p:spPr>
          <a:xfrm>
            <a:off x="2000232" y="0"/>
            <a:ext cx="6786610" cy="642918"/>
          </a:xfrm>
          <a:prstGeom prst="rect">
            <a:avLst/>
          </a:prstGeom>
          <a:solidFill>
            <a:schemeClr val="bg2">
              <a:lumMod val="20000"/>
              <a:lumOff val="80000"/>
            </a:schemeClr>
          </a:solid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smtClean="0">
                <a:solidFill>
                  <a:schemeClr val="bg2"/>
                </a:solidFill>
              </a:rPr>
              <a:t>Классификация театрализованных игр</a:t>
            </a:r>
            <a:endParaRPr lang="ru-RU" sz="2800" b="1" dirty="0">
              <a:solidFill>
                <a:schemeClr val="bg2"/>
              </a:solidFill>
            </a:endParaRPr>
          </a:p>
        </p:txBody>
      </p:sp>
      <p:sp>
        <p:nvSpPr>
          <p:cNvPr id="4" name="Пятиугольник 3"/>
          <p:cNvSpPr/>
          <p:nvPr/>
        </p:nvSpPr>
        <p:spPr>
          <a:xfrm>
            <a:off x="2071670" y="928670"/>
            <a:ext cx="4572032" cy="2857520"/>
          </a:xfrm>
          <a:prstGeom prst="homePlate">
            <a:avLst/>
          </a:prstGeom>
          <a:gradFill flip="none" rotWithShape="1">
            <a:gsLst>
              <a:gs pos="0">
                <a:srgbClr val="92D050">
                  <a:tint val="66000"/>
                  <a:satMod val="160000"/>
                </a:srgbClr>
              </a:gs>
              <a:gs pos="50000">
                <a:srgbClr val="92D050">
                  <a:tint val="44500"/>
                  <a:satMod val="160000"/>
                </a:srgbClr>
              </a:gs>
              <a:gs pos="100000">
                <a:srgbClr val="92D050">
                  <a:tint val="23500"/>
                  <a:satMod val="160000"/>
                </a:srgbClr>
              </a:gs>
            </a:gsLst>
            <a:lin ang="2700000" scaled="1"/>
            <a:tileRect/>
          </a:grad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fontAlgn="base">
              <a:spcBef>
                <a:spcPct val="0"/>
              </a:spcBef>
              <a:spcAft>
                <a:spcPct val="0"/>
              </a:spcAft>
            </a:pPr>
            <a:r>
              <a:rPr lang="ru-RU" dirty="0" smtClean="0">
                <a:solidFill>
                  <a:srgbClr val="00B050"/>
                </a:solidFill>
              </a:rPr>
              <a:t>  Ребёнок самостоятельно создаёт образ с помощью средств выразительности (интонация, мимика, пантомима). Исполняет роли заранее существующим сценарием, не являющимся жёстким каноном, а служащим канвой, в пределах которой развивается импровизация  без               предварительной подготовки). </a:t>
            </a:r>
          </a:p>
        </p:txBody>
      </p:sp>
      <p:sp>
        <p:nvSpPr>
          <p:cNvPr id="5" name="Пятиугольник 4"/>
          <p:cNvSpPr/>
          <p:nvPr/>
        </p:nvSpPr>
        <p:spPr>
          <a:xfrm flipH="1">
            <a:off x="4143372" y="4000504"/>
            <a:ext cx="4572032" cy="2643206"/>
          </a:xfrm>
          <a:prstGeom prst="homePlate">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0" scaled="1"/>
            <a:tileRect/>
          </a:gra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fontAlgn="base">
              <a:spcBef>
                <a:spcPct val="0"/>
              </a:spcBef>
              <a:spcAft>
                <a:spcPct val="0"/>
              </a:spcAft>
            </a:pPr>
            <a:endParaRPr lang="ru-RU" sz="1100" dirty="0" smtClean="0">
              <a:solidFill>
                <a:schemeClr val="tx1"/>
              </a:solidFill>
              <a:latin typeface="Arial" pitchFamily="34" charset="0"/>
            </a:endParaRPr>
          </a:p>
        </p:txBody>
      </p:sp>
      <p:sp>
        <p:nvSpPr>
          <p:cNvPr id="6" name="Овал 5"/>
          <p:cNvSpPr/>
          <p:nvPr/>
        </p:nvSpPr>
        <p:spPr>
          <a:xfrm>
            <a:off x="6715140" y="1571612"/>
            <a:ext cx="2214578" cy="1428760"/>
          </a:xfrm>
          <a:prstGeom prst="ellipse">
            <a:avLst/>
          </a:prstGeom>
          <a:gradFill flip="none" rotWithShape="1">
            <a:gsLst>
              <a:gs pos="0">
                <a:srgbClr val="92D050">
                  <a:tint val="66000"/>
                  <a:satMod val="160000"/>
                </a:srgbClr>
              </a:gs>
              <a:gs pos="50000">
                <a:srgbClr val="92D050">
                  <a:tint val="44500"/>
                  <a:satMod val="160000"/>
                </a:srgbClr>
              </a:gs>
              <a:gs pos="100000">
                <a:srgbClr val="92D050">
                  <a:tint val="23500"/>
                  <a:satMod val="160000"/>
                </a:srgbClr>
              </a:gs>
            </a:gsLst>
            <a:lin ang="2700000" scaled="1"/>
            <a:tileRect/>
          </a:grad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700" b="1" dirty="0" smtClean="0">
                <a:solidFill>
                  <a:srgbClr val="00B050"/>
                </a:solidFill>
              </a:rPr>
              <a:t>Игра-инсценировка</a:t>
            </a:r>
            <a:endParaRPr lang="ru-RU" sz="1700" b="1" dirty="0">
              <a:solidFill>
                <a:srgbClr val="00B050"/>
              </a:solidFill>
            </a:endParaRPr>
          </a:p>
        </p:txBody>
      </p:sp>
      <p:sp>
        <p:nvSpPr>
          <p:cNvPr id="7" name="Овал 6"/>
          <p:cNvSpPr/>
          <p:nvPr/>
        </p:nvSpPr>
        <p:spPr>
          <a:xfrm>
            <a:off x="1571604" y="4500570"/>
            <a:ext cx="2286016" cy="1428760"/>
          </a:xfrm>
          <a:prstGeom prst="ellipse">
            <a:avLst/>
          </a:prstGeom>
          <a:gradFill flip="none" rotWithShape="1">
            <a:gsLst>
              <a:gs pos="0">
                <a:srgbClr val="00B0F0">
                  <a:tint val="66000"/>
                  <a:satMod val="160000"/>
                </a:srgbClr>
              </a:gs>
              <a:gs pos="50000">
                <a:srgbClr val="00B0F0">
                  <a:tint val="44500"/>
                  <a:satMod val="160000"/>
                </a:srgbClr>
              </a:gs>
              <a:gs pos="100000">
                <a:srgbClr val="00B0F0">
                  <a:tint val="23500"/>
                  <a:satMod val="160000"/>
                </a:srgbClr>
              </a:gs>
            </a:gsLst>
            <a:lin ang="2700000" scaled="1"/>
            <a:tileRect/>
          </a:gradFill>
          <a:ln w="571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smtClean="0">
                <a:solidFill>
                  <a:srgbClr val="0070C0"/>
                </a:solidFill>
              </a:rPr>
              <a:t>Режиссерская игра </a:t>
            </a:r>
          </a:p>
          <a:p>
            <a:pPr algn="ctr"/>
            <a:endParaRPr lang="ru-RU" dirty="0">
              <a:solidFill>
                <a:srgbClr val="0070C0"/>
              </a:solidFill>
            </a:endParaRPr>
          </a:p>
        </p:txBody>
      </p:sp>
      <p:sp>
        <p:nvSpPr>
          <p:cNvPr id="1026" name="Rectangle 2"/>
          <p:cNvSpPr>
            <a:spLocks noChangeArrowheads="1"/>
          </p:cNvSpPr>
          <p:nvPr/>
        </p:nvSpPr>
        <p:spPr bwMode="auto">
          <a:xfrm>
            <a:off x="5429256" y="4143380"/>
            <a:ext cx="3214710" cy="192360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700" b="0" i="0" u="none" strike="noStrike" cap="none" normalizeH="0" baseline="0" dirty="0" smtClean="0">
                <a:ln>
                  <a:noFill/>
                </a:ln>
                <a:solidFill>
                  <a:srgbClr val="0070C0"/>
                </a:solidFill>
                <a:effectLst/>
                <a:ea typeface="Times New Roman" pitchFamily="18" charset="0"/>
                <a:cs typeface="Arial" pitchFamily="34" charset="0"/>
              </a:rPr>
              <a:t>В режиссёрской игре ребёнок не является сценическим персонажем, действует за игрушечного героя, выступает в роли сценариста и режиссёра, управляет игрушками или их заместителями.</a:t>
            </a:r>
            <a:endParaRPr kumimoji="0" lang="ru-RU" sz="1700" b="0" i="0" u="none" strike="noStrike" cap="none" normalizeH="0" baseline="0" dirty="0" smtClean="0">
              <a:ln>
                <a:noFill/>
              </a:ln>
              <a:solidFill>
                <a:srgbClr val="0070C0"/>
              </a:solidFill>
              <a:effectLst/>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Прямоугольник 16"/>
          <p:cNvSpPr/>
          <p:nvPr/>
        </p:nvSpPr>
        <p:spPr>
          <a:xfrm>
            <a:off x="683568" y="188640"/>
            <a:ext cx="7776864" cy="646331"/>
          </a:xfrm>
          <a:prstGeom prst="rect">
            <a:avLst/>
          </a:prstGeom>
        </p:spPr>
        <p:txBody>
          <a:bodyPr wrap="square">
            <a:spAutoFit/>
          </a:bodyPr>
          <a:lstStyle/>
          <a:p>
            <a:pPr lvl="0" algn="ctr" fontAlgn="base">
              <a:spcBef>
                <a:spcPct val="0"/>
              </a:spcBef>
              <a:spcAft>
                <a:spcPct val="0"/>
              </a:spcAft>
              <a:defRPr/>
            </a:pPr>
            <a:r>
              <a:rPr lang="ru-RU" altLang="ru-RU" b="1" i="1" dirty="0" smtClean="0">
                <a:latin typeface="Times New Roman" pitchFamily="18" charset="0"/>
                <a:cs typeface="Times New Roman" pitchFamily="18" charset="0"/>
              </a:rPr>
              <a:t>Мониторинг развития речи у дошкольников</a:t>
            </a:r>
          </a:p>
          <a:p>
            <a:pPr lvl="0" algn="ctr" fontAlgn="base">
              <a:spcBef>
                <a:spcPct val="0"/>
              </a:spcBef>
              <a:spcAft>
                <a:spcPct val="0"/>
              </a:spcAft>
              <a:defRPr/>
            </a:pPr>
            <a:r>
              <a:rPr lang="ru-RU" altLang="ru-RU" b="1" i="1" dirty="0" smtClean="0">
                <a:latin typeface="Times New Roman" pitchFamily="18" charset="0"/>
                <a:cs typeface="Times New Roman" pitchFamily="18" charset="0"/>
              </a:rPr>
              <a:t>2020 -2021г.</a:t>
            </a:r>
            <a:endParaRPr lang="ru-RU" altLang="ru-RU" b="1" i="1" dirty="0">
              <a:latin typeface="Times New Roman" pitchFamily="18" charset="0"/>
              <a:cs typeface="Times New Roman" pitchFamily="18" charset="0"/>
            </a:endParaRPr>
          </a:p>
        </p:txBody>
      </p:sp>
      <p:sp>
        <p:nvSpPr>
          <p:cNvPr id="18" name="TextBox 17">
            <a:extLst>
              <a:ext uri="{FF2B5EF4-FFF2-40B4-BE49-F238E27FC236}">
                <a16:creationId xmlns="" xmlns:a16="http://schemas.microsoft.com/office/drawing/2014/main" id="{4CAA1957-A538-94B7-584A-B537C9F85ACE}"/>
              </a:ext>
            </a:extLst>
          </p:cNvPr>
          <p:cNvSpPr txBox="1"/>
          <p:nvPr/>
        </p:nvSpPr>
        <p:spPr>
          <a:xfrm>
            <a:off x="973041" y="801394"/>
            <a:ext cx="1643932" cy="40011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2000" b="1" i="0" u="none" strike="noStrike" kern="1200" cap="none" spc="0" normalizeH="0" baseline="0" noProof="0" dirty="0">
                <a:ln w="50800"/>
                <a:solidFill>
                  <a:srgbClr val="002060"/>
                </a:solidFill>
                <a:effectLst/>
                <a:uLnTx/>
                <a:uFillTx/>
                <a:latin typeface="Times New Roman" panose="02020603050405020304" pitchFamily="18" charset="0"/>
                <a:ea typeface="+mn-ea"/>
                <a:cs typeface="Times New Roman" panose="02020603050405020304" pitchFamily="18" charset="0"/>
              </a:rPr>
              <a:t>Начало года</a:t>
            </a:r>
          </a:p>
        </p:txBody>
      </p:sp>
      <p:graphicFrame>
        <p:nvGraphicFramePr>
          <p:cNvPr id="19" name="Диаграмма 18"/>
          <p:cNvGraphicFramePr/>
          <p:nvPr>
            <p:extLst>
              <p:ext uri="{D42A27DB-BD31-4B8C-83A1-F6EECF244321}">
                <p14:modId xmlns="" xmlns:p14="http://schemas.microsoft.com/office/powerpoint/2010/main" val="1524453495"/>
              </p:ext>
            </p:extLst>
          </p:nvPr>
        </p:nvGraphicFramePr>
        <p:xfrm>
          <a:off x="3995936" y="1628800"/>
          <a:ext cx="4820987" cy="3756988"/>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20" name="Диаграмма 19"/>
          <p:cNvGraphicFramePr/>
          <p:nvPr>
            <p:extLst>
              <p:ext uri="{D42A27DB-BD31-4B8C-83A1-F6EECF244321}">
                <p14:modId xmlns="" xmlns:p14="http://schemas.microsoft.com/office/powerpoint/2010/main" val="1515390712"/>
              </p:ext>
            </p:extLst>
          </p:nvPr>
        </p:nvGraphicFramePr>
        <p:xfrm>
          <a:off x="323528" y="1556792"/>
          <a:ext cx="4872468" cy="4653136"/>
        </p:xfrm>
        <a:graphic>
          <a:graphicData uri="http://schemas.openxmlformats.org/drawingml/2006/chart">
            <c:chart xmlns:c="http://schemas.openxmlformats.org/drawingml/2006/chart" xmlns:r="http://schemas.openxmlformats.org/officeDocument/2006/relationships" r:id="rId3"/>
          </a:graphicData>
        </a:graphic>
      </p:graphicFrame>
      <p:sp>
        <p:nvSpPr>
          <p:cNvPr id="21" name="TextBox 20">
            <a:extLst>
              <a:ext uri="{FF2B5EF4-FFF2-40B4-BE49-F238E27FC236}">
                <a16:creationId xmlns="" xmlns:a16="http://schemas.microsoft.com/office/drawing/2014/main" id="{4CAA1957-A538-94B7-584A-B537C9F85ACE}"/>
              </a:ext>
            </a:extLst>
          </p:cNvPr>
          <p:cNvSpPr txBox="1"/>
          <p:nvPr/>
        </p:nvSpPr>
        <p:spPr>
          <a:xfrm>
            <a:off x="6588224" y="1052736"/>
            <a:ext cx="1643932" cy="707886"/>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ru-RU" sz="2000" b="1" dirty="0" smtClean="0">
                <a:ln w="50800"/>
                <a:solidFill>
                  <a:srgbClr val="002060"/>
                </a:solidFill>
                <a:latin typeface="Times New Roman" panose="02020603050405020304" pitchFamily="18" charset="0"/>
                <a:cs typeface="Times New Roman" panose="02020603050405020304" pitchFamily="18" charset="0"/>
              </a:rPr>
              <a:t>Наконец года</a:t>
            </a:r>
            <a:endParaRPr kumimoji="0" lang="ru-RU" sz="2000" b="1" i="0" u="none" strike="noStrike" kern="1200" cap="none" spc="0" normalizeH="0" baseline="0" noProof="0" dirty="0">
              <a:ln w="50800"/>
              <a:solidFill>
                <a:srgbClr val="002060"/>
              </a:solidFill>
              <a:effectLst/>
              <a:uLnTx/>
              <a:uFillTx/>
              <a:latin typeface="Times New Roman" panose="02020603050405020304" pitchFamily="18" charset="0"/>
              <a:ea typeface="+mn-ea"/>
              <a:cs typeface="Times New Roman" panose="02020603050405020304"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Прямоугольник 16"/>
          <p:cNvSpPr/>
          <p:nvPr/>
        </p:nvSpPr>
        <p:spPr>
          <a:xfrm>
            <a:off x="683568" y="188640"/>
            <a:ext cx="7776864" cy="646331"/>
          </a:xfrm>
          <a:prstGeom prst="rect">
            <a:avLst/>
          </a:prstGeom>
        </p:spPr>
        <p:txBody>
          <a:bodyPr wrap="square">
            <a:spAutoFit/>
          </a:bodyPr>
          <a:lstStyle/>
          <a:p>
            <a:pPr lvl="0" algn="ctr" fontAlgn="base">
              <a:spcBef>
                <a:spcPct val="0"/>
              </a:spcBef>
              <a:spcAft>
                <a:spcPct val="0"/>
              </a:spcAft>
              <a:defRPr/>
            </a:pPr>
            <a:r>
              <a:rPr lang="ru-RU" altLang="ru-RU" b="1" i="1" dirty="0" smtClean="0">
                <a:latin typeface="Times New Roman" pitchFamily="18" charset="0"/>
                <a:cs typeface="Times New Roman" pitchFamily="18" charset="0"/>
              </a:rPr>
              <a:t>Мониторинг развития речи у дошкольников</a:t>
            </a:r>
          </a:p>
          <a:p>
            <a:pPr lvl="0" algn="ctr" fontAlgn="base">
              <a:spcBef>
                <a:spcPct val="0"/>
              </a:spcBef>
              <a:spcAft>
                <a:spcPct val="0"/>
              </a:spcAft>
              <a:defRPr/>
            </a:pPr>
            <a:r>
              <a:rPr lang="ru-RU" altLang="ru-RU" b="1" i="1" dirty="0" smtClean="0">
                <a:latin typeface="Times New Roman" pitchFamily="18" charset="0"/>
                <a:cs typeface="Times New Roman" pitchFamily="18" charset="0"/>
              </a:rPr>
              <a:t>2021 -2022г.</a:t>
            </a:r>
            <a:endParaRPr lang="ru-RU" altLang="ru-RU" b="1" i="1" dirty="0">
              <a:latin typeface="Times New Roman" pitchFamily="18" charset="0"/>
              <a:cs typeface="Times New Roman" pitchFamily="18" charset="0"/>
            </a:endParaRPr>
          </a:p>
        </p:txBody>
      </p:sp>
      <p:sp>
        <p:nvSpPr>
          <p:cNvPr id="18" name="TextBox 17">
            <a:extLst>
              <a:ext uri="{FF2B5EF4-FFF2-40B4-BE49-F238E27FC236}">
                <a16:creationId xmlns="" xmlns:a16="http://schemas.microsoft.com/office/drawing/2014/main" id="{4CAA1957-A538-94B7-584A-B537C9F85ACE}"/>
              </a:ext>
            </a:extLst>
          </p:cNvPr>
          <p:cNvSpPr txBox="1"/>
          <p:nvPr/>
        </p:nvSpPr>
        <p:spPr>
          <a:xfrm>
            <a:off x="973041" y="801394"/>
            <a:ext cx="1643932" cy="40011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2000" b="1" i="0" u="none" strike="noStrike" kern="1200" cap="none" spc="0" normalizeH="0" baseline="0" noProof="0" dirty="0">
                <a:ln w="50800"/>
                <a:solidFill>
                  <a:srgbClr val="002060"/>
                </a:solidFill>
                <a:effectLst/>
                <a:uLnTx/>
                <a:uFillTx/>
                <a:latin typeface="Times New Roman" panose="02020603050405020304" pitchFamily="18" charset="0"/>
                <a:ea typeface="+mn-ea"/>
                <a:cs typeface="Times New Roman" panose="02020603050405020304" pitchFamily="18" charset="0"/>
              </a:rPr>
              <a:t>Начало года</a:t>
            </a:r>
          </a:p>
        </p:txBody>
      </p:sp>
      <p:graphicFrame>
        <p:nvGraphicFramePr>
          <p:cNvPr id="19" name="Диаграмма 18"/>
          <p:cNvGraphicFramePr/>
          <p:nvPr>
            <p:extLst>
              <p:ext uri="{D42A27DB-BD31-4B8C-83A1-F6EECF244321}">
                <p14:modId xmlns="" xmlns:p14="http://schemas.microsoft.com/office/powerpoint/2010/main" val="1524453495"/>
              </p:ext>
            </p:extLst>
          </p:nvPr>
        </p:nvGraphicFramePr>
        <p:xfrm>
          <a:off x="3995936" y="1628800"/>
          <a:ext cx="4820987" cy="3756988"/>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20" name="Диаграмма 19"/>
          <p:cNvGraphicFramePr/>
          <p:nvPr>
            <p:extLst>
              <p:ext uri="{D42A27DB-BD31-4B8C-83A1-F6EECF244321}">
                <p14:modId xmlns="" xmlns:p14="http://schemas.microsoft.com/office/powerpoint/2010/main" val="1515390712"/>
              </p:ext>
            </p:extLst>
          </p:nvPr>
        </p:nvGraphicFramePr>
        <p:xfrm>
          <a:off x="323528" y="1556792"/>
          <a:ext cx="4872468" cy="4653136"/>
        </p:xfrm>
        <a:graphic>
          <a:graphicData uri="http://schemas.openxmlformats.org/drawingml/2006/chart">
            <c:chart xmlns:c="http://schemas.openxmlformats.org/drawingml/2006/chart" xmlns:r="http://schemas.openxmlformats.org/officeDocument/2006/relationships" r:id="rId3"/>
          </a:graphicData>
        </a:graphic>
      </p:graphicFrame>
      <p:sp>
        <p:nvSpPr>
          <p:cNvPr id="21" name="TextBox 20">
            <a:extLst>
              <a:ext uri="{FF2B5EF4-FFF2-40B4-BE49-F238E27FC236}">
                <a16:creationId xmlns="" xmlns:a16="http://schemas.microsoft.com/office/drawing/2014/main" id="{4CAA1957-A538-94B7-584A-B537C9F85ACE}"/>
              </a:ext>
            </a:extLst>
          </p:cNvPr>
          <p:cNvSpPr txBox="1"/>
          <p:nvPr/>
        </p:nvSpPr>
        <p:spPr>
          <a:xfrm>
            <a:off x="6588224" y="1052736"/>
            <a:ext cx="1643932" cy="707886"/>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ru-RU" sz="2000" b="1" dirty="0" smtClean="0">
                <a:ln w="50800"/>
                <a:solidFill>
                  <a:srgbClr val="002060"/>
                </a:solidFill>
                <a:latin typeface="Times New Roman" panose="02020603050405020304" pitchFamily="18" charset="0"/>
                <a:cs typeface="Times New Roman" panose="02020603050405020304" pitchFamily="18" charset="0"/>
              </a:rPr>
              <a:t>Наконец года</a:t>
            </a:r>
            <a:endParaRPr kumimoji="0" lang="ru-RU" sz="2000" b="1" i="0" u="none" strike="noStrike" kern="1200" cap="none" spc="0" normalizeH="0" baseline="0" noProof="0" dirty="0">
              <a:ln w="50800"/>
              <a:solidFill>
                <a:srgbClr val="002060"/>
              </a:solidFill>
              <a:effectLst/>
              <a:uLnTx/>
              <a:uFillTx/>
              <a:latin typeface="Times New Roman" panose="02020603050405020304" pitchFamily="18" charset="0"/>
              <a:ea typeface="+mn-ea"/>
              <a:cs typeface="Times New Roman" panose="02020603050405020304"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Прямоугольник 16"/>
          <p:cNvSpPr/>
          <p:nvPr/>
        </p:nvSpPr>
        <p:spPr>
          <a:xfrm>
            <a:off x="683568" y="188640"/>
            <a:ext cx="7776864" cy="646331"/>
          </a:xfrm>
          <a:prstGeom prst="rect">
            <a:avLst/>
          </a:prstGeom>
        </p:spPr>
        <p:txBody>
          <a:bodyPr wrap="square">
            <a:spAutoFit/>
          </a:bodyPr>
          <a:lstStyle/>
          <a:p>
            <a:pPr lvl="0" algn="ctr" fontAlgn="base">
              <a:spcBef>
                <a:spcPct val="0"/>
              </a:spcBef>
              <a:spcAft>
                <a:spcPct val="0"/>
              </a:spcAft>
              <a:defRPr/>
            </a:pPr>
            <a:r>
              <a:rPr lang="ru-RU" altLang="ru-RU" b="1" i="1" dirty="0" smtClean="0">
                <a:latin typeface="Times New Roman" pitchFamily="18" charset="0"/>
                <a:cs typeface="Times New Roman" pitchFamily="18" charset="0"/>
              </a:rPr>
              <a:t>Мониторинг вовлечённости родителей (законных представителей) в </a:t>
            </a:r>
            <a:r>
              <a:rPr lang="ru-RU" altLang="ru-RU" b="1" i="1" dirty="0" err="1" smtClean="0">
                <a:latin typeface="Times New Roman" pitchFamily="18" charset="0"/>
                <a:cs typeface="Times New Roman" pitchFamily="18" charset="0"/>
              </a:rPr>
              <a:t>воспитательно</a:t>
            </a:r>
            <a:r>
              <a:rPr lang="ru-RU" altLang="ru-RU" b="1" i="1" dirty="0" smtClean="0">
                <a:latin typeface="Times New Roman" pitchFamily="18" charset="0"/>
                <a:cs typeface="Times New Roman" pitchFamily="18" charset="0"/>
              </a:rPr>
              <a:t> – образовательный процесс</a:t>
            </a:r>
          </a:p>
        </p:txBody>
      </p:sp>
      <p:graphicFrame>
        <p:nvGraphicFramePr>
          <p:cNvPr id="7" name="Диаграмма 6"/>
          <p:cNvGraphicFramePr/>
          <p:nvPr>
            <p:extLst>
              <p:ext uri="{D42A27DB-BD31-4B8C-83A1-F6EECF244321}">
                <p14:modId xmlns="" xmlns:p14="http://schemas.microsoft.com/office/powerpoint/2010/main" val="1619641819"/>
              </p:ext>
            </p:extLst>
          </p:nvPr>
        </p:nvGraphicFramePr>
        <p:xfrm>
          <a:off x="251520" y="1700808"/>
          <a:ext cx="4255445" cy="398033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8" name="Диаграмма 7"/>
          <p:cNvGraphicFramePr/>
          <p:nvPr>
            <p:extLst>
              <p:ext uri="{D42A27DB-BD31-4B8C-83A1-F6EECF244321}">
                <p14:modId xmlns="" xmlns:p14="http://schemas.microsoft.com/office/powerpoint/2010/main" val="90583320"/>
              </p:ext>
            </p:extLst>
          </p:nvPr>
        </p:nvGraphicFramePr>
        <p:xfrm>
          <a:off x="4748732" y="1678356"/>
          <a:ext cx="3828516" cy="3730028"/>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714348" y="1052737"/>
            <a:ext cx="8143932" cy="646331"/>
          </a:xfrm>
          <a:prstGeom prst="rect">
            <a:avLst/>
          </a:prstGeom>
        </p:spPr>
        <p:txBody>
          <a:bodyPr wrap="square">
            <a:spAutoFit/>
          </a:bodyPr>
          <a:lstStyle/>
          <a:p>
            <a:r>
              <a:rPr lang="ru-RU" b="1" dirty="0" smtClean="0"/>
              <a:t> </a:t>
            </a:r>
          </a:p>
          <a:p>
            <a:endParaRPr lang="ru-RU" dirty="0"/>
          </a:p>
        </p:txBody>
      </p:sp>
      <p:sp>
        <p:nvSpPr>
          <p:cNvPr id="9" name="TextBox 8"/>
          <p:cNvSpPr txBox="1"/>
          <p:nvPr/>
        </p:nvSpPr>
        <p:spPr>
          <a:xfrm>
            <a:off x="4499992" y="548680"/>
            <a:ext cx="2928958" cy="369332"/>
          </a:xfrm>
          <a:prstGeom prst="rect">
            <a:avLst/>
          </a:prstGeom>
          <a:noFill/>
        </p:spPr>
        <p:txBody>
          <a:bodyPr wrap="square" rtlCol="0">
            <a:spAutoFit/>
          </a:bodyPr>
          <a:lstStyle/>
          <a:p>
            <a:pPr algn="ctr"/>
            <a:r>
              <a:rPr lang="ru-RU" b="1" dirty="0" smtClean="0">
                <a:solidFill>
                  <a:srgbClr val="FFFF00"/>
                </a:solidFill>
              </a:rPr>
              <a:t>           ВИДЫ   ТЕАТРОВ:</a:t>
            </a:r>
            <a:endParaRPr lang="ru-RU" b="1" dirty="0">
              <a:solidFill>
                <a:srgbClr val="FFFF00"/>
              </a:solidFill>
            </a:endParaRPr>
          </a:p>
        </p:txBody>
      </p:sp>
      <p:sp>
        <p:nvSpPr>
          <p:cNvPr id="10" name="Прямоугольник 9"/>
          <p:cNvSpPr/>
          <p:nvPr/>
        </p:nvSpPr>
        <p:spPr>
          <a:xfrm>
            <a:off x="4211960" y="980728"/>
            <a:ext cx="4320480" cy="2246769"/>
          </a:xfrm>
          <a:prstGeom prst="rect">
            <a:avLst/>
          </a:prstGeom>
        </p:spPr>
        <p:txBody>
          <a:bodyPr wrap="square">
            <a:spAutoFit/>
          </a:bodyPr>
          <a:lstStyle/>
          <a:p>
            <a:pPr algn="ctr"/>
            <a:r>
              <a:rPr lang="ru-RU" sz="2000" b="1" dirty="0" smtClean="0">
                <a:solidFill>
                  <a:srgbClr val="FFFF00"/>
                </a:solidFill>
              </a:rPr>
              <a:t>Настольный театр</a:t>
            </a:r>
          </a:p>
          <a:p>
            <a:pPr algn="ctr"/>
            <a:r>
              <a:rPr lang="ru-RU" sz="2000" b="1" dirty="0" smtClean="0">
                <a:solidFill>
                  <a:srgbClr val="FFFF00"/>
                </a:solidFill>
              </a:rPr>
              <a:t>Плоскостной театр</a:t>
            </a:r>
          </a:p>
          <a:p>
            <a:pPr algn="ctr"/>
            <a:r>
              <a:rPr lang="ru-RU" sz="2000" b="1" dirty="0" smtClean="0">
                <a:solidFill>
                  <a:srgbClr val="FFFF00"/>
                </a:solidFill>
              </a:rPr>
              <a:t>Пальчиковый театр</a:t>
            </a:r>
          </a:p>
          <a:p>
            <a:pPr algn="ctr"/>
            <a:r>
              <a:rPr lang="ru-RU" sz="2000" b="1" dirty="0" smtClean="0">
                <a:solidFill>
                  <a:srgbClr val="FFFF00"/>
                </a:solidFill>
              </a:rPr>
              <a:t>Театр кукол </a:t>
            </a:r>
            <a:r>
              <a:rPr lang="ru-RU" sz="2000" b="1" dirty="0" err="1" smtClean="0">
                <a:solidFill>
                  <a:srgbClr val="FFFF00"/>
                </a:solidFill>
              </a:rPr>
              <a:t>би-ба-бо</a:t>
            </a:r>
            <a:endParaRPr lang="ru-RU" sz="2000" b="1" dirty="0" smtClean="0">
              <a:solidFill>
                <a:srgbClr val="FFFF00"/>
              </a:solidFill>
            </a:endParaRPr>
          </a:p>
          <a:p>
            <a:pPr algn="ctr"/>
            <a:r>
              <a:rPr lang="ru-RU" sz="2000" b="1" dirty="0" smtClean="0">
                <a:solidFill>
                  <a:srgbClr val="FFFF00"/>
                </a:solidFill>
              </a:rPr>
              <a:t>Театр маски</a:t>
            </a:r>
          </a:p>
          <a:p>
            <a:pPr algn="ctr"/>
            <a:r>
              <a:rPr lang="ru-RU" sz="2000" b="1" dirty="0" smtClean="0">
                <a:solidFill>
                  <a:srgbClr val="FFFF00"/>
                </a:solidFill>
              </a:rPr>
              <a:t>Теневой театр </a:t>
            </a:r>
          </a:p>
          <a:p>
            <a:pPr algn="ctr"/>
            <a:r>
              <a:rPr lang="ru-RU" sz="2000" b="1" dirty="0" err="1" smtClean="0">
                <a:solidFill>
                  <a:srgbClr val="FFFF00"/>
                </a:solidFill>
              </a:rPr>
              <a:t>Мнемотаблицы</a:t>
            </a:r>
            <a:r>
              <a:rPr lang="ru-RU" sz="2000" b="1" dirty="0" smtClean="0">
                <a:solidFill>
                  <a:srgbClr val="FFFF00"/>
                </a:solidFill>
              </a:rPr>
              <a:t> </a:t>
            </a:r>
            <a:endParaRPr lang="ru-RU" sz="2000" dirty="0" smtClean="0"/>
          </a:p>
        </p:txBody>
      </p:sp>
      <p:sp>
        <p:nvSpPr>
          <p:cNvPr id="13313" name="Rectangle 1"/>
          <p:cNvSpPr>
            <a:spLocks noChangeArrowheads="1"/>
          </p:cNvSpPr>
          <p:nvPr/>
        </p:nvSpPr>
        <p:spPr bwMode="auto">
          <a:xfrm>
            <a:off x="539552" y="4431448"/>
            <a:ext cx="8424936" cy="181588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6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Театральная деятельность — это самый распространенный вид детского творчества. Она близка и понятна даже самому маленькому ребёнку так , как связана с игрой. В современном детском саду существует достаточно много видов детского театра, и все они дружно помогают ребенку.  Детей  привлекает разнообразие кукол для театрализованной деятельности. Для организации детского театра нужны куклы различных систем, формирующие у детей определённые умения и навыки, стимулирующие детское творчество. Постоянно обновляю развивающую среду в центре театральной деятельности группы. </a:t>
            </a: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6" name="Рисунок 5" descr="C:\Users\ГАВ\Desktop\фото к презентации\IMG_3659.JPG"/>
          <p:cNvPicPr/>
          <p:nvPr/>
        </p:nvPicPr>
        <p:blipFill>
          <a:blip r:embed="rId2" cstate="print"/>
          <a:srcRect/>
          <a:stretch>
            <a:fillRect/>
          </a:stretch>
        </p:blipFill>
        <p:spPr bwMode="auto">
          <a:xfrm>
            <a:off x="539552" y="620688"/>
            <a:ext cx="4104456" cy="3240360"/>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1835696" y="487996"/>
            <a:ext cx="6072230" cy="76944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2000" b="0" i="0" u="none" strike="noStrike" cap="none" normalizeH="0" baseline="0" dirty="0" smtClean="0">
                <a:ln>
                  <a:noFill/>
                </a:ln>
                <a:effectLst/>
                <a:ea typeface="Times New Roman" pitchFamily="18" charset="0"/>
                <a:cs typeface="Arial" pitchFamily="34" charset="0"/>
              </a:rPr>
              <a:t> </a:t>
            </a:r>
            <a:r>
              <a:rPr kumimoji="0" lang="ru-RU" sz="2400" b="1" u="none" strike="noStrike" cap="none" normalizeH="0" baseline="0" dirty="0" smtClean="0">
                <a:ln>
                  <a:noFill/>
                </a:ln>
                <a:solidFill>
                  <a:srgbClr val="FFFF00"/>
                </a:solidFill>
                <a:effectLst/>
                <a:ea typeface="Times New Roman" pitchFamily="18" charset="0"/>
                <a:cs typeface="Arial" pitchFamily="34" charset="0"/>
              </a:rPr>
              <a:t>Настольный театр игрушек</a:t>
            </a:r>
            <a:endParaRPr kumimoji="0" lang="en-US" sz="2400" b="1" u="none" strike="noStrike" cap="none" normalizeH="0" baseline="0" dirty="0" smtClean="0">
              <a:ln>
                <a:noFill/>
              </a:ln>
              <a:solidFill>
                <a:srgbClr val="FFFF00"/>
              </a:solidFill>
              <a:effectLst/>
              <a:ea typeface="Times New Roman" pitchFamily="18" charset="0"/>
              <a:cs typeface="Arial" pitchFamily="34" charset="0"/>
            </a:endParaRPr>
          </a:p>
          <a:p>
            <a:pPr lvl="0" algn="just" fontAlgn="base">
              <a:spcBef>
                <a:spcPct val="0"/>
              </a:spcBef>
              <a:spcAft>
                <a:spcPct val="0"/>
              </a:spcAft>
            </a:pPr>
            <a:r>
              <a:rPr kumimoji="0" lang="ru-RU" sz="2000" b="0" i="0" u="none" strike="noStrike" cap="none" normalizeH="0" baseline="0" dirty="0" smtClean="0">
                <a:ln>
                  <a:noFill/>
                </a:ln>
                <a:effectLst/>
                <a:ea typeface="Times New Roman" pitchFamily="18" charset="0"/>
                <a:cs typeface="Arial" pitchFamily="34" charset="0"/>
              </a:rPr>
              <a:t>.</a:t>
            </a:r>
            <a:endParaRPr kumimoji="0" lang="ru-RU" sz="2000" b="0" i="0" u="none" strike="noStrike" cap="none" normalizeH="0" baseline="0" dirty="0" smtClean="0">
              <a:ln>
                <a:noFill/>
              </a:ln>
              <a:effectLst/>
            </a:endParaRPr>
          </a:p>
        </p:txBody>
      </p:sp>
      <p:pic>
        <p:nvPicPr>
          <p:cNvPr id="10" name="Рисунок 9" descr="C:\Documents and Settings\Admin\Рабочий стол\театр (3)\IMG_20191017_200549.jpg"/>
          <p:cNvPicPr/>
          <p:nvPr/>
        </p:nvPicPr>
        <p:blipFill>
          <a:blip r:embed="rId2" cstate="print"/>
          <a:srcRect/>
          <a:stretch>
            <a:fillRect/>
          </a:stretch>
        </p:blipFill>
        <p:spPr bwMode="auto">
          <a:xfrm>
            <a:off x="467544" y="3717032"/>
            <a:ext cx="2736304" cy="2160240"/>
          </a:xfrm>
          <a:prstGeom prst="rect">
            <a:avLst/>
          </a:prstGeom>
          <a:noFill/>
          <a:ln w="28575">
            <a:solidFill>
              <a:schemeClr val="tx1"/>
            </a:solidFill>
            <a:miter lim="800000"/>
            <a:headEnd/>
            <a:tailEnd/>
          </a:ln>
        </p:spPr>
      </p:pic>
      <p:pic>
        <p:nvPicPr>
          <p:cNvPr id="7" name="Рисунок 6" descr="C:\Users\ГАВ\Desktop\фото к презентации\IMG_3631.JPG"/>
          <p:cNvPicPr/>
          <p:nvPr/>
        </p:nvPicPr>
        <p:blipFill>
          <a:blip r:embed="rId3" cstate="print"/>
          <a:srcRect/>
          <a:stretch>
            <a:fillRect/>
          </a:stretch>
        </p:blipFill>
        <p:spPr bwMode="auto">
          <a:xfrm>
            <a:off x="395536" y="1124744"/>
            <a:ext cx="2592288" cy="2160240"/>
          </a:xfrm>
          <a:prstGeom prst="rect">
            <a:avLst/>
          </a:prstGeom>
          <a:noFill/>
          <a:ln w="9525">
            <a:noFill/>
            <a:miter lim="800000"/>
            <a:headEnd/>
            <a:tailEnd/>
          </a:ln>
        </p:spPr>
      </p:pic>
      <p:pic>
        <p:nvPicPr>
          <p:cNvPr id="13" name="Рисунок 12" descr="C:\Users\ГАВ\Desktop\фото к презентации\IMG_3626.JPG"/>
          <p:cNvPicPr/>
          <p:nvPr/>
        </p:nvPicPr>
        <p:blipFill>
          <a:blip r:embed="rId4" cstate="print"/>
          <a:srcRect/>
          <a:stretch>
            <a:fillRect/>
          </a:stretch>
        </p:blipFill>
        <p:spPr bwMode="auto">
          <a:xfrm>
            <a:off x="3491880" y="3717032"/>
            <a:ext cx="2592288" cy="2232248"/>
          </a:xfrm>
          <a:prstGeom prst="rect">
            <a:avLst/>
          </a:prstGeom>
          <a:ln>
            <a:noFill/>
          </a:ln>
          <a:effectLst>
            <a:outerShdw blurRad="292100" dist="139700" dir="2700000" algn="tl" rotWithShape="0">
              <a:srgbClr val="333333">
                <a:alpha val="65000"/>
              </a:srgbClr>
            </a:outerShdw>
          </a:effectLst>
        </p:spPr>
      </p:pic>
      <p:sp>
        <p:nvSpPr>
          <p:cNvPr id="6" name="Прямоугольник 5"/>
          <p:cNvSpPr/>
          <p:nvPr/>
        </p:nvSpPr>
        <p:spPr>
          <a:xfrm>
            <a:off x="3635896" y="1052736"/>
            <a:ext cx="4572000" cy="2585323"/>
          </a:xfrm>
          <a:prstGeom prst="rect">
            <a:avLst/>
          </a:prstGeom>
        </p:spPr>
        <p:txBody>
          <a:bodyPr>
            <a:spAutoFit/>
          </a:bodyPr>
          <a:lstStyle/>
          <a:p>
            <a:pPr lvl="0" algn="just" fontAlgn="base">
              <a:spcBef>
                <a:spcPct val="0"/>
              </a:spcBef>
              <a:spcAft>
                <a:spcPct val="0"/>
              </a:spcAft>
            </a:pPr>
            <a:r>
              <a:rPr lang="ru-RU" dirty="0" smtClean="0">
                <a:ea typeface="Times New Roman" pitchFamily="18" charset="0"/>
                <a:cs typeface="Arial" pitchFamily="34" charset="0"/>
              </a:rPr>
              <a:t>Такой театр доставляет детям много радости и удовольствия, создаёт у них хорошее настроение и находит яркое отражение в их творческих играх.</a:t>
            </a:r>
            <a:r>
              <a:rPr lang="ru-RU" dirty="0" smtClean="0"/>
              <a:t> Его особенностью является то, что декорации и персонажи должны быть небольшого размера, чтобы была возможность разместить все необходимые атрибуты игры на поверхности стола .</a:t>
            </a:r>
            <a:r>
              <a:rPr lang="ru-RU" dirty="0" smtClean="0">
                <a:ea typeface="Times New Roman" pitchFamily="18" charset="0"/>
                <a:cs typeface="Arial" pitchFamily="34" charset="0"/>
              </a:rPr>
              <a:t> Легко можно сделать своими руками.</a:t>
            </a:r>
          </a:p>
        </p:txBody>
      </p:sp>
      <p:pic>
        <p:nvPicPr>
          <p:cNvPr id="8" name="Picture 2" descr="Happy-children-reading3"/>
          <p:cNvPicPr>
            <a:picLocks noChangeAspect="1" noChangeArrowheads="1"/>
          </p:cNvPicPr>
          <p:nvPr/>
        </p:nvPicPr>
        <p:blipFill>
          <a:blip r:embed="rId5" cstate="print"/>
          <a:srcRect/>
          <a:stretch>
            <a:fillRect/>
          </a:stretch>
        </p:blipFill>
        <p:spPr bwMode="auto">
          <a:xfrm>
            <a:off x="4167185" y="3212976"/>
            <a:ext cx="4976815" cy="3839769"/>
          </a:xfrm>
          <a:prstGeom prst="rect">
            <a:avLst/>
          </a:prstGeo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1"/>
          <p:cNvSpPr>
            <a:spLocks noChangeArrowheads="1"/>
          </p:cNvSpPr>
          <p:nvPr/>
        </p:nvSpPr>
        <p:spPr bwMode="auto">
          <a:xfrm>
            <a:off x="2786050" y="214290"/>
            <a:ext cx="5929354" cy="34778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2000" b="1" i="1" u="none" strike="noStrike" cap="none" normalizeH="0" baseline="0" dirty="0" smtClean="0">
                <a:ln>
                  <a:noFill/>
                </a:ln>
                <a:solidFill>
                  <a:srgbClr val="FFFF00"/>
                </a:solidFill>
                <a:effectLst/>
                <a:ea typeface="Times New Roman" pitchFamily="18" charset="0"/>
                <a:cs typeface="Arial" pitchFamily="34" charset="0"/>
              </a:rPr>
              <a:t>  </a:t>
            </a:r>
          </a:p>
          <a:p>
            <a:pPr marL="0" marR="0" lvl="0" indent="0" algn="just" defTabSz="914400" rtl="0" eaLnBrk="1" fontAlgn="base" latinLnBrk="0" hangingPunct="1">
              <a:lnSpc>
                <a:spcPct val="100000"/>
              </a:lnSpc>
              <a:spcBef>
                <a:spcPct val="0"/>
              </a:spcBef>
              <a:spcAft>
                <a:spcPct val="0"/>
              </a:spcAft>
              <a:buClrTx/>
              <a:buSzTx/>
              <a:buFontTx/>
              <a:buNone/>
              <a:tabLst/>
            </a:pPr>
            <a:r>
              <a:rPr kumimoji="0" lang="ru-RU" sz="2000" b="1" i="1" u="none" strike="noStrike" cap="none" normalizeH="0" baseline="0" dirty="0" smtClean="0">
                <a:ln>
                  <a:noFill/>
                </a:ln>
                <a:solidFill>
                  <a:srgbClr val="FFFF00"/>
                </a:solidFill>
                <a:effectLst/>
                <a:ea typeface="Times New Roman" pitchFamily="18" charset="0"/>
                <a:cs typeface="Arial" pitchFamily="34" charset="0"/>
              </a:rPr>
              <a:t>  </a:t>
            </a:r>
            <a:r>
              <a:rPr kumimoji="0" lang="ru-RU" sz="2000" b="1" u="none" strike="noStrike" cap="none" normalizeH="0" baseline="0" dirty="0" smtClean="0">
                <a:ln>
                  <a:noFill/>
                </a:ln>
                <a:solidFill>
                  <a:srgbClr val="FFFF00"/>
                </a:solidFill>
                <a:effectLst/>
                <a:ea typeface="Times New Roman" pitchFamily="18" charset="0"/>
                <a:cs typeface="Arial" pitchFamily="34" charset="0"/>
              </a:rPr>
              <a:t>Плоскостной театр</a:t>
            </a:r>
            <a:r>
              <a:rPr kumimoji="0" lang="ru-RU" sz="2000" b="0" i="0" u="none" strike="noStrike" cap="none" normalizeH="0" baseline="0" dirty="0" smtClean="0">
                <a:ln>
                  <a:noFill/>
                </a:ln>
                <a:effectLst/>
                <a:ea typeface="Times New Roman" pitchFamily="18" charset="0"/>
                <a:cs typeface="Arial" pitchFamily="34" charset="0"/>
              </a:rPr>
              <a:t> – это разновидность настольного театра, который можно сделать своими руками из бумаги и картона или приобрести готовый из дерева, пластика и другого материала.  </a:t>
            </a:r>
          </a:p>
          <a:p>
            <a:pPr marL="0" marR="0" lvl="0" indent="0" algn="just" defTabSz="914400" rtl="0" eaLnBrk="1" fontAlgn="base" latinLnBrk="0" hangingPunct="1">
              <a:lnSpc>
                <a:spcPct val="100000"/>
              </a:lnSpc>
              <a:spcBef>
                <a:spcPct val="0"/>
              </a:spcBef>
              <a:spcAft>
                <a:spcPct val="0"/>
              </a:spcAft>
              <a:buClrTx/>
              <a:buSzTx/>
              <a:buFontTx/>
              <a:buNone/>
              <a:tabLst/>
            </a:pPr>
            <a:r>
              <a:rPr lang="ru-RU" sz="2000" dirty="0" smtClean="0">
                <a:ea typeface="Times New Roman" pitchFamily="18" charset="0"/>
                <a:cs typeface="Arial" pitchFamily="34" charset="0"/>
              </a:rPr>
              <a:t> </a:t>
            </a:r>
            <a:r>
              <a:rPr kumimoji="0" lang="ru-RU" sz="2000" b="0" i="0" u="none" strike="noStrike" cap="none" normalizeH="0" baseline="0" dirty="0" smtClean="0">
                <a:ln>
                  <a:noFill/>
                </a:ln>
                <a:effectLst/>
                <a:ea typeface="Times New Roman" pitchFamily="18" charset="0"/>
                <a:cs typeface="Arial" pitchFamily="34" charset="0"/>
              </a:rPr>
              <a:t>Персонажи и декорации – картинки, фигурки. Их действия ограничены. Состояние персонажа, его настроение передаётся интонацией играющего. Персонажи появляются по ходу действия, что создаёт элемент сюрпризности, вызывает интерес у детей.</a:t>
            </a:r>
            <a:endParaRPr kumimoji="0" lang="ru-RU" sz="2000" b="0" i="0" u="none" strike="noStrike" cap="none" normalizeH="0" baseline="0" dirty="0" smtClean="0">
              <a:ln>
                <a:noFill/>
              </a:ln>
              <a:effectLst/>
            </a:endParaRPr>
          </a:p>
        </p:txBody>
      </p:sp>
      <p:pic>
        <p:nvPicPr>
          <p:cNvPr id="15" name="Picture 2" descr="Happy-children-reading3"/>
          <p:cNvPicPr>
            <a:picLocks noChangeAspect="1" noChangeArrowheads="1"/>
          </p:cNvPicPr>
          <p:nvPr/>
        </p:nvPicPr>
        <p:blipFill>
          <a:blip r:embed="rId2" cstate="print"/>
          <a:srcRect/>
          <a:stretch>
            <a:fillRect/>
          </a:stretch>
        </p:blipFill>
        <p:spPr bwMode="auto">
          <a:xfrm>
            <a:off x="4864420" y="3645024"/>
            <a:ext cx="4279580" cy="3500438"/>
          </a:xfrm>
          <a:prstGeom prst="rect">
            <a:avLst/>
          </a:prstGeom>
          <a:noFill/>
        </p:spPr>
      </p:pic>
      <p:pic>
        <p:nvPicPr>
          <p:cNvPr id="7" name="Рисунок 6" descr="C:\Users\ГАВ\Desktop\фото к презентации\IMG_3664.JPG"/>
          <p:cNvPicPr/>
          <p:nvPr/>
        </p:nvPicPr>
        <p:blipFill>
          <a:blip r:embed="rId3" cstate="print"/>
          <a:srcRect/>
          <a:stretch>
            <a:fillRect/>
          </a:stretch>
        </p:blipFill>
        <p:spPr bwMode="auto">
          <a:xfrm>
            <a:off x="251520" y="4005064"/>
            <a:ext cx="2630736" cy="2088232"/>
          </a:xfrm>
          <a:prstGeom prst="rect">
            <a:avLst/>
          </a:prstGeom>
          <a:ln>
            <a:noFill/>
          </a:ln>
          <a:effectLst>
            <a:outerShdw blurRad="292100" dist="139700" dir="2700000" algn="tl" rotWithShape="0">
              <a:srgbClr val="333333">
                <a:alpha val="65000"/>
              </a:srgbClr>
            </a:outerShdw>
          </a:effectLst>
        </p:spPr>
      </p:pic>
      <p:pic>
        <p:nvPicPr>
          <p:cNvPr id="9" name="Рисунок 8" descr="http://podsnezhniksad.ucoz.com/_si/6/67501113.jpg"/>
          <p:cNvPicPr/>
          <p:nvPr/>
        </p:nvPicPr>
        <p:blipFill>
          <a:blip r:embed="rId4" cstate="print"/>
          <a:srcRect/>
          <a:stretch>
            <a:fillRect/>
          </a:stretch>
        </p:blipFill>
        <p:spPr bwMode="auto">
          <a:xfrm>
            <a:off x="3131840" y="4005064"/>
            <a:ext cx="2232248" cy="2016224"/>
          </a:xfrm>
          <a:prstGeom prst="rect">
            <a:avLst/>
          </a:prstGeom>
          <a:ln>
            <a:noFill/>
          </a:ln>
          <a:effectLst>
            <a:outerShdw blurRad="292100" dist="139700" dir="2700000" algn="tl" rotWithShape="0">
              <a:srgbClr val="333333">
                <a:alpha val="65000"/>
              </a:srgbClr>
            </a:outerShdw>
          </a:effectLst>
        </p:spPr>
      </p:pic>
      <p:pic>
        <p:nvPicPr>
          <p:cNvPr id="10" name="Рисунок 9" descr="https://pp.userapi.com/c845521/v845521863/14e62e/iJhQhkLBhmg.jpg"/>
          <p:cNvPicPr/>
          <p:nvPr/>
        </p:nvPicPr>
        <p:blipFill>
          <a:blip r:embed="rId5" cstate="print"/>
          <a:srcRect/>
          <a:stretch>
            <a:fillRect/>
          </a:stretch>
        </p:blipFill>
        <p:spPr bwMode="auto">
          <a:xfrm>
            <a:off x="251520" y="1052736"/>
            <a:ext cx="2448272" cy="1944216"/>
          </a:xfrm>
          <a:prstGeom prst="rect">
            <a:avLst/>
          </a:prstGeom>
          <a:ln>
            <a:noFill/>
          </a:ln>
          <a:effectLst>
            <a:outerShdw blurRad="292100" dist="139700" dir="2700000" algn="tl" rotWithShape="0">
              <a:srgbClr val="333333">
                <a:alpha val="65000"/>
              </a:srgbClr>
            </a:outerShdw>
          </a:effectLst>
        </p:spPr>
      </p:pic>
      <p:pic>
        <p:nvPicPr>
          <p:cNvPr id="11" name="Рисунок 10" descr="C:\Documents and Settings\Admin\Рабочий стол\театр (3)\IMG_20191017_200348.jpg"/>
          <p:cNvPicPr/>
          <p:nvPr/>
        </p:nvPicPr>
        <p:blipFill>
          <a:blip r:embed="rId6" cstate="print"/>
          <a:srcRect/>
          <a:stretch>
            <a:fillRect/>
          </a:stretch>
        </p:blipFill>
        <p:spPr bwMode="auto">
          <a:xfrm>
            <a:off x="5508104" y="4005064"/>
            <a:ext cx="2232248" cy="2016224"/>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1"/>
          <p:cNvSpPr>
            <a:spLocks noChangeArrowheads="1"/>
          </p:cNvSpPr>
          <p:nvPr/>
        </p:nvSpPr>
        <p:spPr bwMode="auto">
          <a:xfrm>
            <a:off x="3071802" y="285728"/>
            <a:ext cx="5643602" cy="317009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2000" b="1" i="1" u="none" strike="noStrike" cap="none" normalizeH="0" baseline="0" dirty="0" smtClean="0">
                <a:ln>
                  <a:noFill/>
                </a:ln>
                <a:solidFill>
                  <a:srgbClr val="FFFF00"/>
                </a:solidFill>
                <a:effectLst/>
                <a:ea typeface="Times New Roman" pitchFamily="18" charset="0"/>
                <a:cs typeface="Arial" pitchFamily="34" charset="0"/>
              </a:rPr>
              <a:t>   </a:t>
            </a:r>
            <a:r>
              <a:rPr kumimoji="0" lang="ru-RU" sz="2000" b="1" u="none" strike="noStrike" cap="none" normalizeH="0" baseline="0" dirty="0" smtClean="0">
                <a:ln>
                  <a:noFill/>
                </a:ln>
                <a:solidFill>
                  <a:srgbClr val="FFFF00"/>
                </a:solidFill>
                <a:effectLst/>
                <a:ea typeface="Times New Roman" pitchFamily="18" charset="0"/>
                <a:cs typeface="Arial" pitchFamily="34" charset="0"/>
              </a:rPr>
              <a:t>Пальчиковый театр</a:t>
            </a:r>
            <a:r>
              <a:rPr kumimoji="0" lang="ru-RU" sz="2000" b="0" i="0" u="none" strike="noStrike" cap="none" normalizeH="0" baseline="0" dirty="0" smtClean="0">
                <a:ln>
                  <a:noFill/>
                </a:ln>
                <a:effectLst/>
                <a:ea typeface="Times New Roman" pitchFamily="18" charset="0"/>
                <a:cs typeface="Arial" pitchFamily="34" charset="0"/>
              </a:rPr>
              <a:t> – это фигурки персонажей, которые одеваются на пальчики. Этот театр помогает развивать речь, мелкую моторику рук, учит общению между взрослыми и сверстниками. Ребёнок «играет» за персонажа, изображение которого находится на руке. По ходу разворачивания сюжета действует одним или несколькими пальцами, проговаривая текст. Можно изображать действие, находясь за ширмой или свободно передвигаясь по комнате</a:t>
            </a:r>
            <a:r>
              <a:rPr kumimoji="0" lang="ru-RU" sz="2000" b="0" i="0" u="none" strike="noStrike" cap="none" normalizeH="0" baseline="0" dirty="0" smtClean="0">
                <a:ln>
                  <a:noFill/>
                </a:ln>
                <a:solidFill>
                  <a:srgbClr val="352E18"/>
                </a:solidFill>
                <a:effectLst/>
                <a:ea typeface="Times New Roman" pitchFamily="18" charset="0"/>
                <a:cs typeface="Arial" pitchFamily="34" charset="0"/>
              </a:rPr>
              <a:t>.</a:t>
            </a:r>
            <a:endParaRPr kumimoji="0" lang="ru-RU" sz="2000" b="0" i="0" u="none" strike="noStrike" cap="none" normalizeH="0" baseline="0" dirty="0" smtClean="0">
              <a:ln>
                <a:noFill/>
              </a:ln>
              <a:solidFill>
                <a:schemeClr val="tx1"/>
              </a:solidFill>
              <a:effectLst/>
            </a:endParaRPr>
          </a:p>
        </p:txBody>
      </p:sp>
      <p:pic>
        <p:nvPicPr>
          <p:cNvPr id="5" name="Picture 8" descr="http://1.bp.blogspot.com/-9kpPbL_4Zws/VWTSWfeadJI/AAAAAAAAA8A/gFKwtMTqYYg/s1600/5270_html_m5e1bd9d8.gif"/>
          <p:cNvPicPr>
            <a:picLocks noChangeAspect="1" noChangeArrowheads="1"/>
          </p:cNvPicPr>
          <p:nvPr/>
        </p:nvPicPr>
        <p:blipFill>
          <a:blip r:embed="rId2" cstate="print"/>
          <a:srcRect/>
          <a:stretch>
            <a:fillRect/>
          </a:stretch>
        </p:blipFill>
        <p:spPr bwMode="auto">
          <a:xfrm rot="439197">
            <a:off x="472907" y="492325"/>
            <a:ext cx="1459705" cy="1307898"/>
          </a:xfrm>
          <a:prstGeom prst="rect">
            <a:avLst/>
          </a:prstGeom>
          <a:noFill/>
        </p:spPr>
      </p:pic>
      <p:pic>
        <p:nvPicPr>
          <p:cNvPr id="15" name="Рисунок 14" descr="C:\Documents and Settings\Admin\Рабочий стол\театр (3)\IMG_20191017_200431.jpg"/>
          <p:cNvPicPr/>
          <p:nvPr/>
        </p:nvPicPr>
        <p:blipFill>
          <a:blip r:embed="rId3" cstate="print"/>
          <a:srcRect/>
          <a:stretch>
            <a:fillRect/>
          </a:stretch>
        </p:blipFill>
        <p:spPr bwMode="auto">
          <a:xfrm>
            <a:off x="251520" y="1484784"/>
            <a:ext cx="2520280" cy="2088232"/>
          </a:xfrm>
          <a:prstGeom prst="rect">
            <a:avLst/>
          </a:prstGeom>
          <a:ln>
            <a:noFill/>
          </a:ln>
          <a:effectLst>
            <a:outerShdw blurRad="292100" dist="139700" dir="2700000" algn="tl" rotWithShape="0">
              <a:srgbClr val="333333">
                <a:alpha val="65000"/>
              </a:srgbClr>
            </a:outerShdw>
          </a:effectLst>
        </p:spPr>
      </p:pic>
      <p:pic>
        <p:nvPicPr>
          <p:cNvPr id="16" name="Рисунок 15" descr="C:\Documents and Settings\Admin\Рабочий стол\театр (3)\IMG_20191016_223032.jpg"/>
          <p:cNvPicPr/>
          <p:nvPr/>
        </p:nvPicPr>
        <p:blipFill>
          <a:blip r:embed="rId4" cstate="print"/>
          <a:srcRect/>
          <a:stretch>
            <a:fillRect/>
          </a:stretch>
        </p:blipFill>
        <p:spPr bwMode="auto">
          <a:xfrm>
            <a:off x="251520" y="4005064"/>
            <a:ext cx="2448272" cy="2016224"/>
          </a:xfrm>
          <a:prstGeom prst="rect">
            <a:avLst/>
          </a:prstGeom>
          <a:ln>
            <a:noFill/>
          </a:ln>
          <a:effectLst>
            <a:outerShdw blurRad="292100" dist="139700" dir="2700000" algn="tl" rotWithShape="0">
              <a:srgbClr val="333333">
                <a:alpha val="65000"/>
              </a:srgbClr>
            </a:outerShdw>
          </a:effectLst>
        </p:spPr>
      </p:pic>
      <p:pic>
        <p:nvPicPr>
          <p:cNvPr id="18" name="Рисунок 17" descr="C:\Users\ГАВ\Desktop\фото к презентации\847f6f21-c816-47b1-b7c8-f0311ecccf3b.JPG"/>
          <p:cNvPicPr/>
          <p:nvPr/>
        </p:nvPicPr>
        <p:blipFill>
          <a:blip r:embed="rId5" cstate="print"/>
          <a:srcRect/>
          <a:stretch>
            <a:fillRect/>
          </a:stretch>
        </p:blipFill>
        <p:spPr bwMode="auto">
          <a:xfrm>
            <a:off x="3347864" y="4005064"/>
            <a:ext cx="2273300" cy="2273300"/>
          </a:xfrm>
          <a:prstGeom prst="rect">
            <a:avLst/>
          </a:prstGeom>
          <a:ln>
            <a:noFill/>
          </a:ln>
          <a:effectLst>
            <a:outerShdw blurRad="292100" dist="139700" dir="2700000" algn="tl" rotWithShape="0">
              <a:srgbClr val="333333">
                <a:alpha val="65000"/>
              </a:srgbClr>
            </a:outerShdw>
          </a:effectLst>
        </p:spPr>
      </p:pic>
      <p:pic>
        <p:nvPicPr>
          <p:cNvPr id="7" name="Picture 2" descr="Happy-children-reading3"/>
          <p:cNvPicPr>
            <a:picLocks noChangeAspect="1" noChangeArrowheads="1"/>
          </p:cNvPicPr>
          <p:nvPr/>
        </p:nvPicPr>
        <p:blipFill>
          <a:blip r:embed="rId6" cstate="print"/>
          <a:srcRect/>
          <a:stretch>
            <a:fillRect/>
          </a:stretch>
        </p:blipFill>
        <p:spPr bwMode="auto">
          <a:xfrm>
            <a:off x="4864420" y="3645024"/>
            <a:ext cx="4279580" cy="3500438"/>
          </a:xfrm>
          <a:prstGeom prst="rect">
            <a:avLst/>
          </a:prstGeom>
          <a:noFill/>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347864" y="260648"/>
            <a:ext cx="5000660" cy="4708981"/>
          </a:xfrm>
          <a:prstGeom prst="rect">
            <a:avLst/>
          </a:prstGeom>
        </p:spPr>
        <p:txBody>
          <a:bodyPr wrap="square">
            <a:spAutoFit/>
          </a:bodyPr>
          <a:lstStyle/>
          <a:p>
            <a:r>
              <a:rPr lang="ru-RU" sz="2000" b="1" dirty="0" smtClean="0">
                <a:solidFill>
                  <a:srgbClr val="FFFF00"/>
                </a:solidFill>
              </a:rPr>
              <a:t>Театр кукол </a:t>
            </a:r>
            <a:r>
              <a:rPr lang="ru-RU" sz="2000" b="1" dirty="0" err="1" smtClean="0">
                <a:solidFill>
                  <a:srgbClr val="FFFF00"/>
                </a:solidFill>
              </a:rPr>
              <a:t>би-ба-бо</a:t>
            </a:r>
            <a:r>
              <a:rPr lang="ru-RU" sz="2000" dirty="0" smtClean="0"/>
              <a:t> </a:t>
            </a:r>
          </a:p>
          <a:p>
            <a:r>
              <a:rPr lang="ru-RU" sz="2000" dirty="0" smtClean="0"/>
              <a:t>В этом театре работает вся рука!</a:t>
            </a:r>
          </a:p>
          <a:p>
            <a:r>
              <a:rPr lang="ru-RU" sz="2000" dirty="0" smtClean="0"/>
              <a:t> При этом указательный палец актёра проходит в голову куклы, а большой и средний - в рукава её костюма. Движения </a:t>
            </a:r>
            <a:r>
              <a:rPr lang="en-US" sz="2000" dirty="0" smtClean="0"/>
              <a:t> </a:t>
            </a:r>
            <a:r>
              <a:rPr lang="ru-RU" sz="2000" dirty="0" smtClean="0"/>
              <a:t>её головы, рук, туловища осуществляются </a:t>
            </a:r>
            <a:r>
              <a:rPr lang="en-US" sz="2000" dirty="0" smtClean="0"/>
              <a:t> </a:t>
            </a:r>
            <a:r>
              <a:rPr lang="ru-RU" sz="2000" dirty="0" smtClean="0"/>
              <a:t>с помощью движений пальцев, кисти руки. Перчаточные куклы очень подвижные и выразительные. Куклы бибабо обычно действуют на ширме, за которой скрывается кукловод.</a:t>
            </a:r>
          </a:p>
          <a:p>
            <a:r>
              <a:rPr lang="ru-RU" sz="2000" dirty="0" smtClean="0"/>
              <a:t>Таких кукол можно изготовить самостоятельно, используя старые игрушки </a:t>
            </a:r>
          </a:p>
          <a:p>
            <a:endParaRPr lang="ru-RU" sz="2000" dirty="0" smtClean="0"/>
          </a:p>
          <a:p>
            <a:endParaRPr lang="ru-RU" sz="2000" dirty="0"/>
          </a:p>
        </p:txBody>
      </p:sp>
      <p:pic>
        <p:nvPicPr>
          <p:cNvPr id="8" name="Рисунок 7" descr="C:\Users\ГАВ\Desktop\фото к презентации\6ca2029c-9f13-497d-a35e-43cf6f7628fe.JPG"/>
          <p:cNvPicPr/>
          <p:nvPr/>
        </p:nvPicPr>
        <p:blipFill>
          <a:blip r:embed="rId2" cstate="print"/>
          <a:srcRect/>
          <a:stretch>
            <a:fillRect/>
          </a:stretch>
        </p:blipFill>
        <p:spPr bwMode="auto">
          <a:xfrm>
            <a:off x="251520" y="2420888"/>
            <a:ext cx="2592288" cy="1933575"/>
          </a:xfrm>
          <a:prstGeom prst="rect">
            <a:avLst/>
          </a:prstGeom>
          <a:ln>
            <a:noFill/>
          </a:ln>
          <a:effectLst>
            <a:outerShdw blurRad="292100" dist="139700" dir="2700000" algn="tl" rotWithShape="0">
              <a:srgbClr val="333333">
                <a:alpha val="65000"/>
              </a:srgbClr>
            </a:outerShdw>
          </a:effectLst>
        </p:spPr>
      </p:pic>
      <p:pic>
        <p:nvPicPr>
          <p:cNvPr id="5" name="Рисунок 4" descr="C:\Users\ГАВ\Desktop\фото к презентации\38232e12-012d-4eaf-bf61-bd2a3ac1f84c.JPG"/>
          <p:cNvPicPr/>
          <p:nvPr/>
        </p:nvPicPr>
        <p:blipFill>
          <a:blip r:embed="rId3" cstate="print"/>
          <a:srcRect/>
          <a:stretch>
            <a:fillRect/>
          </a:stretch>
        </p:blipFill>
        <p:spPr bwMode="auto">
          <a:xfrm>
            <a:off x="3779912" y="4581128"/>
            <a:ext cx="2376264" cy="1872208"/>
          </a:xfrm>
          <a:prstGeom prst="rect">
            <a:avLst/>
          </a:prstGeom>
          <a:ln>
            <a:noFill/>
          </a:ln>
          <a:effectLst>
            <a:outerShdw blurRad="292100" dist="139700" dir="2700000" algn="tl" rotWithShape="0">
              <a:srgbClr val="333333">
                <a:alpha val="65000"/>
              </a:srgbClr>
            </a:outerShdw>
          </a:effectLst>
        </p:spPr>
      </p:pic>
      <p:pic>
        <p:nvPicPr>
          <p:cNvPr id="6" name="Рисунок 5" descr="C:\Users\ГАВ\Downloads\0ab37253-bcfb-4e09-bc49-f51cef9e664a.JPG"/>
          <p:cNvPicPr/>
          <p:nvPr/>
        </p:nvPicPr>
        <p:blipFill>
          <a:blip r:embed="rId4" cstate="print"/>
          <a:srcRect/>
          <a:stretch>
            <a:fillRect/>
          </a:stretch>
        </p:blipFill>
        <p:spPr bwMode="auto">
          <a:xfrm>
            <a:off x="323528" y="4581128"/>
            <a:ext cx="2592288" cy="2060848"/>
          </a:xfrm>
          <a:prstGeom prst="rect">
            <a:avLst/>
          </a:prstGeom>
          <a:ln>
            <a:noFill/>
          </a:ln>
          <a:effectLst>
            <a:outerShdw blurRad="292100" dist="139700" dir="2700000" algn="tl" rotWithShape="0">
              <a:srgbClr val="333333">
                <a:alpha val="65000"/>
              </a:srgbClr>
            </a:outerShdw>
          </a:effectLst>
        </p:spPr>
      </p:pic>
      <p:pic>
        <p:nvPicPr>
          <p:cNvPr id="7" name="Picture 2" descr="Happy-children-reading3"/>
          <p:cNvPicPr>
            <a:picLocks noChangeAspect="1" noChangeArrowheads="1"/>
          </p:cNvPicPr>
          <p:nvPr/>
        </p:nvPicPr>
        <p:blipFill>
          <a:blip r:embed="rId5" cstate="print"/>
          <a:srcRect/>
          <a:stretch>
            <a:fillRect/>
          </a:stretch>
        </p:blipFill>
        <p:spPr bwMode="auto">
          <a:xfrm>
            <a:off x="4167185" y="3018231"/>
            <a:ext cx="4976815" cy="3839769"/>
          </a:xfrm>
          <a:prstGeom prst="rect">
            <a:avLst/>
          </a:prstGeom>
          <a:noFill/>
        </p:spPr>
      </p:pic>
      <p:pic>
        <p:nvPicPr>
          <p:cNvPr id="10" name="Рисунок 9" descr="C:\Documents and Settings\Admin\Рабочий стол\театр (3)\IMG_20191030_211012.jpg"/>
          <p:cNvPicPr/>
          <p:nvPr/>
        </p:nvPicPr>
        <p:blipFill>
          <a:blip r:embed="rId6" cstate="print"/>
          <a:srcRect/>
          <a:stretch>
            <a:fillRect/>
          </a:stretch>
        </p:blipFill>
        <p:spPr bwMode="auto">
          <a:xfrm>
            <a:off x="323528" y="548680"/>
            <a:ext cx="2520280" cy="1714511"/>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1"/>
          <p:cNvSpPr>
            <a:spLocks noChangeArrowheads="1"/>
          </p:cNvSpPr>
          <p:nvPr/>
        </p:nvSpPr>
        <p:spPr bwMode="auto">
          <a:xfrm>
            <a:off x="3000364" y="142852"/>
            <a:ext cx="5857916" cy="409342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lgn="just" fontAlgn="base">
              <a:spcBef>
                <a:spcPct val="0"/>
              </a:spcBef>
              <a:spcAft>
                <a:spcPct val="0"/>
              </a:spcAft>
            </a:pPr>
            <a:endParaRPr kumimoji="0" lang="ru-RU" sz="2000" b="1" i="1" u="none" strike="noStrike" cap="none" normalizeH="0" baseline="0" dirty="0" smtClean="0">
              <a:ln>
                <a:noFill/>
              </a:ln>
              <a:solidFill>
                <a:srgbClr val="FFFF00"/>
              </a:solidFill>
              <a:effectLst/>
              <a:ea typeface="Times New Roman" pitchFamily="18" charset="0"/>
              <a:cs typeface="Arial" pitchFamily="34" charset="0"/>
            </a:endParaRPr>
          </a:p>
          <a:p>
            <a:pPr lvl="0" algn="just" fontAlgn="base">
              <a:spcBef>
                <a:spcPct val="0"/>
              </a:spcBef>
              <a:spcAft>
                <a:spcPct val="0"/>
              </a:spcAft>
            </a:pPr>
            <a:r>
              <a:rPr kumimoji="0" lang="ru-RU" sz="2000" b="1" u="none" strike="noStrike" cap="none" normalizeH="0" baseline="0" dirty="0" smtClean="0">
                <a:ln>
                  <a:noFill/>
                </a:ln>
                <a:solidFill>
                  <a:srgbClr val="FFFF00"/>
                </a:solidFill>
                <a:effectLst/>
                <a:ea typeface="Times New Roman" pitchFamily="18" charset="0"/>
                <a:cs typeface="Arial" pitchFamily="34" charset="0"/>
              </a:rPr>
              <a:t>Театр маски</a:t>
            </a:r>
            <a:r>
              <a:rPr kumimoji="0" lang="ru-RU" sz="2000" b="0" u="none" strike="noStrike" cap="none" normalizeH="0" baseline="0" dirty="0" smtClean="0">
                <a:ln>
                  <a:noFill/>
                </a:ln>
                <a:solidFill>
                  <a:srgbClr val="FFFF00"/>
                </a:solidFill>
                <a:effectLst/>
                <a:ea typeface="Times New Roman" pitchFamily="18" charset="0"/>
                <a:cs typeface="Arial" pitchFamily="34" charset="0"/>
              </a:rPr>
              <a:t>. </a:t>
            </a:r>
            <a:r>
              <a:rPr kumimoji="0" lang="ru-RU" sz="2000" b="0" i="0" u="none" strike="noStrike" cap="none" normalizeH="0" baseline="0" dirty="0" smtClean="0">
                <a:ln>
                  <a:noFill/>
                </a:ln>
                <a:effectLst/>
                <a:ea typeface="Times New Roman" pitchFamily="18" charset="0"/>
                <a:cs typeface="Arial" pitchFamily="34" charset="0"/>
              </a:rPr>
              <a:t>Иногда достаточно надеть маску, чтобы превратить ребёнка в актёра.</a:t>
            </a:r>
            <a:r>
              <a:rPr lang="ru-RU" sz="2000" dirty="0" smtClean="0"/>
              <a:t> Можно предложить детям пересказать таким необычным образом полюбившуюся малышам сказку или подготовить полноценное выступление для родителей. Изготовить маски для предстоящего спектакля дошкольники могут самостоятельно под руководством педагога, например, на занятиях по художественно-эстетическому развитию или во время </a:t>
            </a:r>
            <a:r>
              <a:rPr lang="ru-RU" sz="2000" dirty="0" err="1" smtClean="0"/>
              <a:t>досуговой</a:t>
            </a:r>
            <a:r>
              <a:rPr lang="ru-RU" sz="2000" dirty="0" smtClean="0"/>
              <a:t> деятельности</a:t>
            </a:r>
            <a:endParaRPr kumimoji="0" lang="ru-RU" sz="2000" b="0" i="0" u="none" strike="noStrike" cap="none" normalizeH="0" baseline="0" dirty="0" smtClean="0">
              <a:ln>
                <a:noFill/>
              </a:ln>
              <a:effectLst/>
              <a:ea typeface="Times New Roman" pitchFamily="18" charset="0"/>
              <a:cs typeface="Arial"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ru-RU" sz="2000" b="0" i="0" u="none" strike="noStrike" cap="none" normalizeH="0" baseline="0" dirty="0" smtClean="0">
                <a:ln>
                  <a:noFill/>
                </a:ln>
                <a:effectLst/>
                <a:ea typeface="Times New Roman" pitchFamily="18" charset="0"/>
                <a:cs typeface="Arial" pitchFamily="34" charset="0"/>
              </a:rPr>
              <a:t> Маски можно сделать из поролона, бумаги, приобрести  готовые</a:t>
            </a:r>
            <a:r>
              <a:rPr kumimoji="0" lang="ru-RU" sz="900" b="0" i="0" u="none" strike="noStrike" cap="none" normalizeH="0" baseline="0" dirty="0" smtClean="0">
                <a:ln>
                  <a:noFill/>
                </a:ln>
                <a:solidFill>
                  <a:srgbClr val="352E18"/>
                </a:solidFill>
                <a:effectLst/>
                <a:latin typeface="Arial" pitchFamily="34" charset="0"/>
                <a:ea typeface="Times New Roman" pitchFamily="18" charset="0"/>
                <a:cs typeface="Arial" pitchFamily="34" charset="0"/>
              </a:rPr>
              <a:t>.</a:t>
            </a:r>
            <a:endParaRPr kumimoji="0" lang="ru-RU" sz="1800" b="0" i="0" u="none" strike="noStrike" cap="none" normalizeH="0" baseline="0" dirty="0" smtClean="0">
              <a:ln>
                <a:noFill/>
              </a:ln>
              <a:solidFill>
                <a:schemeClr val="tx1"/>
              </a:solidFill>
              <a:effectLst/>
              <a:latin typeface="Arial" pitchFamily="34" charset="0"/>
            </a:endParaRPr>
          </a:p>
        </p:txBody>
      </p:sp>
      <p:pic>
        <p:nvPicPr>
          <p:cNvPr id="9" name="Рисунок 8" descr="C:\Users\ГАВ\Desktop\фото к презентации\709501f6-eb67-43a1-bde8-7a848ef48e7d.JPG"/>
          <p:cNvPicPr/>
          <p:nvPr/>
        </p:nvPicPr>
        <p:blipFill>
          <a:blip r:embed="rId2" cstate="print"/>
          <a:srcRect/>
          <a:stretch>
            <a:fillRect/>
          </a:stretch>
        </p:blipFill>
        <p:spPr bwMode="auto">
          <a:xfrm>
            <a:off x="323528" y="4221088"/>
            <a:ext cx="3384376" cy="2429247"/>
          </a:xfrm>
          <a:prstGeom prst="rect">
            <a:avLst/>
          </a:prstGeom>
          <a:ln>
            <a:noFill/>
          </a:ln>
          <a:effectLst>
            <a:outerShdw blurRad="292100" dist="139700" dir="2700000" algn="tl" rotWithShape="0">
              <a:srgbClr val="333333">
                <a:alpha val="65000"/>
              </a:srgbClr>
            </a:outerShdw>
          </a:effectLst>
        </p:spPr>
      </p:pic>
      <p:pic>
        <p:nvPicPr>
          <p:cNvPr id="10" name="Рисунок 9" descr="C:\Users\ГАВ\Desktop\фото к презентации\50f98bc5-e6b2-435d-bc6b-b20ce4cad9e0.JPG"/>
          <p:cNvPicPr/>
          <p:nvPr/>
        </p:nvPicPr>
        <p:blipFill>
          <a:blip r:embed="rId3" cstate="print"/>
          <a:srcRect/>
          <a:stretch>
            <a:fillRect/>
          </a:stretch>
        </p:blipFill>
        <p:spPr bwMode="auto">
          <a:xfrm>
            <a:off x="323528" y="908720"/>
            <a:ext cx="2267744" cy="2304256"/>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857488" y="428605"/>
            <a:ext cx="6072230" cy="3785652"/>
          </a:xfrm>
          <a:prstGeom prst="rect">
            <a:avLst/>
          </a:prstGeom>
        </p:spPr>
        <p:txBody>
          <a:bodyPr wrap="square">
            <a:spAutoFit/>
          </a:bodyPr>
          <a:lstStyle/>
          <a:p>
            <a:r>
              <a:rPr lang="en-US" sz="2000" b="1" dirty="0" smtClean="0">
                <a:solidFill>
                  <a:srgbClr val="FFFF00"/>
                </a:solidFill>
              </a:rPr>
              <a:t>         </a:t>
            </a:r>
            <a:r>
              <a:rPr lang="ru-RU" sz="2000" b="1" dirty="0" smtClean="0">
                <a:solidFill>
                  <a:srgbClr val="FFFF00"/>
                </a:solidFill>
              </a:rPr>
              <a:t>Театр на </a:t>
            </a:r>
            <a:r>
              <a:rPr lang="ru-RU" sz="2000" b="1" dirty="0" err="1" smtClean="0">
                <a:solidFill>
                  <a:srgbClr val="FFFF00"/>
                </a:solidFill>
              </a:rPr>
              <a:t>ковролине</a:t>
            </a:r>
            <a:endParaRPr lang="ru-RU" sz="2000" dirty="0" smtClean="0">
              <a:solidFill>
                <a:srgbClr val="FFFF00"/>
              </a:solidFill>
            </a:endParaRPr>
          </a:p>
          <a:p>
            <a:endParaRPr lang="en-US" sz="2000" dirty="0" smtClean="0"/>
          </a:p>
          <a:p>
            <a:r>
              <a:rPr lang="ru-RU" sz="2000" dirty="0" smtClean="0"/>
              <a:t>Иллюстративное рассказывание с </a:t>
            </a:r>
            <a:r>
              <a:rPr lang="ru-RU" sz="2000" dirty="0" err="1" smtClean="0"/>
              <a:t>фланелеграфом</a:t>
            </a:r>
            <a:r>
              <a:rPr lang="ru-RU" sz="2000" dirty="0" smtClean="0"/>
              <a:t>  или </a:t>
            </a:r>
            <a:r>
              <a:rPr lang="ru-RU" sz="2000" dirty="0" err="1" smtClean="0"/>
              <a:t>ковролином</a:t>
            </a:r>
            <a:r>
              <a:rPr lang="ru-RU" sz="2000" dirty="0" smtClean="0"/>
              <a:t> дети слушают и смотрят с большим интересом. Их поражает необычность зрелища: картинки не падают, держаться на доске, как волшебные. Картинки для показа можно рисовать самим (это сюжеты или герои из сказок, рассказов, а можно вырезать из старых книг, которые уже не подлежат реставрации. Их наклеивают на тонкий картон, а с обратной стороны также наклеивают фланель или липучки.</a:t>
            </a:r>
            <a:endParaRPr lang="ru-RU" sz="2000" dirty="0"/>
          </a:p>
        </p:txBody>
      </p:sp>
      <p:pic>
        <p:nvPicPr>
          <p:cNvPr id="3" name="Рисунок 2" descr="C:\Documents and Settings\Admin\Local Settings\Temporary Internet Files\Content.Word\20181214_104634-1.jpg"/>
          <p:cNvPicPr/>
          <p:nvPr/>
        </p:nvPicPr>
        <p:blipFill>
          <a:blip r:embed="rId2" cstate="print"/>
          <a:srcRect/>
          <a:stretch>
            <a:fillRect/>
          </a:stretch>
        </p:blipFill>
        <p:spPr bwMode="auto">
          <a:xfrm>
            <a:off x="214282" y="1000108"/>
            <a:ext cx="2143140" cy="1500198"/>
          </a:xfrm>
          <a:prstGeom prst="rect">
            <a:avLst/>
          </a:prstGeom>
          <a:noFill/>
          <a:ln w="28575">
            <a:solidFill>
              <a:schemeClr val="tx1"/>
            </a:solidFill>
            <a:miter lim="800000"/>
            <a:headEnd/>
            <a:tailEnd/>
          </a:ln>
        </p:spPr>
      </p:pic>
      <p:pic>
        <p:nvPicPr>
          <p:cNvPr id="8" name="Рисунок 7" descr="C:\Documents and Settings\Admin\Local Settings\Temporary Internet Files\Content.Word\20181214_104614-1-1.jpg"/>
          <p:cNvPicPr/>
          <p:nvPr/>
        </p:nvPicPr>
        <p:blipFill>
          <a:blip r:embed="rId3" cstate="print"/>
          <a:srcRect/>
          <a:stretch>
            <a:fillRect/>
          </a:stretch>
        </p:blipFill>
        <p:spPr bwMode="auto">
          <a:xfrm>
            <a:off x="285720" y="2857496"/>
            <a:ext cx="2000264" cy="1571636"/>
          </a:xfrm>
          <a:prstGeom prst="rect">
            <a:avLst/>
          </a:prstGeom>
          <a:noFill/>
          <a:ln w="28575">
            <a:solidFill>
              <a:schemeClr val="tx1"/>
            </a:solidFill>
            <a:miter lim="800000"/>
            <a:headEnd/>
            <a:tailEnd/>
          </a:ln>
        </p:spPr>
      </p:pic>
      <p:pic>
        <p:nvPicPr>
          <p:cNvPr id="9" name="Рисунок 8" descr="C:\Documents and Settings\Admin\Рабочий стол\театр (3)\IMG_20191030_211050.jpg"/>
          <p:cNvPicPr/>
          <p:nvPr/>
        </p:nvPicPr>
        <p:blipFill>
          <a:blip r:embed="rId4" cstate="print"/>
          <a:srcRect/>
          <a:stretch>
            <a:fillRect/>
          </a:stretch>
        </p:blipFill>
        <p:spPr bwMode="auto">
          <a:xfrm>
            <a:off x="2500298" y="4857760"/>
            <a:ext cx="1967194" cy="1521480"/>
          </a:xfrm>
          <a:prstGeom prst="rect">
            <a:avLst/>
          </a:prstGeom>
          <a:noFill/>
          <a:ln w="28575">
            <a:solidFill>
              <a:schemeClr val="tx1"/>
            </a:solidFill>
            <a:miter lim="800000"/>
            <a:headEnd/>
            <a:tailEnd/>
          </a:ln>
        </p:spPr>
      </p:pic>
      <p:pic>
        <p:nvPicPr>
          <p:cNvPr id="11" name="Рисунок 10" descr="C:\Documents and Settings\Admin\Рабочий стол\маски\IMG_20191031_104244.jpg"/>
          <p:cNvPicPr/>
          <p:nvPr/>
        </p:nvPicPr>
        <p:blipFill>
          <a:blip r:embed="rId5" cstate="print"/>
          <a:srcRect/>
          <a:stretch>
            <a:fillRect/>
          </a:stretch>
        </p:blipFill>
        <p:spPr bwMode="auto">
          <a:xfrm>
            <a:off x="6858016" y="4857760"/>
            <a:ext cx="2054223" cy="1499430"/>
          </a:xfrm>
          <a:prstGeom prst="rect">
            <a:avLst/>
          </a:prstGeom>
          <a:noFill/>
          <a:ln w="28575">
            <a:solidFill>
              <a:schemeClr val="tx1"/>
            </a:solidFill>
            <a:miter lim="800000"/>
            <a:headEnd/>
            <a:tailEnd/>
          </a:ln>
        </p:spPr>
      </p:pic>
      <p:pic>
        <p:nvPicPr>
          <p:cNvPr id="12" name="Рисунок 11" descr="C:\Documents and Settings\Admin\Рабочий стол\маски\IMG_20191030_183341.jpg"/>
          <p:cNvPicPr/>
          <p:nvPr/>
        </p:nvPicPr>
        <p:blipFill>
          <a:blip r:embed="rId6" cstate="print"/>
          <a:srcRect/>
          <a:stretch>
            <a:fillRect/>
          </a:stretch>
        </p:blipFill>
        <p:spPr bwMode="auto">
          <a:xfrm>
            <a:off x="285720" y="4786322"/>
            <a:ext cx="2000264" cy="1571636"/>
          </a:xfrm>
          <a:prstGeom prst="rect">
            <a:avLst/>
          </a:prstGeom>
          <a:noFill/>
          <a:ln w="28575">
            <a:solidFill>
              <a:schemeClr val="tx1"/>
            </a:solidFill>
            <a:miter lim="800000"/>
            <a:headEnd/>
            <a:tailEnd/>
          </a:ln>
        </p:spPr>
      </p:pic>
      <p:pic>
        <p:nvPicPr>
          <p:cNvPr id="13" name="Рисунок 12" descr="C:\Documents and Settings\Admin\Рабочий стол\маски\IMG_20191031_103900.jpg"/>
          <p:cNvPicPr/>
          <p:nvPr/>
        </p:nvPicPr>
        <p:blipFill>
          <a:blip r:embed="rId7" cstate="print"/>
          <a:srcRect/>
          <a:stretch>
            <a:fillRect/>
          </a:stretch>
        </p:blipFill>
        <p:spPr bwMode="auto">
          <a:xfrm>
            <a:off x="4714876" y="4857760"/>
            <a:ext cx="1928826" cy="1462088"/>
          </a:xfrm>
          <a:prstGeom prst="rect">
            <a:avLst/>
          </a:prstGeom>
          <a:noFill/>
          <a:ln w="28575">
            <a:solidFill>
              <a:schemeClr val="tx1"/>
            </a:solidFill>
            <a:miter lim="800000"/>
            <a:headEnd/>
            <a:tailEnd/>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857488" y="428605"/>
            <a:ext cx="6072230" cy="707886"/>
          </a:xfrm>
          <a:prstGeom prst="rect">
            <a:avLst/>
          </a:prstGeom>
        </p:spPr>
        <p:txBody>
          <a:bodyPr wrap="square">
            <a:spAutoFit/>
          </a:bodyPr>
          <a:lstStyle/>
          <a:p>
            <a:pPr algn="ctr"/>
            <a:r>
              <a:rPr lang="en-US" sz="2000" b="1" dirty="0" smtClean="0">
                <a:solidFill>
                  <a:srgbClr val="FFFF00"/>
                </a:solidFill>
              </a:rPr>
              <a:t>      </a:t>
            </a:r>
            <a:r>
              <a:rPr lang="ru-RU" sz="2000" b="1" dirty="0" err="1" smtClean="0">
                <a:solidFill>
                  <a:srgbClr val="FFFF00"/>
                </a:solidFill>
              </a:rPr>
              <a:t>Мнемотаблицы</a:t>
            </a:r>
            <a:r>
              <a:rPr lang="ru-RU" sz="2000" b="1" dirty="0" smtClean="0">
                <a:solidFill>
                  <a:srgbClr val="FFFF00"/>
                </a:solidFill>
              </a:rPr>
              <a:t> </a:t>
            </a:r>
            <a:endParaRPr lang="ru-RU" sz="2000" dirty="0" smtClean="0">
              <a:solidFill>
                <a:srgbClr val="FFFF00"/>
              </a:solidFill>
            </a:endParaRPr>
          </a:p>
          <a:p>
            <a:endParaRPr lang="en-US" sz="2000" dirty="0" smtClean="0"/>
          </a:p>
        </p:txBody>
      </p:sp>
      <p:pic>
        <p:nvPicPr>
          <p:cNvPr id="10" name="Рисунок 9" descr="C:\Users\ГАВ\Desktop\фото к презентации\IMG_3622.JPG"/>
          <p:cNvPicPr/>
          <p:nvPr/>
        </p:nvPicPr>
        <p:blipFill>
          <a:blip r:embed="rId2" cstate="print"/>
          <a:srcRect/>
          <a:stretch>
            <a:fillRect/>
          </a:stretch>
        </p:blipFill>
        <p:spPr bwMode="auto">
          <a:xfrm>
            <a:off x="323528" y="692696"/>
            <a:ext cx="2304256" cy="1728192"/>
          </a:xfrm>
          <a:prstGeom prst="rect">
            <a:avLst/>
          </a:prstGeom>
          <a:ln>
            <a:noFill/>
          </a:ln>
          <a:effectLst>
            <a:outerShdw blurRad="292100" dist="139700" dir="2700000" algn="tl" rotWithShape="0">
              <a:srgbClr val="333333">
                <a:alpha val="65000"/>
              </a:srgbClr>
            </a:outerShdw>
          </a:effectLst>
        </p:spPr>
      </p:pic>
      <p:pic>
        <p:nvPicPr>
          <p:cNvPr id="14" name="Рисунок 13" descr="C:\Users\ГАВ\Desktop\фото к презентации\IMG_3623.JPG"/>
          <p:cNvPicPr/>
          <p:nvPr/>
        </p:nvPicPr>
        <p:blipFill>
          <a:blip r:embed="rId3" cstate="print"/>
          <a:srcRect/>
          <a:stretch>
            <a:fillRect/>
          </a:stretch>
        </p:blipFill>
        <p:spPr bwMode="auto">
          <a:xfrm>
            <a:off x="323528" y="2708920"/>
            <a:ext cx="2304256" cy="1656184"/>
          </a:xfrm>
          <a:prstGeom prst="rect">
            <a:avLst/>
          </a:prstGeom>
          <a:ln>
            <a:noFill/>
          </a:ln>
          <a:effectLst>
            <a:outerShdw blurRad="292100" dist="139700" dir="2700000" algn="tl" rotWithShape="0">
              <a:srgbClr val="333333">
                <a:alpha val="65000"/>
              </a:srgbClr>
            </a:outerShdw>
          </a:effectLst>
        </p:spPr>
      </p:pic>
      <p:sp>
        <p:nvSpPr>
          <p:cNvPr id="5" name="Прямоугольник 4"/>
          <p:cNvSpPr/>
          <p:nvPr/>
        </p:nvSpPr>
        <p:spPr>
          <a:xfrm>
            <a:off x="3275856" y="980728"/>
            <a:ext cx="4572000" cy="3693319"/>
          </a:xfrm>
          <a:prstGeom prst="rect">
            <a:avLst/>
          </a:prstGeom>
        </p:spPr>
        <p:txBody>
          <a:bodyPr>
            <a:spAutoFit/>
          </a:bodyPr>
          <a:lstStyle/>
          <a:p>
            <a:r>
              <a:rPr lang="ru-RU" dirty="0" err="1" smtClean="0"/>
              <a:t>Мнемотаблица</a:t>
            </a:r>
            <a:r>
              <a:rPr lang="ru-RU" dirty="0" smtClean="0"/>
              <a:t> - это один из наиболее популярных и эффективных приемов (мнемотехник), которые можно использовать для облегчения процесса запоминания и воспроизведения дошкольниками информации, развития мышления и речи. В моих </a:t>
            </a:r>
            <a:r>
              <a:rPr lang="ru-RU" dirty="0" err="1" smtClean="0"/>
              <a:t>мнемотаблицах</a:t>
            </a:r>
            <a:r>
              <a:rPr lang="ru-RU" dirty="0" smtClean="0"/>
              <a:t> последовательно расположены изображения, в которых зашифровано содержание сказок. При прослушивании сказки взрослым, ребенок запоминает её не только на слух, но и при помощи зрительного восприятия. Знакомую сказку он может пересказать.</a:t>
            </a:r>
            <a:endParaRPr lang="ru-RU" dirty="0"/>
          </a:p>
        </p:txBody>
      </p:sp>
      <p:pic>
        <p:nvPicPr>
          <p:cNvPr id="7" name="Рисунок 6" descr="C:\Users\ГАВ\Desktop\фото к презентации\IMG_3669.JPG"/>
          <p:cNvPicPr/>
          <p:nvPr/>
        </p:nvPicPr>
        <p:blipFill>
          <a:blip r:embed="rId4" cstate="print"/>
          <a:srcRect/>
          <a:stretch>
            <a:fillRect/>
          </a:stretch>
        </p:blipFill>
        <p:spPr bwMode="auto">
          <a:xfrm rot="5400000">
            <a:off x="6457900" y="4495428"/>
            <a:ext cx="2060848" cy="2232248"/>
          </a:xfrm>
          <a:prstGeom prst="rect">
            <a:avLst/>
          </a:prstGeom>
          <a:ln>
            <a:noFill/>
          </a:ln>
          <a:effectLst>
            <a:outerShdw blurRad="292100" dist="139700" dir="2700000" algn="tl" rotWithShape="0">
              <a:srgbClr val="333333">
                <a:alpha val="65000"/>
              </a:srgbClr>
            </a:outerShdw>
          </a:effectLst>
        </p:spPr>
      </p:pic>
      <p:pic>
        <p:nvPicPr>
          <p:cNvPr id="8" name="Рисунок 7" descr="C:\Users\ГАВ\Desktop\фото к презентации\IMG_3670.JPG"/>
          <p:cNvPicPr/>
          <p:nvPr/>
        </p:nvPicPr>
        <p:blipFill>
          <a:blip r:embed="rId5" cstate="print"/>
          <a:srcRect/>
          <a:stretch>
            <a:fillRect/>
          </a:stretch>
        </p:blipFill>
        <p:spPr bwMode="auto">
          <a:xfrm>
            <a:off x="323528" y="4653136"/>
            <a:ext cx="2362200" cy="1944216"/>
          </a:xfrm>
          <a:prstGeom prst="rect">
            <a:avLst/>
          </a:prstGeom>
          <a:ln>
            <a:noFill/>
          </a:ln>
          <a:effectLst>
            <a:outerShdw blurRad="292100" dist="139700" dir="2700000" algn="tl" rotWithShape="0">
              <a:srgbClr val="333333">
                <a:alpha val="65000"/>
              </a:srgbClr>
            </a:outerShdw>
          </a:effectLst>
        </p:spPr>
      </p:pic>
      <p:pic>
        <p:nvPicPr>
          <p:cNvPr id="9" name="Рисунок 8" descr="C:\Users\ГАВ\Desktop\image(60).png"/>
          <p:cNvPicPr/>
          <p:nvPr/>
        </p:nvPicPr>
        <p:blipFill>
          <a:blip r:embed="rId6" cstate="print"/>
          <a:srcRect/>
          <a:stretch>
            <a:fillRect/>
          </a:stretch>
        </p:blipFill>
        <p:spPr bwMode="auto">
          <a:xfrm>
            <a:off x="3275856" y="4725144"/>
            <a:ext cx="2552700" cy="1918590"/>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C:\Users\Александр\Desktop\к занятию\105390197.jpg"/>
          <p:cNvPicPr/>
          <p:nvPr/>
        </p:nvPicPr>
        <p:blipFill>
          <a:blip r:embed="rId2" cstate="print"/>
          <a:srcRect b="2238"/>
          <a:stretch>
            <a:fillRect/>
          </a:stretch>
        </p:blipFill>
        <p:spPr bwMode="auto">
          <a:xfrm>
            <a:off x="2627784" y="2060848"/>
            <a:ext cx="3623320" cy="3344416"/>
          </a:xfrm>
          <a:prstGeom prst="rect">
            <a:avLst/>
          </a:prstGeom>
          <a:noFill/>
          <a:ln w="9525">
            <a:noFill/>
            <a:miter lim="800000"/>
            <a:headEnd/>
            <a:tailEnd/>
          </a:ln>
        </p:spPr>
      </p:pic>
      <p:sp>
        <p:nvSpPr>
          <p:cNvPr id="3" name="Прямоугольник 2"/>
          <p:cNvSpPr/>
          <p:nvPr/>
        </p:nvSpPr>
        <p:spPr>
          <a:xfrm>
            <a:off x="1558356" y="1008366"/>
            <a:ext cx="6804248" cy="461665"/>
          </a:xfrm>
          <a:prstGeom prst="rect">
            <a:avLst/>
          </a:prstGeom>
        </p:spPr>
        <p:txBody>
          <a:bodyPr wrap="square">
            <a:spAutoFit/>
          </a:bodyPr>
          <a:lstStyle/>
          <a:p>
            <a:pPr algn="ctr"/>
            <a:r>
              <a:rPr lang="ru-RU" sz="2400" dirty="0" smtClean="0">
                <a:solidFill>
                  <a:srgbClr val="FFFF00"/>
                </a:solidFill>
              </a:rPr>
              <a:t>Русская народная сказка «Лиса со скалочкой»</a:t>
            </a:r>
            <a:endParaRPr lang="ru-RU" sz="2400" dirty="0">
              <a:solidFill>
                <a:srgbClr val="FFFF00"/>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2786050" y="785794"/>
            <a:ext cx="5786478" cy="3385542"/>
          </a:xfrm>
          <a:prstGeom prst="rect">
            <a:avLst/>
          </a:prstGeom>
          <a:noFill/>
          <a:ln w="9525">
            <a:noFill/>
            <a:miter lim="800000"/>
            <a:headEnd/>
            <a:tailEnd/>
          </a:ln>
          <a:effectLst/>
        </p:spPr>
        <p:txBody>
          <a:bodyPr vert="horz" wrap="square" lIns="0" tIns="0" rIns="0" bIns="0" numCol="1" anchor="ctr" anchorCtr="0" compatLnSpc="1">
            <a:prstTxWarp prst="textNoShape">
              <a:avLst/>
            </a:prstTxWarp>
            <a:spAutoFit/>
          </a:bodyPr>
          <a:lstStyle/>
          <a:p>
            <a:pPr marL="0" marR="0" lvl="0" indent="238125" defTabSz="914400" rtl="0" eaLnBrk="1" fontAlgn="base" latinLnBrk="0" hangingPunct="1">
              <a:lnSpc>
                <a:spcPct val="100000"/>
              </a:lnSpc>
              <a:spcBef>
                <a:spcPct val="0"/>
              </a:spcBef>
              <a:spcAft>
                <a:spcPct val="0"/>
              </a:spcAft>
              <a:buClrTx/>
              <a:buSzTx/>
              <a:buFontTx/>
              <a:buNone/>
              <a:tabLst/>
            </a:pPr>
            <a:r>
              <a:rPr kumimoji="0" lang="ru-RU" b="1" i="0" u="none" strike="noStrike" cap="none" normalizeH="0" baseline="0" dirty="0" smtClean="0">
                <a:ln>
                  <a:noFill/>
                </a:ln>
                <a:solidFill>
                  <a:srgbClr val="FFFF00"/>
                </a:solidFill>
                <a:effectLst/>
                <a:latin typeface="Arial" pitchFamily="34" charset="0"/>
                <a:cs typeface="Arial" pitchFamily="34" charset="0"/>
              </a:rPr>
              <a:t> </a:t>
            </a:r>
            <a:r>
              <a:rPr kumimoji="0" lang="ru-RU" sz="2000" b="1" i="0" u="none" strike="noStrike" cap="none" normalizeH="0" baseline="0" dirty="0" smtClean="0">
                <a:ln>
                  <a:noFill/>
                </a:ln>
                <a:solidFill>
                  <a:srgbClr val="FFFF00"/>
                </a:solidFill>
                <a:effectLst/>
                <a:cs typeface="Arial" pitchFamily="34" charset="0"/>
              </a:rPr>
              <a:t>Теневой театр</a:t>
            </a:r>
            <a:endParaRPr kumimoji="0" lang="en-US" sz="2000" b="1" i="0" u="none" strike="noStrike" cap="none" normalizeH="0" baseline="0" dirty="0" smtClean="0">
              <a:ln>
                <a:noFill/>
              </a:ln>
              <a:solidFill>
                <a:srgbClr val="FFFF00"/>
              </a:solidFill>
              <a:effectLst/>
              <a:cs typeface="Arial" pitchFamily="34" charset="0"/>
            </a:endParaRPr>
          </a:p>
          <a:p>
            <a:pPr marL="0" marR="0" lvl="0" indent="238125" algn="l" defTabSz="914400" rtl="0" eaLnBrk="1" fontAlgn="base" latinLnBrk="0" hangingPunct="1">
              <a:lnSpc>
                <a:spcPct val="100000"/>
              </a:lnSpc>
              <a:spcBef>
                <a:spcPct val="0"/>
              </a:spcBef>
              <a:spcAft>
                <a:spcPct val="0"/>
              </a:spcAft>
              <a:buClrTx/>
              <a:buSzTx/>
              <a:buFontTx/>
              <a:buNone/>
              <a:tabLst/>
            </a:pPr>
            <a:endParaRPr kumimoji="0" lang="ru-RU" sz="2000" b="0" i="0" u="none" strike="noStrike" cap="none" normalizeH="0" baseline="0" dirty="0" smtClean="0">
              <a:ln>
                <a:noFill/>
              </a:ln>
              <a:solidFill>
                <a:srgbClr val="FFFF00"/>
              </a:solidFill>
              <a:effectLst/>
            </a:endParaRPr>
          </a:p>
          <a:p>
            <a:pPr marL="0" marR="0" lvl="0" indent="238125" algn="l" defTabSz="914400" rtl="0" eaLnBrk="0" fontAlgn="base" latinLnBrk="0" hangingPunct="0">
              <a:lnSpc>
                <a:spcPct val="100000"/>
              </a:lnSpc>
              <a:spcBef>
                <a:spcPct val="0"/>
              </a:spcBef>
              <a:spcAft>
                <a:spcPct val="0"/>
              </a:spcAft>
              <a:buClrTx/>
              <a:buSzTx/>
              <a:buFontTx/>
              <a:buNone/>
              <a:tabLst/>
            </a:pPr>
            <a:r>
              <a:rPr kumimoji="0" lang="ru-RU" sz="2000" b="0" i="0" u="none" strike="noStrike" cap="none" normalizeH="0" baseline="0" dirty="0" smtClean="0">
                <a:ln>
                  <a:noFill/>
                </a:ln>
                <a:effectLst/>
                <a:cs typeface="Arial" pitchFamily="34" charset="0"/>
              </a:rPr>
              <a:t>Теневой театр является радостным и желанным развлечением. Дети очень любят смотреть, как движутся фигурки людей, животных и птиц на ярко освещённом экране. Силуэты фигурок делают из тонкого картона и окрашивают в чёрный цвет с одной стороны. Некоторые части силуэтов (рука, нога, голова и т. д.) можно сделать подвижными (прикрепить нитками или проволокой)</a:t>
            </a:r>
            <a:endParaRPr kumimoji="0" lang="ru-RU" sz="2000" b="0" i="0" u="none" strike="noStrike" cap="none" normalizeH="0" baseline="0" dirty="0" smtClean="0">
              <a:ln>
                <a:noFill/>
              </a:ln>
              <a:effectLst/>
            </a:endParaRPr>
          </a:p>
          <a:p>
            <a:pPr marL="0" marR="0" lvl="0" indent="238125" algn="l" defTabSz="914400" rtl="0" eaLnBrk="0" fontAlgn="base" latinLnBrk="0" hangingPunct="0">
              <a:lnSpc>
                <a:spcPct val="100000"/>
              </a:lnSpc>
              <a:spcBef>
                <a:spcPct val="0"/>
              </a:spcBef>
              <a:spcAft>
                <a:spcPct val="0"/>
              </a:spcAft>
              <a:buClrTx/>
              <a:buSzTx/>
              <a:buFontTx/>
              <a:buNone/>
              <a:tabLst/>
            </a:pPr>
            <a:r>
              <a:rPr kumimoji="0" lang="ru-RU" sz="2000" b="0" i="0" u="none" strike="noStrike" cap="none" normalizeH="0" baseline="0" dirty="0" smtClean="0">
                <a:ln>
                  <a:noFill/>
                </a:ln>
                <a:effectLst/>
              </a:rPr>
              <a:t>       </a:t>
            </a:r>
          </a:p>
        </p:txBody>
      </p:sp>
      <p:sp>
        <p:nvSpPr>
          <p:cNvPr id="1026" name="AutoShape 2" descr="https://www.maam.ru/upload/blogs/detsad-291063-1419873843.jpg"/>
          <p:cNvSpPr>
            <a:spLocks noChangeAspect="1" noChangeArrowheads="1"/>
          </p:cNvSpPr>
          <p:nvPr/>
        </p:nvSpPr>
        <p:spPr bwMode="auto">
          <a:xfrm>
            <a:off x="301625" y="382588"/>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28" name="AutoShape 4" descr="https://www.maam.ru/upload/blogs/detsad-291063-1419873843.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10" name="Picture 2" descr="Happy-children-reading3"/>
          <p:cNvPicPr>
            <a:picLocks noChangeAspect="1" noChangeArrowheads="1"/>
          </p:cNvPicPr>
          <p:nvPr/>
        </p:nvPicPr>
        <p:blipFill>
          <a:blip r:embed="rId2" cstate="print"/>
          <a:srcRect/>
          <a:stretch>
            <a:fillRect/>
          </a:stretch>
        </p:blipFill>
        <p:spPr bwMode="auto">
          <a:xfrm>
            <a:off x="0" y="4000504"/>
            <a:ext cx="4214809" cy="3003822"/>
          </a:xfrm>
          <a:prstGeom prst="rect">
            <a:avLst/>
          </a:prstGeom>
          <a:noFill/>
        </p:spPr>
      </p:pic>
      <p:pic>
        <p:nvPicPr>
          <p:cNvPr id="12" name="Picture 2" descr="Happy-children-reading3"/>
          <p:cNvPicPr>
            <a:picLocks noChangeAspect="1" noChangeArrowheads="1"/>
          </p:cNvPicPr>
          <p:nvPr/>
        </p:nvPicPr>
        <p:blipFill>
          <a:blip r:embed="rId2" cstate="print"/>
          <a:srcRect/>
          <a:stretch>
            <a:fillRect/>
          </a:stretch>
        </p:blipFill>
        <p:spPr bwMode="auto">
          <a:xfrm flipH="1">
            <a:off x="4139952" y="3933056"/>
            <a:ext cx="4643470" cy="3143248"/>
          </a:xfrm>
          <a:prstGeom prst="rect">
            <a:avLst/>
          </a:prstGeom>
          <a:noFill/>
        </p:spPr>
      </p:pic>
      <p:pic>
        <p:nvPicPr>
          <p:cNvPr id="17" name="Рисунок 16" descr="C:\Users\ГАВ\Desktop\фото к презентации\IMG_3637.JPG"/>
          <p:cNvPicPr/>
          <p:nvPr/>
        </p:nvPicPr>
        <p:blipFill>
          <a:blip r:embed="rId3" cstate="print"/>
          <a:srcRect/>
          <a:stretch>
            <a:fillRect/>
          </a:stretch>
        </p:blipFill>
        <p:spPr bwMode="auto">
          <a:xfrm>
            <a:off x="323528" y="4365104"/>
            <a:ext cx="2592288" cy="1800200"/>
          </a:xfrm>
          <a:prstGeom prst="rect">
            <a:avLst/>
          </a:prstGeom>
          <a:ln>
            <a:noFill/>
          </a:ln>
          <a:effectLst>
            <a:outerShdw blurRad="292100" dist="139700" dir="2700000" algn="tl" rotWithShape="0">
              <a:srgbClr val="333333">
                <a:alpha val="65000"/>
              </a:srgbClr>
            </a:outerShdw>
          </a:effectLst>
        </p:spPr>
      </p:pic>
      <p:pic>
        <p:nvPicPr>
          <p:cNvPr id="18" name="Рисунок 17" descr="C:\Users\ГАВ\Desktop\фото к презентации\IMG_3636.JPG"/>
          <p:cNvPicPr/>
          <p:nvPr/>
        </p:nvPicPr>
        <p:blipFill>
          <a:blip r:embed="rId4" cstate="print"/>
          <a:srcRect/>
          <a:stretch>
            <a:fillRect/>
          </a:stretch>
        </p:blipFill>
        <p:spPr bwMode="auto">
          <a:xfrm>
            <a:off x="6084168" y="4365104"/>
            <a:ext cx="2775061" cy="1750324"/>
          </a:xfrm>
          <a:prstGeom prst="rect">
            <a:avLst/>
          </a:prstGeom>
          <a:ln>
            <a:noFill/>
          </a:ln>
          <a:effectLst>
            <a:outerShdw blurRad="292100" dist="139700" dir="2700000" algn="tl" rotWithShape="0">
              <a:srgbClr val="333333">
                <a:alpha val="65000"/>
              </a:srgbClr>
            </a:outerShdw>
          </a:effectLst>
        </p:spPr>
      </p:pic>
      <p:pic>
        <p:nvPicPr>
          <p:cNvPr id="19" name="Рисунок 18" descr="C:\Users\ГАВ\Desktop\фото к презентации\IMG_3639.JPG"/>
          <p:cNvPicPr/>
          <p:nvPr/>
        </p:nvPicPr>
        <p:blipFill>
          <a:blip r:embed="rId5" cstate="print"/>
          <a:srcRect/>
          <a:stretch>
            <a:fillRect/>
          </a:stretch>
        </p:blipFill>
        <p:spPr bwMode="auto">
          <a:xfrm>
            <a:off x="3059832" y="4365104"/>
            <a:ext cx="2664296" cy="1787079"/>
          </a:xfrm>
          <a:prstGeom prst="rect">
            <a:avLst/>
          </a:prstGeom>
          <a:ln>
            <a:noFill/>
          </a:ln>
          <a:effectLst>
            <a:outerShdw blurRad="292100" dist="139700" dir="2700000" algn="tl" rotWithShape="0">
              <a:srgbClr val="333333">
                <a:alpha val="65000"/>
              </a:srgbClr>
            </a:outerShdw>
          </a:effectLst>
        </p:spPr>
      </p:pic>
      <p:pic>
        <p:nvPicPr>
          <p:cNvPr id="20" name="Рисунок 19" descr="C:\Documents and Settings\Admin\Рабочий стол\театр (3)\Screenshot_20191027_184253.jpg"/>
          <p:cNvPicPr/>
          <p:nvPr/>
        </p:nvPicPr>
        <p:blipFill>
          <a:blip r:embed="rId6" cstate="print"/>
          <a:srcRect/>
          <a:stretch>
            <a:fillRect/>
          </a:stretch>
        </p:blipFill>
        <p:spPr bwMode="auto">
          <a:xfrm>
            <a:off x="251520" y="2420888"/>
            <a:ext cx="2376264" cy="1723243"/>
          </a:xfrm>
          <a:prstGeom prst="rect">
            <a:avLst/>
          </a:prstGeom>
          <a:ln>
            <a:noFill/>
          </a:ln>
          <a:effectLst>
            <a:outerShdw blurRad="292100" dist="139700" dir="2700000" algn="tl" rotWithShape="0">
              <a:srgbClr val="333333">
                <a:alpha val="65000"/>
              </a:srgbClr>
            </a:outerShdw>
          </a:effectLst>
        </p:spPr>
      </p:pic>
      <p:pic>
        <p:nvPicPr>
          <p:cNvPr id="21" name="Рисунок 20" descr="C:\Documents and Settings\Admin\Рабочий стол\театр (3)\Screenshot_20191030_214740.jpg"/>
          <p:cNvPicPr/>
          <p:nvPr/>
        </p:nvPicPr>
        <p:blipFill>
          <a:blip r:embed="rId7" cstate="print"/>
          <a:srcRect/>
          <a:stretch>
            <a:fillRect/>
          </a:stretch>
        </p:blipFill>
        <p:spPr bwMode="auto">
          <a:xfrm>
            <a:off x="323528" y="548680"/>
            <a:ext cx="2232248" cy="1584176"/>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solidFill>
                  <a:srgbClr val="FFFF00"/>
                </a:solidFill>
              </a:rPr>
              <a:t>Инсценировка сказки «Репка»</a:t>
            </a:r>
            <a:endParaRPr lang="ru-RU" dirty="0">
              <a:solidFill>
                <a:srgbClr val="FFFF00"/>
              </a:solidFill>
            </a:endParaRPr>
          </a:p>
        </p:txBody>
      </p:sp>
      <p:pic>
        <p:nvPicPr>
          <p:cNvPr id="3" name="IMG_2878.MOV">
            <a:hlinkClick r:id="" action="ppaction://media"/>
          </p:cNvPr>
          <p:cNvPicPr>
            <a:picLocks noRot="1" noChangeAspect="1"/>
          </p:cNvPicPr>
          <p:nvPr>
            <a:videoFile r:link="rId1"/>
          </p:nvPr>
        </p:nvPicPr>
        <p:blipFill>
          <a:blip r:embed="rId3" cstate="print"/>
          <a:stretch>
            <a:fillRect/>
          </a:stretch>
        </p:blipFill>
        <p:spPr>
          <a:xfrm>
            <a:off x="3095836" y="2268968"/>
            <a:ext cx="2412268" cy="3824327"/>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fill="hold" display="0">
                  <p:stCondLst>
                    <p:cond delay="indefinite"/>
                  </p:stCondLst>
                  <p:endCondLst>
                    <p:cond evt="onNext" delay="0">
                      <p:tgtEl>
                        <p:sldTgt/>
                      </p:tgtEl>
                    </p:cond>
                    <p:cond evt="onPrev" delay="0">
                      <p:tgtEl>
                        <p:sldTgt/>
                      </p:tgtEl>
                    </p:cond>
                  </p:end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428860" y="571481"/>
            <a:ext cx="5500726" cy="5632311"/>
          </a:xfrm>
          <a:prstGeom prst="rect">
            <a:avLst/>
          </a:prstGeom>
        </p:spPr>
        <p:txBody>
          <a:bodyPr wrap="square">
            <a:spAutoFit/>
          </a:bodyPr>
          <a:lstStyle/>
          <a:p>
            <a:r>
              <a:rPr lang="ru-RU" sz="2000" b="1" dirty="0" smtClean="0">
                <a:solidFill>
                  <a:srgbClr val="FFFF00"/>
                </a:solidFill>
              </a:rPr>
              <a:t>    УЧАСТИЕ РОДИТЕЛЕЙ.</a:t>
            </a:r>
            <a:r>
              <a:rPr lang="ru-RU" sz="2000" dirty="0" smtClean="0"/>
              <a:t/>
            </a:r>
            <a:br>
              <a:rPr lang="ru-RU" sz="2000" dirty="0" smtClean="0"/>
            </a:br>
            <a:r>
              <a:rPr lang="ru-RU" sz="2000" dirty="0" smtClean="0"/>
              <a:t> Развитие театральной деятельности и накопление эмоционально-чувственного опыта у детей</a:t>
            </a:r>
            <a:r>
              <a:rPr lang="en-US" sz="2000" dirty="0" smtClean="0"/>
              <a:t> </a:t>
            </a:r>
            <a:r>
              <a:rPr lang="ru-RU" sz="2000" dirty="0" smtClean="0"/>
              <a:t>это длительная работа, требующая участия родителей. </a:t>
            </a:r>
          </a:p>
          <a:p>
            <a:r>
              <a:rPr lang="ru-RU" sz="2000" dirty="0" smtClean="0"/>
              <a:t>Рекомендуемые формы работы с родителями: проведение досугов, тематических вечеров «Любимые сказки», «Театральные встречи», бесед, консультаций, мастер- классов по изготовлению театров. Совместное изготовление атрибутов,  костюмов к праздникам. </a:t>
            </a:r>
          </a:p>
          <a:p>
            <a:r>
              <a:rPr lang="ru-RU" sz="2000" dirty="0" smtClean="0"/>
              <a:t> Рекомендовать домашнее сочинение сказок и различных историй и их разыгрывание. Участие родителей в театральной деятельности вызывает у детей много эмоций, обостряет чувство гордости за родителей, которые участвуют в театрализованных постановках ДОУ.</a:t>
            </a:r>
            <a:endParaRPr lang="ru-RU" sz="2000" dirty="0"/>
          </a:p>
        </p:txBody>
      </p:sp>
      <p:pic>
        <p:nvPicPr>
          <p:cNvPr id="3" name="Рисунок 2" descr="https://pp.userapi.com/c851432/v851432477/9f946/aSjqpO34t9w.jpg"/>
          <p:cNvPicPr/>
          <p:nvPr/>
        </p:nvPicPr>
        <p:blipFill>
          <a:blip r:embed="rId2" cstate="print"/>
          <a:srcRect/>
          <a:stretch>
            <a:fillRect/>
          </a:stretch>
        </p:blipFill>
        <p:spPr bwMode="auto">
          <a:xfrm>
            <a:off x="323528" y="4149080"/>
            <a:ext cx="2000264" cy="1578771"/>
          </a:xfrm>
          <a:prstGeom prst="rect">
            <a:avLst/>
          </a:prstGeom>
          <a:noFill/>
          <a:ln w="28575">
            <a:solidFill>
              <a:schemeClr val="tx1"/>
            </a:solidFill>
            <a:miter lim="800000"/>
            <a:headEnd/>
            <a:tailEnd/>
          </a:ln>
        </p:spPr>
      </p:pic>
      <p:pic>
        <p:nvPicPr>
          <p:cNvPr id="4" name="Рисунок 3" descr="https://pp.userapi.com/c851432/v851432477/9f958/ec-CXenNDYg.jpg"/>
          <p:cNvPicPr/>
          <p:nvPr/>
        </p:nvPicPr>
        <p:blipFill>
          <a:blip r:embed="rId3" cstate="print"/>
          <a:srcRect/>
          <a:stretch>
            <a:fillRect/>
          </a:stretch>
        </p:blipFill>
        <p:spPr bwMode="auto">
          <a:xfrm>
            <a:off x="214282" y="857232"/>
            <a:ext cx="2000264" cy="1428760"/>
          </a:xfrm>
          <a:prstGeom prst="rect">
            <a:avLst/>
          </a:prstGeom>
          <a:noFill/>
          <a:ln w="28575">
            <a:solidFill>
              <a:schemeClr val="tx1"/>
            </a:solidFill>
            <a:miter lim="800000"/>
            <a:headEnd/>
            <a:tailEnd/>
          </a:ln>
        </p:spPr>
      </p:pic>
      <p:pic>
        <p:nvPicPr>
          <p:cNvPr id="6" name="Рисунок 5" descr="C:\Documents and Settings\Admin\Рабочий стол\JDxoKSC52a8.jpg"/>
          <p:cNvPicPr/>
          <p:nvPr/>
        </p:nvPicPr>
        <p:blipFill>
          <a:blip r:embed="rId4" cstate="print"/>
          <a:srcRect/>
          <a:stretch>
            <a:fillRect/>
          </a:stretch>
        </p:blipFill>
        <p:spPr bwMode="auto">
          <a:xfrm>
            <a:off x="251520" y="2492896"/>
            <a:ext cx="1945958" cy="1368152"/>
          </a:xfrm>
          <a:prstGeom prst="rect">
            <a:avLst/>
          </a:prstGeom>
          <a:noFill/>
          <a:ln w="28575">
            <a:solidFill>
              <a:schemeClr val="tx1"/>
            </a:solidFill>
            <a:miter lim="800000"/>
            <a:headEnd/>
            <a:tailEnd/>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714612" y="1928802"/>
            <a:ext cx="4286280" cy="2862322"/>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2700000" scaled="1"/>
            <a:tileRect/>
          </a:gradFill>
          <a:ln w="28575">
            <a:solidFill>
              <a:schemeClr val="tx1"/>
            </a:solidFill>
          </a:ln>
        </p:spPr>
        <p:txBody>
          <a:bodyPr wrap="square">
            <a:spAutoFit/>
          </a:bodyPr>
          <a:lstStyle/>
          <a:p>
            <a:r>
              <a:rPr lang="ru-RU" sz="2000" dirty="0" smtClean="0">
                <a:solidFill>
                  <a:srgbClr val="FFFF00"/>
                </a:solidFill>
              </a:rPr>
              <a:t>  </a:t>
            </a:r>
            <a:endParaRPr lang="en-US" sz="2000" dirty="0" smtClean="0">
              <a:solidFill>
                <a:srgbClr val="FFFF00"/>
              </a:solidFill>
            </a:endParaRPr>
          </a:p>
          <a:p>
            <a:r>
              <a:rPr lang="en-US" sz="2000" dirty="0" smtClean="0">
                <a:solidFill>
                  <a:srgbClr val="0070C0"/>
                </a:solidFill>
              </a:rPr>
              <a:t>  </a:t>
            </a:r>
            <a:r>
              <a:rPr lang="ru-RU" sz="2000" dirty="0" smtClean="0">
                <a:solidFill>
                  <a:srgbClr val="0070C0"/>
                </a:solidFill>
              </a:rPr>
              <a:t>В заключение можно сказать, что театрализованная деятельность – один из самых эффективных  способов  воздействия на ребёнка  используемых в работе по развитию речи, в котором наиболее ярко проявляется принцип обучения «учить, играя».</a:t>
            </a:r>
            <a:endParaRPr lang="ru-RU" sz="2000" dirty="0">
              <a:solidFill>
                <a:srgbClr val="0070C0"/>
              </a:solidFill>
            </a:endParaRPr>
          </a:p>
        </p:txBody>
      </p:sp>
      <p:pic>
        <p:nvPicPr>
          <p:cNvPr id="3" name="Рисунок 2" descr="C:\Documents and Settings\Admin\Local Settings\Temporary Internet Files\Content.Word\20170111_094216.jpg"/>
          <p:cNvPicPr/>
          <p:nvPr/>
        </p:nvPicPr>
        <p:blipFill>
          <a:blip r:embed="rId2" cstate="print"/>
          <a:srcRect/>
          <a:stretch>
            <a:fillRect/>
          </a:stretch>
        </p:blipFill>
        <p:spPr bwMode="auto">
          <a:xfrm>
            <a:off x="500034" y="285728"/>
            <a:ext cx="2000264" cy="1485901"/>
          </a:xfrm>
          <a:prstGeom prst="rect">
            <a:avLst/>
          </a:prstGeom>
          <a:ln w="28575">
            <a:solidFill>
              <a:schemeClr val="tx1"/>
            </a:solidFill>
          </a:ln>
          <a:effectLst>
            <a:outerShdw blurRad="292100" dist="139700" dir="2700000" algn="tl" rotWithShape="0">
              <a:srgbClr val="333333">
                <a:alpha val="65000"/>
              </a:srgbClr>
            </a:outerShdw>
          </a:effectLst>
        </p:spPr>
      </p:pic>
      <p:pic>
        <p:nvPicPr>
          <p:cNvPr id="4" name="Рисунок 3" descr="C:\Documents and Settings\Admin\Local Settings\Temporary Internet Files\Content.Word\20170116_072424.jpg"/>
          <p:cNvPicPr/>
          <p:nvPr/>
        </p:nvPicPr>
        <p:blipFill>
          <a:blip r:embed="rId3" cstate="print"/>
          <a:srcRect/>
          <a:stretch>
            <a:fillRect/>
          </a:stretch>
        </p:blipFill>
        <p:spPr bwMode="auto">
          <a:xfrm rot="20303702">
            <a:off x="567983" y="1758580"/>
            <a:ext cx="1203856" cy="986821"/>
          </a:xfrm>
          <a:prstGeom prst="rect">
            <a:avLst/>
          </a:prstGeom>
          <a:noFill/>
          <a:ln w="28575">
            <a:solidFill>
              <a:schemeClr val="tx1"/>
            </a:solidFill>
            <a:miter lim="800000"/>
            <a:headEnd/>
            <a:tailEnd/>
          </a:ln>
        </p:spPr>
      </p:pic>
      <p:pic>
        <p:nvPicPr>
          <p:cNvPr id="5" name="Рисунок 4" descr="C:\Documents and Settings\Admin\Рабочий стол\IMG_9579.JPG"/>
          <p:cNvPicPr/>
          <p:nvPr/>
        </p:nvPicPr>
        <p:blipFill>
          <a:blip r:embed="rId4" cstate="print"/>
          <a:srcRect/>
          <a:stretch>
            <a:fillRect/>
          </a:stretch>
        </p:blipFill>
        <p:spPr bwMode="auto">
          <a:xfrm>
            <a:off x="4714876" y="5072074"/>
            <a:ext cx="2143140" cy="1357322"/>
          </a:xfrm>
          <a:prstGeom prst="rect">
            <a:avLst/>
          </a:prstGeom>
          <a:noFill/>
          <a:ln w="28575">
            <a:solidFill>
              <a:schemeClr val="tx1"/>
            </a:solidFill>
            <a:miter lim="800000"/>
            <a:headEnd/>
            <a:tailEnd/>
          </a:ln>
        </p:spPr>
      </p:pic>
      <p:pic>
        <p:nvPicPr>
          <p:cNvPr id="6" name="Рисунок 5" descr="C:\Documents and Settings\Admin\Рабочий стол\IMG_9571.JPG"/>
          <p:cNvPicPr/>
          <p:nvPr/>
        </p:nvPicPr>
        <p:blipFill>
          <a:blip r:embed="rId5" cstate="print"/>
          <a:srcRect/>
          <a:stretch>
            <a:fillRect/>
          </a:stretch>
        </p:blipFill>
        <p:spPr bwMode="auto">
          <a:xfrm>
            <a:off x="6715140" y="5643554"/>
            <a:ext cx="1857388" cy="1214446"/>
          </a:xfrm>
          <a:prstGeom prst="rect">
            <a:avLst/>
          </a:prstGeom>
          <a:noFill/>
          <a:ln w="28575">
            <a:solidFill>
              <a:schemeClr val="tx1"/>
            </a:solidFill>
            <a:miter lim="800000"/>
            <a:headEnd/>
            <a:tailEnd/>
          </a:ln>
        </p:spPr>
      </p:pic>
      <p:pic>
        <p:nvPicPr>
          <p:cNvPr id="7" name="Рисунок 6" descr="C:\Documents and Settings\Admin\Local Settings\Temporary Internet Files\Content.Word\20190129_095956.jpg"/>
          <p:cNvPicPr/>
          <p:nvPr/>
        </p:nvPicPr>
        <p:blipFill>
          <a:blip r:embed="rId6" cstate="print"/>
          <a:srcRect/>
          <a:stretch>
            <a:fillRect/>
          </a:stretch>
        </p:blipFill>
        <p:spPr bwMode="auto">
          <a:xfrm flipH="1">
            <a:off x="5857883" y="357166"/>
            <a:ext cx="1771674" cy="1357322"/>
          </a:xfrm>
          <a:prstGeom prst="rect">
            <a:avLst/>
          </a:prstGeom>
          <a:noFill/>
          <a:ln w="28575">
            <a:solidFill>
              <a:schemeClr val="tx1"/>
            </a:solidFill>
            <a:miter lim="800000"/>
            <a:headEnd/>
            <a:tailEnd/>
          </a:ln>
        </p:spPr>
      </p:pic>
      <p:pic>
        <p:nvPicPr>
          <p:cNvPr id="8" name="Рисунок 7" descr="C:\Documents and Settings\Admin\Local Settings\Temporary Internet Files\Content.Word\20190129_095825.jpg"/>
          <p:cNvPicPr/>
          <p:nvPr/>
        </p:nvPicPr>
        <p:blipFill>
          <a:blip r:embed="rId7" cstate="print"/>
          <a:srcRect/>
          <a:stretch>
            <a:fillRect/>
          </a:stretch>
        </p:blipFill>
        <p:spPr bwMode="auto">
          <a:xfrm rot="5400000" flipV="1">
            <a:off x="7072329" y="1142985"/>
            <a:ext cx="1571637" cy="1285883"/>
          </a:xfrm>
          <a:prstGeom prst="rect">
            <a:avLst/>
          </a:prstGeom>
          <a:noFill/>
          <a:ln w="28575">
            <a:solidFill>
              <a:schemeClr val="tx1"/>
            </a:solidFill>
            <a:miter lim="800000"/>
            <a:headEnd/>
            <a:tailEnd/>
          </a:ln>
        </p:spPr>
      </p:pic>
      <p:pic>
        <p:nvPicPr>
          <p:cNvPr id="9" name="Рисунок 8" descr="C:\Documents and Settings\Admin\Local Settings\Temporary Internet Files\Content.Word\20190117_093101.jpg"/>
          <p:cNvPicPr/>
          <p:nvPr/>
        </p:nvPicPr>
        <p:blipFill>
          <a:blip r:embed="rId8" cstate="print"/>
          <a:srcRect/>
          <a:stretch>
            <a:fillRect/>
          </a:stretch>
        </p:blipFill>
        <p:spPr bwMode="auto">
          <a:xfrm>
            <a:off x="357158" y="3714752"/>
            <a:ext cx="1857388" cy="1428760"/>
          </a:xfrm>
          <a:prstGeom prst="rect">
            <a:avLst/>
          </a:prstGeom>
          <a:noFill/>
          <a:ln w="28575">
            <a:solidFill>
              <a:schemeClr val="tx1"/>
            </a:solidFill>
            <a:miter lim="800000"/>
            <a:headEnd/>
            <a:tailEnd/>
          </a:ln>
        </p:spPr>
      </p:pic>
      <p:pic>
        <p:nvPicPr>
          <p:cNvPr id="10" name="Рисунок 9" descr="https://pp.userapi.com/c851132/v851132971/6b2da/g3sz-PHIqCE.jpg"/>
          <p:cNvPicPr/>
          <p:nvPr/>
        </p:nvPicPr>
        <p:blipFill>
          <a:blip r:embed="rId9" cstate="print"/>
          <a:srcRect/>
          <a:stretch>
            <a:fillRect/>
          </a:stretch>
        </p:blipFill>
        <p:spPr bwMode="auto">
          <a:xfrm>
            <a:off x="1142976" y="5072074"/>
            <a:ext cx="2143140" cy="1428760"/>
          </a:xfrm>
          <a:prstGeom prst="rect">
            <a:avLst/>
          </a:prstGeom>
          <a:noFill/>
          <a:ln w="28575">
            <a:solidFill>
              <a:schemeClr val="tx1"/>
            </a:solidFill>
            <a:miter lim="800000"/>
            <a:headEnd/>
            <a:tailEnd/>
          </a:ln>
        </p:spPr>
      </p:pic>
      <p:pic>
        <p:nvPicPr>
          <p:cNvPr id="12" name="Picture 4" descr="C:\Documents and Settings\Admin\Рабочий стол\qw.jpg"/>
          <p:cNvPicPr>
            <a:picLocks noChangeAspect="1" noChangeArrowheads="1"/>
          </p:cNvPicPr>
          <p:nvPr/>
        </p:nvPicPr>
        <p:blipFill>
          <a:blip r:embed="rId10" cstate="print"/>
          <a:srcRect/>
          <a:stretch>
            <a:fillRect/>
          </a:stretch>
        </p:blipFill>
        <p:spPr bwMode="auto">
          <a:xfrm>
            <a:off x="7328280" y="3000372"/>
            <a:ext cx="1298670" cy="1640953"/>
          </a:xfrm>
          <a:prstGeom prst="rect">
            <a:avLst/>
          </a:prstGeom>
          <a:noFill/>
          <a:ln w="38100">
            <a:solidFill>
              <a:schemeClr val="tx1"/>
            </a:solidFill>
          </a:ln>
        </p:spPr>
      </p:pic>
      <p:pic>
        <p:nvPicPr>
          <p:cNvPr id="14" name="Рисунок 13" descr="https://pp.userapi.com/c849220/v849220213/844fd/pFdDWB_ND_I.jpg"/>
          <p:cNvPicPr/>
          <p:nvPr/>
        </p:nvPicPr>
        <p:blipFill>
          <a:blip r:embed="rId11" cstate="print"/>
          <a:srcRect/>
          <a:stretch>
            <a:fillRect/>
          </a:stretch>
        </p:blipFill>
        <p:spPr bwMode="auto">
          <a:xfrm>
            <a:off x="3929058" y="214290"/>
            <a:ext cx="1214446" cy="1580723"/>
          </a:xfrm>
          <a:prstGeom prst="rect">
            <a:avLst/>
          </a:prstGeom>
          <a:noFill/>
          <a:ln w="28575">
            <a:solidFill>
              <a:schemeClr val="tx1"/>
            </a:solidFill>
            <a:miter lim="800000"/>
            <a:headEnd/>
            <a:tailEnd/>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appy-children-reading3"/>
          <p:cNvPicPr>
            <a:picLocks noChangeAspect="1" noChangeArrowheads="1"/>
          </p:cNvPicPr>
          <p:nvPr/>
        </p:nvPicPr>
        <p:blipFill>
          <a:blip r:embed="rId2" cstate="print"/>
          <a:srcRect/>
          <a:stretch>
            <a:fillRect/>
          </a:stretch>
        </p:blipFill>
        <p:spPr bwMode="auto">
          <a:xfrm>
            <a:off x="428596" y="2000240"/>
            <a:ext cx="8466390" cy="4857760"/>
          </a:xfrm>
          <a:prstGeom prst="rect">
            <a:avLst/>
          </a:prstGeom>
          <a:noFill/>
        </p:spPr>
      </p:pic>
      <p:sp>
        <p:nvSpPr>
          <p:cNvPr id="3" name="TextBox 2"/>
          <p:cNvSpPr txBox="1"/>
          <p:nvPr/>
        </p:nvSpPr>
        <p:spPr>
          <a:xfrm>
            <a:off x="1043608" y="2780928"/>
            <a:ext cx="5313634" cy="769441"/>
          </a:xfrm>
          <a:prstGeom prst="rect">
            <a:avLst/>
          </a:prstGeom>
          <a:noFill/>
        </p:spPr>
        <p:txBody>
          <a:bodyPr wrap="none" rtlCol="0">
            <a:spAutoFit/>
          </a:bodyPr>
          <a:lstStyle/>
          <a:p>
            <a:r>
              <a:rPr lang="ru-RU" sz="4400" dirty="0" smtClean="0">
                <a:solidFill>
                  <a:srgbClr val="FFFF00"/>
                </a:solidFill>
              </a:rPr>
              <a:t>Спасибо за внимание</a:t>
            </a:r>
            <a:endParaRPr lang="ru-RU" sz="4400" dirty="0">
              <a:solidFill>
                <a:srgbClr val="FFFF00"/>
              </a:solidFill>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Апекс">
  <a:themeElements>
    <a:clrScheme name="Изящная">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Апекс">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Апекс">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1929</TotalTime>
  <Words>1028</Words>
  <Application>Microsoft Office PowerPoint</Application>
  <PresentationFormat>Экран (4:3)</PresentationFormat>
  <Paragraphs>159</Paragraphs>
  <Slides>25</Slides>
  <Notes>0</Notes>
  <HiddenSlides>0</HiddenSlides>
  <MMClips>1</MMClips>
  <ScaleCrop>false</ScaleCrop>
  <HeadingPairs>
    <vt:vector size="4" baseType="variant">
      <vt:variant>
        <vt:lpstr>Тема</vt:lpstr>
      </vt:variant>
      <vt:variant>
        <vt:i4>1</vt:i4>
      </vt:variant>
      <vt:variant>
        <vt:lpstr>Заголовки слайдов</vt:lpstr>
      </vt:variant>
      <vt:variant>
        <vt:i4>25</vt:i4>
      </vt:variant>
    </vt:vector>
  </HeadingPairs>
  <TitlesOfParts>
    <vt:vector size="26" baseType="lpstr">
      <vt:lpstr>Апекс</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lpstr>Слайд 21</vt:lpstr>
      <vt:lpstr>Инсценировка сказки «Репка»</vt:lpstr>
      <vt:lpstr>Слайд 23</vt:lpstr>
      <vt:lpstr>Слайд 24</vt:lpstr>
      <vt:lpstr>Слайд 25</vt:lpstr>
    </vt:vector>
  </TitlesOfParts>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Admin</dc:creator>
  <cp:lastModifiedBy>ГАВ</cp:lastModifiedBy>
  <cp:revision>61</cp:revision>
  <dcterms:created xsi:type="dcterms:W3CDTF">2019-09-27T18:58:36Z</dcterms:created>
  <dcterms:modified xsi:type="dcterms:W3CDTF">2023-10-03T14:08:49Z</dcterms:modified>
</cp:coreProperties>
</file>