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2" r:id="rId11"/>
    <p:sldId id="265" r:id="rId12"/>
    <p:sldId id="266" r:id="rId13"/>
    <p:sldId id="273" r:id="rId14"/>
    <p:sldId id="267" r:id="rId15"/>
    <p:sldId id="268" r:id="rId16"/>
    <p:sldId id="271" r:id="rId17"/>
    <p:sldId id="270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82" autoAdjust="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9D138-4627-4486-9A4E-3FF819CA0DD7}" type="datetimeFigureOut">
              <a:rPr lang="ru-RU" smtClean="0"/>
              <a:t>08.04.2022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BD17A33-A289-40F5-B5A7-428D56E0CD91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9D138-4627-4486-9A4E-3FF819CA0DD7}" type="datetimeFigureOut">
              <a:rPr lang="ru-RU" smtClean="0"/>
              <a:t>08.04.2022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17A33-A289-40F5-B5A7-428D56E0CD9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9D138-4627-4486-9A4E-3FF819CA0DD7}" type="datetimeFigureOut">
              <a:rPr lang="ru-RU" smtClean="0"/>
              <a:t>08.04.2022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17A33-A289-40F5-B5A7-428D56E0CD91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9D138-4627-4486-9A4E-3FF819CA0DD7}" type="datetimeFigureOut">
              <a:rPr lang="ru-RU" smtClean="0"/>
              <a:t>08.04.2022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17A33-A289-40F5-B5A7-428D56E0CD91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9D138-4627-4486-9A4E-3FF819CA0DD7}" type="datetimeFigureOut">
              <a:rPr lang="ru-RU" smtClean="0"/>
              <a:t>08.04.2022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17A33-A289-40F5-B5A7-428D56E0CD91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9D138-4627-4486-9A4E-3FF819CA0DD7}" type="datetimeFigureOut">
              <a:rPr lang="ru-RU" smtClean="0"/>
              <a:t>08.04.2022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17A33-A289-40F5-B5A7-428D56E0CD9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9D138-4627-4486-9A4E-3FF819CA0DD7}" type="datetimeFigureOut">
              <a:rPr lang="ru-RU" smtClean="0"/>
              <a:t>08.04.2022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17A33-A289-40F5-B5A7-428D56E0CD9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9D138-4627-4486-9A4E-3FF819CA0DD7}" type="datetimeFigureOut">
              <a:rPr lang="ru-RU" smtClean="0"/>
              <a:t>08.04.2022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17A33-A289-40F5-B5A7-428D56E0CD9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9D138-4627-4486-9A4E-3FF819CA0DD7}" type="datetimeFigureOut">
              <a:rPr lang="ru-RU" smtClean="0"/>
              <a:t>08.04.2022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17A33-A289-40F5-B5A7-428D56E0CD9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9D138-4627-4486-9A4E-3FF819CA0DD7}" type="datetimeFigureOut">
              <a:rPr lang="ru-RU" smtClean="0"/>
              <a:t>08.04.2022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17A33-A289-40F5-B5A7-428D56E0CD9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9D138-4627-4486-9A4E-3FF819CA0DD7}" type="datetimeFigureOut">
              <a:rPr lang="ru-RU" smtClean="0"/>
              <a:t>08.04.2022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17A33-A289-40F5-B5A7-428D56E0CD9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4AB9D138-4627-4486-9A4E-3FF819CA0DD7}" type="datetimeFigureOut">
              <a:rPr lang="ru-RU" smtClean="0"/>
              <a:t>08.04.2022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4BD17A33-A289-40F5-B5A7-428D56E0CD91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4000" dirty="0">
                <a:effectLst/>
              </a:rPr>
              <a:t>Работоспособность учащихся 11 класса в течение учебного дня и недели в зависимости от учебной  нагрузки.</a:t>
            </a:r>
            <a:endParaRPr lang="ru-RU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572344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Выполнили работу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команда </a:t>
            </a:r>
            <a:r>
              <a:rPr lang="en-GB" dirty="0" smtClean="0">
                <a:solidFill>
                  <a:schemeClr val="tx1"/>
                </a:solidFill>
              </a:rPr>
              <a:t>”</a:t>
            </a:r>
            <a:r>
              <a:rPr lang="ru-RU" dirty="0" smtClean="0">
                <a:solidFill>
                  <a:schemeClr val="tx1"/>
                </a:solidFill>
              </a:rPr>
              <a:t>Оптимисты</a:t>
            </a:r>
            <a:r>
              <a:rPr lang="en-GB" dirty="0" smtClean="0">
                <a:solidFill>
                  <a:schemeClr val="tx1"/>
                </a:solidFill>
              </a:rPr>
              <a:t>” </a:t>
            </a:r>
            <a:r>
              <a:rPr lang="ru-RU" dirty="0" smtClean="0">
                <a:solidFill>
                  <a:schemeClr val="tx1"/>
                </a:solidFill>
              </a:rPr>
              <a:t>в составе</a:t>
            </a:r>
            <a:r>
              <a:rPr lang="en-GB" dirty="0" smtClean="0">
                <a:solidFill>
                  <a:schemeClr val="tx1"/>
                </a:solidFill>
              </a:rPr>
              <a:t>: </a:t>
            </a:r>
            <a:r>
              <a:rPr lang="ru-RU" dirty="0" smtClean="0">
                <a:solidFill>
                  <a:schemeClr val="tx1"/>
                </a:solidFill>
              </a:rPr>
              <a:t>Расулова Анна, </a:t>
            </a:r>
            <a:r>
              <a:rPr lang="ru-RU" dirty="0" err="1" smtClean="0">
                <a:solidFill>
                  <a:schemeClr val="tx1"/>
                </a:solidFill>
              </a:rPr>
              <a:t>Елбакова</a:t>
            </a:r>
            <a:r>
              <a:rPr lang="ru-RU" dirty="0" smtClean="0">
                <a:solidFill>
                  <a:schemeClr val="tx1"/>
                </a:solidFill>
              </a:rPr>
              <a:t> Алина, </a:t>
            </a:r>
            <a:r>
              <a:rPr lang="ru-RU" dirty="0" err="1" smtClean="0">
                <a:solidFill>
                  <a:schemeClr val="tx1"/>
                </a:solidFill>
              </a:rPr>
              <a:t>Шепелева</a:t>
            </a:r>
            <a:r>
              <a:rPr lang="ru-RU" dirty="0" smtClean="0">
                <a:solidFill>
                  <a:schemeClr val="tx1"/>
                </a:solidFill>
              </a:rPr>
              <a:t> Софья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Руководитель: Гареева Р.Ф.</a:t>
            </a:r>
          </a:p>
          <a:p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1392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196752"/>
            <a:ext cx="8291264" cy="4929411"/>
          </a:xfrm>
        </p:spPr>
        <p:txBody>
          <a:bodyPr/>
          <a:lstStyle/>
          <a:p>
            <a:r>
              <a:rPr lang="ru-RU" dirty="0">
                <a:solidFill>
                  <a:schemeClr val="tx1"/>
                </a:solidFill>
              </a:rPr>
              <a:t>Актуальность темы: сохранение работоспособности учащихся в течение учебного дня приобретает важное значение, так как в современном мире поступает очень много информации, использование различных оборудований, особенно телефонов, с которыми дети не расстаются  даже на короткое время – все это оказывает давление на функциональное состояние учеников.</a:t>
            </a:r>
          </a:p>
        </p:txBody>
      </p:sp>
    </p:spTree>
    <p:extLst>
      <p:ext uri="{BB962C8B-B14F-4D97-AF65-F5344CB8AC3E}">
        <p14:creationId xmlns:p14="http://schemas.microsoft.com/office/powerpoint/2010/main" val="1360913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2348880"/>
            <a:ext cx="8363272" cy="2520280"/>
          </a:xfrm>
        </p:spPr>
        <p:txBody>
          <a:bodyPr/>
          <a:lstStyle/>
          <a:p>
            <a:r>
              <a:rPr lang="ru-RU" dirty="0">
                <a:solidFill>
                  <a:schemeClr val="tx1"/>
                </a:solidFill>
              </a:rPr>
              <a:t>Цель работы: изучить динамику показателей умственной  работоспособности  учащихся 11 класса в течение учебного дня и недели при этом использовать оборудование </a:t>
            </a:r>
            <a:r>
              <a:rPr lang="en-GB" dirty="0" err="1">
                <a:solidFill>
                  <a:schemeClr val="tx1"/>
                </a:solidFill>
              </a:rPr>
              <a:t>BiTronicsLAB</a:t>
            </a:r>
            <a:r>
              <a:rPr lang="ru-RU" dirty="0">
                <a:solidFill>
                  <a:schemeClr val="tx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324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2492896"/>
            <a:ext cx="8291264" cy="1440160"/>
          </a:xfrm>
        </p:spPr>
        <p:txBody>
          <a:bodyPr/>
          <a:lstStyle/>
          <a:p>
            <a:r>
              <a:rPr lang="ru-RU" dirty="0">
                <a:solidFill>
                  <a:schemeClr val="tx1"/>
                </a:solidFill>
              </a:rPr>
              <a:t>Предмет: показатели функционального состояния испытуемых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</a:p>
          <a:p>
            <a:r>
              <a:rPr lang="ru-RU" dirty="0">
                <a:solidFill>
                  <a:schemeClr val="tx1"/>
                </a:solidFill>
              </a:rPr>
              <a:t>Объект: </a:t>
            </a:r>
            <a:r>
              <a:rPr lang="ru-RU" dirty="0" smtClean="0">
                <a:solidFill>
                  <a:schemeClr val="tx1"/>
                </a:solidFill>
              </a:rPr>
              <a:t>испытуемые.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0099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solidFill>
                  <a:schemeClr val="tx1"/>
                </a:solidFill>
              </a:rPr>
              <a:t>Рабочая гипотеза: Работоспособность учащихся тесно связано с учебной нагрузкой и возрастными особенностями. </a:t>
            </a:r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>
                <a:solidFill>
                  <a:schemeClr val="tx1"/>
                </a:solidFill>
              </a:rPr>
              <a:t>Альтернативная гипотеза: Если соблюдать режим дня, то уровень работоспособности учащихся будет высоким, а уровень утомляемости </a:t>
            </a:r>
            <a:r>
              <a:rPr lang="ru-RU" dirty="0" smtClean="0">
                <a:solidFill>
                  <a:schemeClr val="tx1"/>
                </a:solidFill>
              </a:rPr>
              <a:t>снизится.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359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69273"/>
            <a:ext cx="7067128" cy="1340768"/>
          </a:xfrm>
        </p:spPr>
        <p:txBody>
          <a:bodyPr/>
          <a:lstStyle/>
          <a:p>
            <a:r>
              <a:rPr lang="ru-RU" dirty="0" smtClean="0"/>
              <a:t>Ход работы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Анализ расписания уроков испытуемых.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Получение данных с помощью оборудования </a:t>
            </a:r>
            <a:r>
              <a:rPr lang="en-GB" dirty="0" err="1" smtClean="0">
                <a:solidFill>
                  <a:schemeClr val="tx1"/>
                </a:solidFill>
              </a:rPr>
              <a:t>BiTronicsLAB</a:t>
            </a:r>
            <a:r>
              <a:rPr lang="en-GB" dirty="0" smtClean="0">
                <a:solidFill>
                  <a:schemeClr val="tx1"/>
                </a:solidFill>
              </a:rPr>
              <a:t>: </a:t>
            </a:r>
            <a:r>
              <a:rPr lang="ru-RU" dirty="0" smtClean="0">
                <a:solidFill>
                  <a:schemeClr val="tx1"/>
                </a:solidFill>
              </a:rPr>
              <a:t>ЧСС, АД, пульс в начале и конце учебной недели.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Предложить меры профилактики умственной утомляемости у школьников.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Вывод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1878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2852936"/>
            <a:ext cx="8435280" cy="115212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</a:rPr>
              <a:t>Проанализировав расписание уроков испытуемых, пришли к выводу что оно соответствует требованию СП.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7298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348880"/>
            <a:ext cx="7427168" cy="476672"/>
          </a:xfrm>
        </p:spPr>
        <p:txBody>
          <a:bodyPr/>
          <a:lstStyle/>
          <a:p>
            <a:r>
              <a:rPr lang="ru-RU" sz="3600" dirty="0" smtClean="0">
                <a:effectLst/>
              </a:rPr>
              <a:t/>
            </a:r>
            <a:br>
              <a:rPr lang="ru-RU" sz="3600" dirty="0" smtClean="0">
                <a:effectLst/>
              </a:rPr>
            </a:br>
            <a:r>
              <a:rPr lang="ru-RU" sz="3600" dirty="0">
                <a:effectLst/>
              </a:rPr>
              <a:t/>
            </a:r>
            <a:br>
              <a:rPr lang="ru-RU" sz="3600" dirty="0">
                <a:effectLst/>
              </a:rPr>
            </a:br>
            <a:r>
              <a:rPr lang="ru-RU" sz="3600" dirty="0" smtClean="0">
                <a:effectLst/>
              </a:rPr>
              <a:t/>
            </a:r>
            <a:br>
              <a:rPr lang="ru-RU" sz="3600" dirty="0" smtClean="0">
                <a:effectLst/>
              </a:rPr>
            </a:br>
            <a:r>
              <a:rPr lang="ru-RU" sz="3600" dirty="0">
                <a:effectLst/>
              </a:rPr>
              <a:t/>
            </a:r>
            <a:br>
              <a:rPr lang="ru-RU" sz="3600" dirty="0">
                <a:effectLst/>
              </a:rPr>
            </a:br>
            <a:r>
              <a:rPr lang="ru-RU" sz="3600" dirty="0" smtClean="0">
                <a:effectLst/>
              </a:rPr>
              <a:t/>
            </a:r>
            <a:br>
              <a:rPr lang="ru-RU" sz="3600" dirty="0" smtClean="0">
                <a:effectLst/>
              </a:rPr>
            </a:br>
            <a:r>
              <a:rPr lang="ru-RU" sz="3600" dirty="0">
                <a:effectLst/>
              </a:rPr>
              <a:t/>
            </a:r>
            <a:br>
              <a:rPr lang="ru-RU" sz="3600" dirty="0">
                <a:effectLst/>
              </a:rPr>
            </a:br>
            <a:r>
              <a:rPr lang="ru-RU" sz="3600" dirty="0" smtClean="0">
                <a:effectLst/>
              </a:rPr>
              <a:t>Частота </a:t>
            </a:r>
            <a:r>
              <a:rPr lang="ru-RU" sz="3600" dirty="0">
                <a:effectLst/>
              </a:rPr>
              <a:t>сердечных сокращений (среднее значения)</a:t>
            </a:r>
            <a:br>
              <a:rPr lang="ru-RU" sz="3600" dirty="0">
                <a:effectLst/>
              </a:rPr>
            </a:br>
            <a:r>
              <a:rPr lang="ru-RU" dirty="0">
                <a:effectLst/>
              </a:rPr>
              <a:t> </a:t>
            </a:r>
            <a:br>
              <a:rPr lang="ru-RU" dirty="0">
                <a:effectLst/>
              </a:rPr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77828685"/>
              </p:ext>
            </p:extLst>
          </p:nvPr>
        </p:nvGraphicFramePr>
        <p:xfrm>
          <a:off x="323528" y="2204864"/>
          <a:ext cx="8460432" cy="324605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22317"/>
                <a:gridCol w="5217261"/>
                <a:gridCol w="557145"/>
                <a:gridCol w="963709"/>
              </a:tblGrid>
              <a:tr h="564860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Дни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Показатели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1463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До уроков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После уроков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41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Пн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71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68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741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Вт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71,5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68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741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Ср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70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67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741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Чт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69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66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741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Пт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69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67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8855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908720"/>
            <a:ext cx="8229600" cy="1600200"/>
          </a:xfrm>
        </p:spPr>
        <p:txBody>
          <a:bodyPr/>
          <a:lstStyle/>
          <a:p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749" y="795438"/>
            <a:ext cx="7107635" cy="5330726"/>
          </a:xfrm>
        </p:spPr>
      </p:pic>
    </p:spTree>
    <p:extLst>
      <p:ext uri="{BB962C8B-B14F-4D97-AF65-F5344CB8AC3E}">
        <p14:creationId xmlns:p14="http://schemas.microsoft.com/office/powerpoint/2010/main" val="1638823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42"/>
          <a:stretch/>
        </p:blipFill>
        <p:spPr bwMode="auto">
          <a:xfrm>
            <a:off x="0" y="980728"/>
            <a:ext cx="9064140" cy="47525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44961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548680"/>
            <a:ext cx="6203032" cy="980728"/>
          </a:xfrm>
        </p:spPr>
        <p:txBody>
          <a:bodyPr/>
          <a:lstStyle/>
          <a:p>
            <a:r>
              <a:rPr lang="ru-RU" sz="3600" dirty="0">
                <a:effectLst/>
              </a:rPr>
              <a:t>Показатели систолического артериального давления</a:t>
            </a:r>
            <a:endParaRPr lang="ru-RU" sz="36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80384164"/>
              </p:ext>
            </p:extLst>
          </p:nvPr>
        </p:nvGraphicFramePr>
        <p:xfrm>
          <a:off x="107504" y="1556792"/>
          <a:ext cx="7776865" cy="435113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83161"/>
                <a:gridCol w="4795728"/>
                <a:gridCol w="512130"/>
                <a:gridCol w="885846"/>
              </a:tblGrid>
              <a:tr h="805104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Дни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Показатели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 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63393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До уроков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После уроков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906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Пн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118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118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906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Вт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119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117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906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Ср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118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115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493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Чт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119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112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906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Пт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117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114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1193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692696"/>
            <a:ext cx="8229600" cy="1600200"/>
          </a:xfrm>
        </p:spPr>
        <p:txBody>
          <a:bodyPr/>
          <a:lstStyle/>
          <a:p>
            <a:r>
              <a:rPr lang="ru-RU" sz="2800" dirty="0">
                <a:effectLst/>
              </a:rPr>
              <a:t>Показатели диастолического артериального давления</a:t>
            </a:r>
            <a:br>
              <a:rPr lang="ru-RU" sz="2800" dirty="0">
                <a:effectLst/>
              </a:rPr>
            </a:br>
            <a:endParaRPr lang="ru-RU" sz="28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5333678"/>
              </p:ext>
            </p:extLst>
          </p:nvPr>
        </p:nvGraphicFramePr>
        <p:xfrm>
          <a:off x="179512" y="1628800"/>
          <a:ext cx="7848872" cy="417646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97821"/>
                <a:gridCol w="4840133"/>
                <a:gridCol w="516871"/>
                <a:gridCol w="894047"/>
              </a:tblGrid>
              <a:tr h="681877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Дни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Показатели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38384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До уроков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После уроков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089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Пн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72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76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3089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Вт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75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70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8717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Ср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74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70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3089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Чт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71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70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3089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Пт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71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68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46776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43" t="19445" r="29722" b="29356"/>
          <a:stretch/>
        </p:blipFill>
        <p:spPr bwMode="auto">
          <a:xfrm>
            <a:off x="1043608" y="548680"/>
            <a:ext cx="6876814" cy="53449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3733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effectLst/>
              </a:rPr>
              <a:t>Вычисление индекса </a:t>
            </a:r>
            <a:r>
              <a:rPr lang="ru-RU" dirty="0" err="1">
                <a:effectLst/>
              </a:rPr>
              <a:t>Кердо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Индекс </a:t>
            </a:r>
            <a:r>
              <a:rPr lang="ru-RU" dirty="0" err="1">
                <a:solidFill>
                  <a:schemeClr val="tx1"/>
                </a:solidFill>
              </a:rPr>
              <a:t>Кердо</a:t>
            </a:r>
            <a:r>
              <a:rPr lang="ru-RU" dirty="0">
                <a:solidFill>
                  <a:schemeClr val="tx1"/>
                </a:solidFill>
              </a:rPr>
              <a:t>-показатель, использующийся для оценки деятельности вегетативной нервной системы.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8631742"/>
              </p:ext>
            </p:extLst>
          </p:nvPr>
        </p:nvGraphicFramePr>
        <p:xfrm>
          <a:off x="611560" y="2780930"/>
          <a:ext cx="7344815" cy="371481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95207"/>
                <a:gridCol w="4529298"/>
                <a:gridCol w="483678"/>
                <a:gridCol w="836632"/>
              </a:tblGrid>
              <a:tr h="620327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Дни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Показатели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 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5893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До уроков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После уроков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10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Пн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-15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-4,5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010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Вт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-3,9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-3,1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010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Ср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-5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-4,3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010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Чт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-3,4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-4,5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010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Пт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-2,1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-3,1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10673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404664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Результаты показывают, что у школьников наблюдается уравновешенная активность симпатического и парасимпатического отделов ВНС. В понедельник с утра преобладает парасимпатический тонус, следовательно работоспособность невысокая.</a:t>
            </a:r>
          </a:p>
        </p:txBody>
      </p:sp>
    </p:spTree>
    <p:extLst>
      <p:ext uri="{BB962C8B-B14F-4D97-AF65-F5344CB8AC3E}">
        <p14:creationId xmlns:p14="http://schemas.microsoft.com/office/powerpoint/2010/main" val="733696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Вывод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В </a:t>
            </a:r>
            <a:r>
              <a:rPr lang="ru-RU" dirty="0" smtClean="0">
                <a:solidFill>
                  <a:schemeClr val="tx1"/>
                </a:solidFill>
              </a:rPr>
              <a:t>ходе </a:t>
            </a:r>
            <a:r>
              <a:rPr lang="ru-RU" dirty="0">
                <a:solidFill>
                  <a:schemeClr val="tx1"/>
                </a:solidFill>
              </a:rPr>
              <a:t>проведенного нами исследования были получены данные, подтверждающие предложенную нами гипотезу и демонстрирующие изменение показателей функционального состояния обучающихся </a:t>
            </a:r>
            <a:r>
              <a:rPr lang="ru-RU" dirty="0" smtClean="0">
                <a:solidFill>
                  <a:schemeClr val="tx1"/>
                </a:solidFill>
              </a:rPr>
              <a:t>11 класса в условиях </a:t>
            </a:r>
            <a:r>
              <a:rPr lang="ru-RU" dirty="0">
                <a:solidFill>
                  <a:schemeClr val="tx1"/>
                </a:solidFill>
              </a:rPr>
              <a:t>дневной и недельной учебных нагрузок</a:t>
            </a:r>
            <a:r>
              <a:rPr lang="ru-RU" dirty="0" smtClean="0">
                <a:solidFill>
                  <a:schemeClr val="tx1"/>
                </a:solidFill>
              </a:rPr>
              <a:t>. Значения ЧСС старшеклассников на всех этапах наблюдения не выходят за пределы нормы, АД меняется закономерно, выше до уроков и снижается во второй половине дня его значение всегда соответствует норме. Максимальная умственная работоспособность выше в среду, минимальна в понедельник. 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7374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Рекомендации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</a:rPr>
              <a:t>ежедневное </a:t>
            </a:r>
            <a:r>
              <a:rPr lang="ru-RU" dirty="0">
                <a:solidFill>
                  <a:schemeClr val="tx1"/>
                </a:solidFill>
              </a:rPr>
              <a:t>полноценное питание, включающее не только завтрак , но и питание в школьной столовой; </a:t>
            </a:r>
            <a:endParaRPr lang="ru-RU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</a:rPr>
              <a:t>уменьшить </a:t>
            </a:r>
            <a:r>
              <a:rPr lang="ru-RU" dirty="0">
                <a:solidFill>
                  <a:schemeClr val="tx1"/>
                </a:solidFill>
              </a:rPr>
              <a:t>время работы на компьютере , приобретение специальных защитных очков, фильтров</a:t>
            </a:r>
            <a:r>
              <a:rPr lang="ru-RU" dirty="0" smtClean="0">
                <a:solidFill>
                  <a:schemeClr val="tx1"/>
                </a:solidFill>
              </a:rPr>
              <a:t>;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увеличение времени для занятия спортом; ежедневные прогулки на свежем воздухе</a:t>
            </a:r>
            <a:r>
              <a:rPr lang="ru-RU" dirty="0" smtClean="0">
                <a:solidFill>
                  <a:schemeClr val="tx1"/>
                </a:solidFill>
              </a:rPr>
              <a:t>;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развитие самодисциплины; распланировать свой день , с учетом времени на сон.</a:t>
            </a:r>
          </a:p>
        </p:txBody>
      </p:sp>
    </p:spTree>
    <p:extLst>
      <p:ext uri="{BB962C8B-B14F-4D97-AF65-F5344CB8AC3E}">
        <p14:creationId xmlns:p14="http://schemas.microsoft.com/office/powerpoint/2010/main" val="1072229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97</TotalTime>
  <Words>480</Words>
  <Application>Microsoft Office PowerPoint</Application>
  <PresentationFormat>Экран (4:3)</PresentationFormat>
  <Paragraphs>109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Исполнительная</vt:lpstr>
      <vt:lpstr>Работоспособность учащихся 11 класса в течение учебного дня и недели в зависимости от учебной  нагрузки.</vt:lpstr>
      <vt:lpstr>Презентация PowerPoint</vt:lpstr>
      <vt:lpstr>Презентация PowerPoint</vt:lpstr>
      <vt:lpstr>Презентация PowerPoint</vt:lpstr>
      <vt:lpstr>Презентация PowerPoint</vt:lpstr>
      <vt:lpstr>Ход работы</vt:lpstr>
      <vt:lpstr>Презентация PowerPoint</vt:lpstr>
      <vt:lpstr>      Частота сердечных сокращений (среднее значения)   </vt:lpstr>
      <vt:lpstr> </vt:lpstr>
      <vt:lpstr>Презентация PowerPoint</vt:lpstr>
      <vt:lpstr>Показатели систолического артериального давления</vt:lpstr>
      <vt:lpstr>Показатели диастолического артериального давления </vt:lpstr>
      <vt:lpstr>Презентация PowerPoint</vt:lpstr>
      <vt:lpstr>Вычисление индекса Кердо</vt:lpstr>
      <vt:lpstr>Презентация PowerPoint</vt:lpstr>
      <vt:lpstr>Вывод</vt:lpstr>
      <vt:lpstr>Рекомендации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Работоспособность учащихся 11 класса в течение учебного дня и недели в зависимости от учебной  нагрузки.</dc:title>
  <dc:creator>Розалия</dc:creator>
  <cp:lastModifiedBy>Розалия</cp:lastModifiedBy>
  <cp:revision>9</cp:revision>
  <dcterms:created xsi:type="dcterms:W3CDTF">2022-04-08T07:45:55Z</dcterms:created>
  <dcterms:modified xsi:type="dcterms:W3CDTF">2022-04-08T14:04:06Z</dcterms:modified>
</cp:coreProperties>
</file>