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9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681" autoAdjust="0"/>
    <p:restoredTop sz="94660" autoAdjust="0"/>
  </p:normalViewPr>
  <p:slideViewPr>
    <p:cSldViewPr snapToGrid="0">
      <p:cViewPr>
        <p:scale>
          <a:sx n="76" d="100"/>
          <a:sy n="76" d="100"/>
        </p:scale>
        <p:origin x="-960" y="-34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293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50075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46928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04661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0279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71141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5314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8/28/2019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27169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80110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26561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838592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552253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6384073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984435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506139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274346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811511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20115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8/28/2019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50459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51011" y="331595"/>
            <a:ext cx="9040919" cy="3295859"/>
          </a:xfrm>
          <a:effectLst/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ea typeface="Gadugi" pitchFamily="34" charset="0"/>
              </a:rPr>
              <a:t/>
            </a:r>
            <a:br>
              <a:rPr lang="ru-RU" b="1" i="1" dirty="0" smtClean="0">
                <a:solidFill>
                  <a:schemeClr val="accent3">
                    <a:lumMod val="50000"/>
                  </a:schemeClr>
                </a:solidFill>
                <a:ea typeface="Gadugi" pitchFamily="34" charset="0"/>
              </a:rPr>
            </a:b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ea typeface="Gadugi" pitchFamily="34" charset="0"/>
              </a:rPr>
              <a:t/>
            </a:r>
            <a:br>
              <a:rPr lang="ru-RU" b="1" i="1" dirty="0" smtClean="0">
                <a:solidFill>
                  <a:schemeClr val="accent3">
                    <a:lumMod val="50000"/>
                  </a:schemeClr>
                </a:solidFill>
                <a:ea typeface="Gadugi" pitchFamily="34" charset="0"/>
              </a:rPr>
            </a:b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ea typeface="Gadugi" pitchFamily="34" charset="0"/>
              </a:rPr>
              <a:t/>
            </a:r>
            <a:br>
              <a:rPr lang="ru-RU" b="1" i="1" dirty="0" smtClean="0">
                <a:solidFill>
                  <a:schemeClr val="accent3">
                    <a:lumMod val="50000"/>
                  </a:schemeClr>
                </a:solidFill>
                <a:ea typeface="Gadugi" pitchFamily="34" charset="0"/>
              </a:rPr>
            </a:br>
            <a:r>
              <a:rPr lang="ru-RU" sz="1800" b="1" i="1" dirty="0" smtClean="0">
                <a:solidFill>
                  <a:schemeClr val="accent3">
                    <a:lumMod val="50000"/>
                  </a:schemeClr>
                </a:solidFill>
                <a:ea typeface="Gadugi" pitchFamily="34" charset="0"/>
              </a:rPr>
              <a:t>муниципальное образовательное учреждение «СОШ №11 с углубленным изучением отдельных предметов»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ea typeface="Gadugi" pitchFamily="34" charset="0"/>
              </a:rPr>
              <a:t/>
            </a:r>
            <a:br>
              <a:rPr lang="ru-RU" b="1" i="1" dirty="0" smtClean="0">
                <a:solidFill>
                  <a:schemeClr val="accent3">
                    <a:lumMod val="50000"/>
                  </a:schemeClr>
                </a:solidFill>
                <a:ea typeface="Gadugi" pitchFamily="34" charset="0"/>
              </a:rPr>
            </a:b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ea typeface="Gadugi" pitchFamily="34" charset="0"/>
              </a:rPr>
              <a:t/>
            </a:r>
            <a:br>
              <a:rPr lang="ru-RU" b="1" i="1" dirty="0" smtClean="0">
                <a:solidFill>
                  <a:schemeClr val="accent3">
                    <a:lumMod val="50000"/>
                  </a:schemeClr>
                </a:solidFill>
                <a:ea typeface="Gadugi" pitchFamily="34" charset="0"/>
              </a:rPr>
            </a:b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ea typeface="Gadugi" pitchFamily="34" charset="0"/>
              </a:rPr>
              <a:t>Знакомство с «говорящими фактами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ea typeface="Gadugi" pitchFamily="34" charset="0"/>
              </a:rPr>
              <a:t>»</a:t>
            </a:r>
            <a:br>
              <a:rPr lang="ru-RU" b="1" i="1" dirty="0" smtClean="0">
                <a:solidFill>
                  <a:schemeClr val="accent2">
                    <a:lumMod val="50000"/>
                  </a:schemeClr>
                </a:solidFill>
                <a:ea typeface="Gadugi" pitchFamily="34" charset="0"/>
              </a:rPr>
            </a:br>
            <a:r>
              <a:rPr lang="ru-RU" sz="2200" b="1" i="1" dirty="0" smtClean="0">
                <a:solidFill>
                  <a:schemeClr val="accent2">
                    <a:lumMod val="50000"/>
                  </a:schemeClr>
                </a:solidFill>
                <a:ea typeface="Gadugi" pitchFamily="34" charset="0"/>
              </a:rPr>
              <a:t>(</a:t>
            </a:r>
            <a:r>
              <a:rPr lang="ru-RU" sz="1800" b="1" i="1" dirty="0" smtClean="0">
                <a:solidFill>
                  <a:schemeClr val="accent2">
                    <a:lumMod val="50000"/>
                  </a:schemeClr>
                </a:solidFill>
                <a:ea typeface="Gadugi" pitchFamily="34" charset="0"/>
              </a:rPr>
              <a:t>список рекомендуемой литературы для дополнительного чтения)</a:t>
            </a:r>
            <a:r>
              <a:rPr lang="ru-RU" sz="1800" b="1" i="1" dirty="0" smtClean="0">
                <a:solidFill>
                  <a:schemeClr val="accent3">
                    <a:lumMod val="50000"/>
                  </a:schemeClr>
                </a:solidFill>
                <a:ea typeface="Gadugi" pitchFamily="34" charset="0"/>
              </a:rPr>
              <a:t/>
            </a:r>
            <a:br>
              <a:rPr lang="ru-RU" sz="1800" b="1" i="1" dirty="0" smtClean="0">
                <a:solidFill>
                  <a:schemeClr val="accent3">
                    <a:lumMod val="50000"/>
                  </a:schemeClr>
                </a:solidFill>
                <a:ea typeface="Gadugi" pitchFamily="34" charset="0"/>
              </a:rPr>
            </a:br>
            <a:endParaRPr lang="ru-RU" sz="1800" b="1" i="1" dirty="0">
              <a:solidFill>
                <a:schemeClr val="accent3">
                  <a:lumMod val="50000"/>
                </a:schemeClr>
              </a:solidFill>
              <a:ea typeface="Gadugi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81642" y="3456634"/>
            <a:ext cx="8689976" cy="2383970"/>
          </a:xfrm>
        </p:spPr>
        <p:txBody>
          <a:bodyPr>
            <a:normAutofit fontScale="92500" lnSpcReduction="20000"/>
          </a:bodyPr>
          <a:lstStyle/>
          <a:p>
            <a:r>
              <a:rPr lang="ru-RU" sz="1800" dirty="0" smtClean="0"/>
              <a:t>                              </a:t>
            </a:r>
          </a:p>
          <a:p>
            <a:r>
              <a:rPr lang="ru-RU" sz="1800" dirty="0" smtClean="0"/>
              <a:t>                                                     Учитель русского языка и литературы,</a:t>
            </a:r>
          </a:p>
          <a:p>
            <a:r>
              <a:rPr lang="ru-RU" sz="1800" dirty="0" smtClean="0"/>
              <a:t>                                             Нестерова Наталия Владимировна</a:t>
            </a:r>
          </a:p>
          <a:p>
            <a:endParaRPr lang="ru-RU" sz="1800" dirty="0" smtClean="0"/>
          </a:p>
          <a:p>
            <a:r>
              <a:rPr lang="ru-RU" sz="1700" i="1" dirty="0" smtClean="0"/>
              <a:t>Г.Железногорск</a:t>
            </a:r>
          </a:p>
          <a:p>
            <a:r>
              <a:rPr lang="ru-RU" sz="1700" i="1" dirty="0" smtClean="0"/>
              <a:t>Курской области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xmlns="" val="2261586854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53626" y="884257"/>
            <a:ext cx="5566788" cy="4230354"/>
          </a:xfrm>
          <a:prstGeom prst="roundRect">
            <a:avLst/>
          </a:prstGeom>
          <a:noFill/>
          <a:effectLst>
            <a:softEdge rad="317500"/>
          </a:effectLst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/>
          </a:bodyPr>
          <a:lstStyle/>
          <a:p>
            <a:endParaRPr lang="ru-RU" sz="2400" b="1" i="1" dirty="0" smtClean="0">
              <a:solidFill>
                <a:schemeClr val="accent2">
                  <a:lumMod val="50000"/>
                </a:schemeClr>
              </a:solidFill>
              <a:latin typeface="Arial Black" pitchFamily="34" charset="0"/>
              <a:cs typeface="Times New Roman" pitchFamily="18" charset="0"/>
            </a:endParaRPr>
          </a:p>
          <a:p>
            <a:r>
              <a:rPr lang="ru-RU" sz="2400" b="1" i="1" dirty="0" smtClean="0">
                <a:gradFill flip="none" rotWithShape="1">
                  <a:gsLst>
                    <a:gs pos="0">
                      <a:schemeClr val="accent2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50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Arial Black" pitchFamily="34" charset="0"/>
                <a:cs typeface="Times New Roman" pitchFamily="18" charset="0"/>
              </a:rPr>
              <a:t>«Книга – такое же явление жизни, как человек, она – тоже факт живой, говорящий…..»</a:t>
            </a:r>
          </a:p>
          <a:p>
            <a:r>
              <a:rPr lang="ru-RU" b="1" i="1" dirty="0" smtClean="0">
                <a:gradFill flip="none" rotWithShape="1">
                  <a:gsLst>
                    <a:gs pos="0">
                      <a:schemeClr val="accent2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50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                                      </a:t>
            </a:r>
          </a:p>
          <a:p>
            <a:r>
              <a:rPr lang="ru-RU" b="1" i="1" dirty="0" smtClean="0">
                <a:gradFill flip="none" rotWithShape="1">
                  <a:gsLst>
                    <a:gs pos="0">
                      <a:schemeClr val="accent2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50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                               М.Горький</a:t>
            </a:r>
            <a:endParaRPr lang="ru-RU" b="1" i="1" dirty="0">
              <a:gradFill flip="none" rotWithShape="1">
                <a:gsLst>
                  <a:gs pos="0">
                    <a:schemeClr val="accent2">
                      <a:lumMod val="50000"/>
                      <a:shade val="30000"/>
                      <a:satMod val="115000"/>
                    </a:schemeClr>
                  </a:gs>
                  <a:gs pos="50000">
                    <a:schemeClr val="accent2">
                      <a:lumMod val="50000"/>
                      <a:shade val="67500"/>
                      <a:satMod val="115000"/>
                    </a:schemeClr>
                  </a:gs>
                  <a:gs pos="100000">
                    <a:schemeClr val="accent2">
                      <a:lumMod val="50000"/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pic>
        <p:nvPicPr>
          <p:cNvPr id="1026" name="Picture 2" descr="C:\Users\ACER\Desktop\ГОРЬКИЙ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762542" y="350942"/>
            <a:ext cx="4185708" cy="6090205"/>
          </a:xfrm>
          <a:prstGeom prst="roundRect">
            <a:avLst/>
          </a:prstGeom>
          <a:ln w="76200">
            <a:noFill/>
          </a:ln>
          <a:effectLst>
            <a:softEdge rad="317500"/>
          </a:effectLst>
        </p:spPr>
      </p:pic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645621" cy="649857"/>
          </a:xfrm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Повесть  </a:t>
            </a:r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Элинор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  Портер  «</a:t>
            </a:r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Поллианна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mbria Math" pitchFamily="18" charset="0"/>
                <a:ea typeface="Cambria Math" pitchFamily="18" charset="0"/>
              </a:rPr>
              <a:t>»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64898" y="2087592"/>
            <a:ext cx="3709359" cy="4019910"/>
          </a:xfrm>
        </p:spPr>
        <p:txBody>
          <a:bodyPr>
            <a:noAutofit/>
          </a:bodyPr>
          <a:lstStyle/>
          <a:p>
            <a:r>
              <a:rPr lang="ru-RU" sz="1800" i="1" dirty="0" smtClean="0">
                <a:gradFill flip="none" rotWithShape="1">
                  <a:gsLst>
                    <a:gs pos="0">
                      <a:schemeClr val="accent2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50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</a:rPr>
              <a:t>Это история 11-летней девочки, </a:t>
            </a:r>
            <a:r>
              <a:rPr lang="ru-RU" sz="1800" i="1" dirty="0" err="1" smtClean="0">
                <a:gradFill flip="none" rotWithShape="1">
                  <a:gsLst>
                    <a:gs pos="0">
                      <a:schemeClr val="accent2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50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</a:rPr>
              <a:t>Поллианны</a:t>
            </a:r>
            <a:r>
              <a:rPr lang="ru-RU" sz="1800" i="1" dirty="0" smtClean="0">
                <a:gradFill flip="none" rotWithShape="1">
                  <a:gsLst>
                    <a:gs pos="0">
                      <a:schemeClr val="accent2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50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</a:rPr>
              <a:t>. Болтушки и выдумщицы, которая старалась не грустить и находить выход из каждой трудной ситуации. Оптимизм девочки изменил жизнь многих в маленьком городке, куда ей пришлось переехать после смерти родителей</a:t>
            </a:r>
            <a:r>
              <a:rPr lang="ru-RU" sz="1800" i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ru-RU" sz="18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Содержимое 5" descr="IMG_20190501_211601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7145489" y="1270941"/>
            <a:ext cx="3701586" cy="528058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5533" y="866097"/>
            <a:ext cx="3298976" cy="576262"/>
          </a:xfrm>
        </p:spPr>
        <p:txBody>
          <a:bodyPr/>
          <a:lstStyle/>
          <a:p>
            <a:r>
              <a:rPr lang="ru-RU" sz="1400" b="1" i="1" dirty="0" smtClean="0">
                <a:solidFill>
                  <a:schemeClr val="accent2">
                    <a:lumMod val="50000"/>
                  </a:schemeClr>
                </a:solidFill>
              </a:rPr>
              <a:t>Тётя </a:t>
            </a:r>
            <a:r>
              <a:rPr lang="ru-RU" sz="1400" b="1" i="1" dirty="0" err="1" smtClean="0">
                <a:solidFill>
                  <a:schemeClr val="accent2">
                    <a:lumMod val="50000"/>
                  </a:schemeClr>
                </a:solidFill>
              </a:rPr>
              <a:t>Полли</a:t>
            </a:r>
            <a:r>
              <a:rPr lang="ru-RU" sz="1400" b="1" i="1" dirty="0" smtClean="0">
                <a:solidFill>
                  <a:schemeClr val="accent2">
                    <a:lumMod val="50000"/>
                  </a:schemeClr>
                </a:solidFill>
              </a:rPr>
              <a:t> - сорокалетняя, злая, строгая , никогда не улыбающаяся</a:t>
            </a:r>
            <a:endParaRPr lang="ru-RU" sz="1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15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478268" y="1176647"/>
            <a:ext cx="3291521" cy="576262"/>
          </a:xfrm>
        </p:spPr>
        <p:txBody>
          <a:bodyPr/>
          <a:lstStyle/>
          <a:p>
            <a:r>
              <a:rPr lang="ru-RU" sz="1400" b="1" i="1" dirty="0" smtClean="0">
                <a:solidFill>
                  <a:schemeClr val="accent2">
                    <a:lumMod val="50000"/>
                  </a:schemeClr>
                </a:solidFill>
              </a:rPr>
              <a:t>Мистер Джон </a:t>
            </a:r>
            <a:r>
              <a:rPr lang="ru-RU" sz="1400" b="1" i="1" dirty="0" err="1" smtClean="0">
                <a:solidFill>
                  <a:schemeClr val="accent2">
                    <a:lumMod val="50000"/>
                  </a:schemeClr>
                </a:solidFill>
              </a:rPr>
              <a:t>Пендлтон</a:t>
            </a:r>
            <a:r>
              <a:rPr lang="ru-RU" sz="1400" b="1" i="1" dirty="0" smtClean="0">
                <a:solidFill>
                  <a:schemeClr val="accent2">
                    <a:lumMod val="50000"/>
                  </a:schemeClr>
                </a:solidFill>
              </a:rPr>
              <a:t> – одинокий, закрытый, </a:t>
            </a:r>
            <a:r>
              <a:rPr lang="ru-RU" sz="1400" b="1" i="1" dirty="0" err="1" smtClean="0">
                <a:solidFill>
                  <a:schemeClr val="accent2">
                    <a:lumMod val="50000"/>
                  </a:schemeClr>
                </a:solidFill>
              </a:rPr>
              <a:t>высокий,угрюмый</a:t>
            </a:r>
            <a:endParaRPr lang="ru-RU" sz="14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16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3"/>
          </p:nvPr>
        </p:nvSpPr>
        <p:spPr>
          <a:xfrm>
            <a:off x="8065344" y="995493"/>
            <a:ext cx="3304928" cy="576262"/>
          </a:xfrm>
        </p:spPr>
        <p:txBody>
          <a:bodyPr/>
          <a:lstStyle/>
          <a:p>
            <a:r>
              <a:rPr lang="ru-RU" sz="1400" b="1" i="1" dirty="0" smtClean="0">
                <a:solidFill>
                  <a:schemeClr val="accent2">
                    <a:lumMod val="50000"/>
                  </a:schemeClr>
                </a:solidFill>
              </a:rPr>
              <a:t>Миссис Сноу – инвалид, навсегда прикованный к постели; ворчливая, пессимистичная</a:t>
            </a:r>
            <a:endParaRPr lang="ru-RU" sz="14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half" idx="17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" name="Содержимое 4" descr="IMG_20190501_211815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114626" y="1999622"/>
            <a:ext cx="2780895" cy="378230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" name="Содержимое 11" descr="фото 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38348" y="1957938"/>
            <a:ext cx="2783886" cy="397703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Содержимое 12" descr="фото2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8307238" y="1849194"/>
            <a:ext cx="2769077" cy="415361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913774" y="1366576"/>
            <a:ext cx="5106026" cy="442462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</a:rPr>
              <a:t>    В книге рассказывается об удивительной судьбе девочки, в силу страшных обстоятельств малюткой оставленной отцом в сибирской тайге и пережившей целую цепь злоключений, из которых она благополучно выходит, благодаря бескорыстности её друзей и готовности их отозваться на чужую боль.</a:t>
            </a:r>
            <a:endParaRPr lang="ru-RU" sz="1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050" name="Picture 2" descr="C:\Users\ACER\Desktop\Внеклассное чтение\1563636210136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420714" y="1178501"/>
            <a:ext cx="3437099" cy="418381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913774" y="1457012"/>
            <a:ext cx="5106026" cy="4334188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 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Главным героем является собака-поводырь породы лабрадор по кличке </a:t>
            </a:r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</a:rPr>
              <a:t>Трисон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.  Именно от лица собаки ведётся повествование.  Читатели узнают о приключениях собаки и пока двух ее подопечных: Иване Савельевиче, участнике Вов( был танкистом). мальчике Сашке,  после автокатастрофы потерявшего зрение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ACER\Desktop\Внеклассное чтение\1565253267654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4379" y="1055077"/>
            <a:ext cx="3285810" cy="479306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893678" y="1577591"/>
            <a:ext cx="5106026" cy="4243753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    Антон белов-  слабый ученик 9 класса. И вот однажды, бегая по улице под дождём, в Антона попадает удар молнии, и его сердце не бьётся полторы минуты.            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      После этого с ним происходят невероятные вещи: он прекрасно общается на чистом английском, знает историю государства России, замечательно разбирается в хирургии, употребляя профессиональную лексику, вкусно  готовит - всё это пугает и удивляет и родителей , и одноклассников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050" name="Picture 2" descr="C:\Users\ACER\Desktop\Внеклассное чтение\IMG_20190728_225140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953459" y="914400"/>
            <a:ext cx="3753067" cy="487680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934496" y="1316334"/>
            <a:ext cx="5085303" cy="4474865"/>
          </a:xfrm>
          <a:ln>
            <a:noFill/>
          </a:ln>
        </p:spPr>
        <p:txBody>
          <a:bodyPr/>
          <a:lstStyle/>
          <a:p>
            <a:endParaRPr lang="ru-RU" dirty="0" smtClean="0"/>
          </a:p>
          <a:p>
            <a:pPr algn="ctr"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15 летняя Анна Бёрнс не вернулась с теннисного матча, с 25 декабря до середины января читатель узнаёт о тревожных событиях тех дней из рассказов 12 человек (случайными зрителями её судьбы).</a:t>
            </a:r>
          </a:p>
          <a:p>
            <a:endParaRPr lang="ru-RU" dirty="0"/>
          </a:p>
        </p:txBody>
      </p:sp>
      <p:pic>
        <p:nvPicPr>
          <p:cNvPr id="3075" name="Picture 3" descr="C:\Users\ACER\Desktop\Внеклассное чтение\1564505309673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093223" y="854110"/>
            <a:ext cx="3316869" cy="530699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944545" y="1657978"/>
            <a:ext cx="5075255" cy="413322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« Эта книга не является лекарством против суицида. …Но нашу повесть можно использовать как прививку - чтобы вовремя заметить депрессию у вашего друга, ребёнка или ученика.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      Мечтаем, чтобы эти знания вам никогда не пригодились!»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098" name="Picture 2" descr="C:\Users\ACER\Desktop\Внеклассное чтение\1565253269439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435780" y="1150202"/>
            <a:ext cx="3245617" cy="460750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803869" y="1547446"/>
            <a:ext cx="5215932" cy="424375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Подростки, страдающие от тяжёлой болезни, не собираются сдаваться.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Они по-прежнему остаются подростками- ядовитыми, неугомонными, взрывными, бунтующими, равно готовыми и к ненависти, и к любви.</a:t>
            </a:r>
          </a:p>
          <a:p>
            <a:pPr algn="ctr">
              <a:buNone/>
            </a:pPr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</a:rPr>
              <a:t>Хейзел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 и </a:t>
            </a:r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</a:rPr>
              <a:t>Огастус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 бросают вызов судьбе.</a:t>
            </a:r>
          </a:p>
          <a:p>
            <a:pPr>
              <a:buNone/>
            </a:pPr>
            <a:endParaRPr lang="ru-RU" b="1" dirty="0"/>
          </a:p>
        </p:txBody>
      </p:sp>
      <p:pic>
        <p:nvPicPr>
          <p:cNvPr id="1026" name="Picture 2" descr="C:\Users\ACER\Desktop\Внеклассное чтение\IMG_20190826_150537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252404" y="1105320"/>
            <a:ext cx="3514412" cy="468588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>
              <a:buNone/>
            </a:pPr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Нужно читать и уважать только те книги, которые учат понимать смысл жизни, понимать желания людей и истинные мотивы их поступков.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</a:rPr>
              <a:t>                                                                                                М.Горький</a:t>
            </a:r>
            <a:endParaRPr lang="ru-RU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244" y="2116292"/>
            <a:ext cx="8825660" cy="1822514"/>
          </a:xfrm>
        </p:spPr>
        <p:txBody>
          <a:bodyPr>
            <a:normAutofit fontScale="90000"/>
          </a:bodyPr>
          <a:lstStyle/>
          <a:p>
            <a:r>
              <a:rPr lang="ru-RU" sz="9600" b="1" i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125872">
            <a:off x="846210" y="2907253"/>
            <a:ext cx="6343262" cy="3676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5921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TC104033925[[fn=Капля]]</Template>
  <TotalTime>352</TotalTime>
  <Words>426</Words>
  <Application>Microsoft Office PowerPoint</Application>
  <PresentationFormat>Произвольный</PresentationFormat>
  <Paragraphs>30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Капля</vt:lpstr>
      <vt:lpstr>   муниципальное образовательное учреждение «СОШ №11 с углубленным изучением отдельных предметов»  Знакомство с «говорящими фактами» (список рекомендуемой литературы для дополнительного чтения) </vt:lpstr>
      <vt:lpstr>Слайд 2</vt:lpstr>
      <vt:lpstr>Повесть  Элинор  Портер  «Поллианна»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Спасибо за внимание!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ACER</cp:lastModifiedBy>
  <cp:revision>32</cp:revision>
  <dcterms:created xsi:type="dcterms:W3CDTF">2013-07-31T16:34:15Z</dcterms:created>
  <dcterms:modified xsi:type="dcterms:W3CDTF">2019-08-28T13:40:53Z</dcterms:modified>
</cp:coreProperties>
</file>