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9" r:id="rId4"/>
    <p:sldId id="272" r:id="rId5"/>
    <p:sldId id="260" r:id="rId6"/>
    <p:sldId id="275" r:id="rId7"/>
    <p:sldId id="273" r:id="rId8"/>
    <p:sldId id="262" r:id="rId9"/>
    <p:sldId id="281" r:id="rId10"/>
    <p:sldId id="264" r:id="rId11"/>
    <p:sldId id="276" r:id="rId12"/>
    <p:sldId id="278" r:id="rId13"/>
    <p:sldId id="265" r:id="rId14"/>
    <p:sldId id="284" r:id="rId15"/>
    <p:sldId id="270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8" r:id="rId25"/>
    <p:sldId id="299" r:id="rId26"/>
    <p:sldId id="300" r:id="rId27"/>
    <p:sldId id="295" r:id="rId28"/>
    <p:sldId id="296" r:id="rId29"/>
    <p:sldId id="297" r:id="rId30"/>
    <p:sldId id="302" r:id="rId31"/>
    <p:sldId id="303" r:id="rId32"/>
    <p:sldId id="304" r:id="rId33"/>
    <p:sldId id="308" r:id="rId34"/>
    <p:sldId id="309" r:id="rId35"/>
    <p:sldId id="305" r:id="rId36"/>
    <p:sldId id="306" r:id="rId37"/>
    <p:sldId id="307" r:id="rId38"/>
    <p:sldId id="301" r:id="rId39"/>
    <p:sldId id="271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CCC"/>
    <a:srgbClr val="FF99FF"/>
    <a:srgbClr val="00FF00"/>
    <a:srgbClr val="3399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710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E2F52E-25EC-459B-9905-70BE997CC30D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AD7ACD-C8D0-4A25-BD03-102587AED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D7ACD-C8D0-4A25-BD03-102587AED629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D7ACD-C8D0-4A25-BD03-102587AED629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goodwp.com_26632.jp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0" y="-24"/>
            <a:ext cx="9144032" cy="6858024"/>
          </a:xfrm>
          <a:prstGeom prst="rect">
            <a:avLst/>
          </a:prstGeom>
        </p:spPr>
      </p:pic>
      <p:pic>
        <p:nvPicPr>
          <p:cNvPr id="8" name="Рисунок 7" descr="f18e27cabbe0b7aa61faf9041d48996c.jpg"/>
          <p:cNvPicPr>
            <a:picLocks noChangeAspect="1"/>
          </p:cNvPicPr>
          <p:nvPr userDrawn="1"/>
        </p:nvPicPr>
        <p:blipFill>
          <a:blip r:embed="rId3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928662" y="3857628"/>
            <a:ext cx="2542710" cy="3000372"/>
          </a:xfrm>
          <a:prstGeom prst="rect">
            <a:avLst/>
          </a:prstGeom>
        </p:spPr>
      </p:pic>
      <p:pic>
        <p:nvPicPr>
          <p:cNvPr id="9" name="Рисунок 8" descr="mult96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>
          <a:xfrm>
            <a:off x="5715008" y="3571852"/>
            <a:ext cx="2286016" cy="3286148"/>
          </a:xfrm>
          <a:prstGeom prst="parallelogram">
            <a:avLst/>
          </a:prstGeom>
        </p:spPr>
      </p:pic>
      <p:pic>
        <p:nvPicPr>
          <p:cNvPr id="10" name="Рисунок 9" descr="coozsws3317863.jpg"/>
          <p:cNvPicPr>
            <a:picLocks noChangeAspect="1"/>
          </p:cNvPicPr>
          <p:nvPr userDrawn="1"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28992" y="0"/>
            <a:ext cx="1904981" cy="1428736"/>
          </a:xfrm>
          <a:prstGeom prst="rect">
            <a:avLst/>
          </a:prstGeom>
        </p:spPr>
      </p:pic>
      <p:sp>
        <p:nvSpPr>
          <p:cNvPr id="11" name="Круглая лента лицом вверх 10"/>
          <p:cNvSpPr/>
          <p:nvPr userDrawn="1"/>
        </p:nvSpPr>
        <p:spPr>
          <a:xfrm>
            <a:off x="714348" y="1500174"/>
            <a:ext cx="7572428" cy="2071702"/>
          </a:xfrm>
          <a:prstGeom prst="ellipseRibbon2">
            <a:avLst>
              <a:gd name="adj1" fmla="val 25000"/>
              <a:gd name="adj2" fmla="val 73867"/>
              <a:gd name="adj3" fmla="val 12500"/>
            </a:avLst>
          </a:prstGeom>
          <a:solidFill>
            <a:srgbClr val="FFCCCC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5984" y="1500174"/>
            <a:ext cx="4429156" cy="1470025"/>
          </a:xfrm>
        </p:spPr>
        <p:txBody>
          <a:bodyPr/>
          <a:lstStyle>
            <a:lvl1pPr>
              <a:defRPr b="1" spc="300">
                <a:solidFill>
                  <a:srgbClr val="339966"/>
                </a:solidFill>
                <a:latin typeface="Monotype Corsiv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4678" y="4171952"/>
            <a:ext cx="2714644" cy="2186006"/>
          </a:xfrm>
        </p:spPr>
        <p:txBody>
          <a:bodyPr/>
          <a:lstStyle>
            <a:lvl1pPr marL="0" indent="0" algn="ctr">
              <a:buNone/>
              <a:defRPr i="0" spc="300">
                <a:solidFill>
                  <a:srgbClr val="00B050"/>
                </a:solidFill>
                <a:latin typeface="Monotype Corsiva" pitchFamily="66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88004-D2CB-4229-B1C3-E7DA8EDA4C8C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2795-2B92-4EDF-B792-1749A449A8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88004-D2CB-4229-B1C3-E7DA8EDA4C8C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2795-2B92-4EDF-B792-1749A449A8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88004-D2CB-4229-B1C3-E7DA8EDA4C8C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2795-2B92-4EDF-B792-1749A449A8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88004-D2CB-4229-B1C3-E7DA8EDA4C8C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2795-2B92-4EDF-B792-1749A449A8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77846664_Buratino_za_partoy.png"/>
          <p:cNvPicPr>
            <a:picLocks noChangeAspect="1"/>
          </p:cNvPicPr>
          <p:nvPr userDrawn="1"/>
        </p:nvPicPr>
        <p:blipFill>
          <a:blip r:embed="rId14" cstate="screen"/>
          <a:srcRect/>
          <a:stretch>
            <a:fillRect/>
          </a:stretch>
        </p:blipFill>
        <p:spPr>
          <a:xfrm>
            <a:off x="7143768" y="5214950"/>
            <a:ext cx="1785950" cy="1446620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214282" y="214290"/>
            <a:ext cx="8715436" cy="6500858"/>
          </a:xfrm>
          <a:prstGeom prst="rect">
            <a:avLst/>
          </a:prstGeom>
          <a:noFill/>
          <a:ln w="76200">
            <a:solidFill>
              <a:srgbClr val="00FF00"/>
            </a:solidFill>
          </a:ln>
          <a:effectLst>
            <a:glow rad="101600">
              <a:srgbClr val="00FF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88004-D2CB-4229-B1C3-E7DA8EDA4C8C}" type="datetimeFigureOut">
              <a:rPr lang="ru-RU" smtClean="0"/>
              <a:pPr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2795-2B92-4EDF-B792-1749A449A81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«Ребенок и театр»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4509120"/>
            <a:ext cx="2498620" cy="1512168"/>
          </a:xfrm>
          <a:solidFill>
            <a:srgbClr val="FFCCCC">
              <a:alpha val="64000"/>
            </a:srgb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>
            <a:normAutofit fontScale="85000" lnSpcReduction="10000"/>
          </a:bodyPr>
          <a:lstStyle/>
          <a:p>
            <a:pPr marL="342900" lvl="0" indent="-342900">
              <a:defRPr/>
            </a:pPr>
            <a:r>
              <a:rPr lang="ru-RU" sz="1800" spc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МБДОУ «Д/с г.Багратионовска»</a:t>
            </a:r>
            <a:endParaRPr lang="ru-RU" sz="1800" spc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Ковальчук Василиса Дмитриевна 21.11.19г.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Значение театра  в жизни ребёнка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3000" dirty="0" smtClean="0"/>
              <a:t>	Театрализованная </a:t>
            </a:r>
            <a:r>
              <a:rPr lang="ru-RU" sz="3000" dirty="0"/>
              <a:t>деятельность является источником развития чувств, глубоких переживаний и открытий.</a:t>
            </a:r>
          </a:p>
          <a:p>
            <a:pPr marL="0" indent="0" algn="just">
              <a:buNone/>
            </a:pPr>
            <a:r>
              <a:rPr lang="ru-RU" sz="3000" dirty="0" smtClean="0"/>
              <a:t>	Благодаря </a:t>
            </a:r>
            <a:r>
              <a:rPr lang="ru-RU" sz="3000" dirty="0"/>
              <a:t>сказкам ребенок познает мир добра и зла. Любимые герои становятся образцами для подражания.</a:t>
            </a:r>
          </a:p>
          <a:p>
            <a:pPr marL="0" indent="0" algn="just">
              <a:buNone/>
            </a:pPr>
            <a:r>
              <a:rPr lang="ru-RU" sz="3000" dirty="0" smtClean="0"/>
              <a:t>	Выразительность </a:t>
            </a:r>
            <a:r>
              <a:rPr lang="ru-RU" sz="3000" dirty="0"/>
              <a:t>речи развивается в течение всего дошкольного возраста. Исполняемая роль, произносимые реплики ставят малыша перед необходимостью ясно, четко, понятно изъясняться. У ребенка улучшается диалогическая речь, ее грамматический строй.</a:t>
            </a: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Задачи: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2800" dirty="0" smtClean="0"/>
              <a:t>Перед педагогами стоят такие  </a:t>
            </a:r>
            <a:r>
              <a:rPr lang="ru-RU" sz="2800" dirty="0"/>
              <a:t>задачи: </a:t>
            </a:r>
          </a:p>
          <a:p>
            <a:pPr lvl="0" algn="just"/>
            <a:r>
              <a:rPr lang="ru-RU" sz="2800" dirty="0"/>
              <a:t>Создать условия для творческой активности ребенка в театрализованной деятельности (поощрять исполнительское творчество, развивать способность свободно и </a:t>
            </a:r>
            <a:r>
              <a:rPr lang="ru-RU" sz="2800" dirty="0" err="1" smtClean="0"/>
              <a:t>раскрепощенно</a:t>
            </a:r>
            <a:r>
              <a:rPr lang="ru-RU" sz="2800" dirty="0" smtClean="0"/>
              <a:t> </a:t>
            </a:r>
            <a:r>
              <a:rPr lang="ru-RU" sz="2800" dirty="0"/>
              <a:t>держаться при выступлении, побуждать к импровизации театральных образов под музыку и без нее, средствами мимики, выразительности движений</a:t>
            </a:r>
            <a:r>
              <a:rPr lang="ru-RU" sz="2800" dirty="0" smtClean="0"/>
              <a:t>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65379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Средняя группа №2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500174"/>
            <a:ext cx="4038600" cy="4625989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/>
              <a:t>Приобщать детей к театральной культуре (знакомство с устройством театра, театральными жанрами).</a:t>
            </a:r>
          </a:p>
          <a:p>
            <a:pPr lvl="0"/>
            <a:r>
              <a:rPr lang="ru-RU" dirty="0"/>
              <a:t>Сопровождать каждый сказочный персонаж своей музыкой, которая помогает выразительности исполнения образа.</a:t>
            </a:r>
          </a:p>
          <a:p>
            <a:endParaRPr lang="ru-RU" dirty="0"/>
          </a:p>
        </p:txBody>
      </p:sp>
      <p:pic>
        <p:nvPicPr>
          <p:cNvPr id="1026" name="Picture 2" descr="C:\Users\User\Desktop\дети и театр 19г\PB1200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714488"/>
            <a:ext cx="4038600" cy="3571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6952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Средняя группа №2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71547"/>
            <a:ext cx="8229600" cy="1285883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sz="2800" dirty="0" smtClean="0"/>
              <a:t>	На </a:t>
            </a:r>
            <a:r>
              <a:rPr lang="ru-RU" sz="2800" dirty="0"/>
              <a:t>театральных занятиях, проводимых индивидуально, с подгруппой детей, мы учим детей пантомиме, мимическим упражнениям, диалогическим сценкам.</a:t>
            </a:r>
          </a:p>
          <a:p>
            <a:pPr marL="0" indent="0" algn="just">
              <a:buNone/>
            </a:pPr>
            <a:r>
              <a:rPr lang="ru-RU" sz="2800" dirty="0" smtClean="0"/>
              <a:t>	</a:t>
            </a:r>
            <a:r>
              <a:rPr lang="ru-RU" dirty="0" smtClean="0"/>
              <a:t>	</a:t>
            </a:r>
            <a:endParaRPr lang="ru-RU" dirty="0"/>
          </a:p>
        </p:txBody>
      </p:sp>
      <p:pic>
        <p:nvPicPr>
          <p:cNvPr id="7" name="Рисунок 6" descr="C:\Users\User\Desktop\дети и театр 19г\PB1500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938337"/>
            <a:ext cx="7358114" cy="456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682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Старшая группа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14357"/>
            <a:ext cx="8229600" cy="178595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sz="2800" dirty="0" smtClean="0"/>
              <a:t>Раскрытию </a:t>
            </a:r>
            <a:r>
              <a:rPr lang="ru-RU" sz="2800" dirty="0"/>
              <a:t>творческих способностей детей в детском саду, к театральному искусству способствует и помещение-это музыкальный зал, с декорациями, атрибутами, с музыкой и театральный уголок в групповой комнате, с кукольным </a:t>
            </a:r>
            <a:r>
              <a:rPr lang="ru-RU" sz="2800" dirty="0" smtClean="0"/>
              <a:t>театром.</a:t>
            </a:r>
            <a:endParaRPr lang="ru-RU" sz="2800" dirty="0"/>
          </a:p>
        </p:txBody>
      </p:sp>
      <p:pic>
        <p:nvPicPr>
          <p:cNvPr id="7" name="Рисунок 6" descr="C:\Users\User\Desktop\дети и театр 19г\PB13001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5" y="2643182"/>
            <a:ext cx="593409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6538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Средняя группа №2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28736"/>
            <a:ext cx="4038600" cy="469742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	Во </a:t>
            </a:r>
            <a:r>
              <a:rPr lang="ru-RU" dirty="0"/>
              <a:t>время занятий по театральному </a:t>
            </a:r>
            <a:r>
              <a:rPr lang="ru-RU" dirty="0" smtClean="0"/>
              <a:t>искусству </a:t>
            </a:r>
            <a:r>
              <a:rPr lang="ru-RU" dirty="0"/>
              <a:t>мы учим детей исполнять не только положительные роли, но и отрицательные. Уметь выразить динамикой голоса, жестами, </a:t>
            </a:r>
            <a:r>
              <a:rPr lang="ru-RU" dirty="0" smtClean="0"/>
              <a:t>сказочный </a:t>
            </a:r>
            <a:r>
              <a:rPr lang="ru-RU" dirty="0"/>
              <a:t>персонаж, </a:t>
            </a:r>
            <a:r>
              <a:rPr lang="ru-RU" dirty="0" smtClean="0"/>
              <a:t>представить </a:t>
            </a:r>
            <a:r>
              <a:rPr lang="ru-RU" dirty="0"/>
              <a:t>своего героя, не только выразительным исполнением текста, но и пением.</a:t>
            </a:r>
          </a:p>
          <a:p>
            <a:endParaRPr lang="ru-RU" dirty="0"/>
          </a:p>
        </p:txBody>
      </p:sp>
      <p:pic>
        <p:nvPicPr>
          <p:cNvPr id="7" name="Содержимое 6" descr="C:\Users\User\Desktop\дети и театр 19г\PB150008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1785926"/>
            <a:ext cx="4471990" cy="3591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0222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Старшая группа</a:t>
            </a:r>
            <a:endParaRPr lang="ru-RU" dirty="0"/>
          </a:p>
        </p:txBody>
      </p:sp>
      <p:pic>
        <p:nvPicPr>
          <p:cNvPr id="4098" name="Picture 2" descr="C:\Users\User\Desktop\дети и театр 19г\PB1500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071546"/>
            <a:ext cx="8429684" cy="55721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8963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Средняя группа №1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00108"/>
            <a:ext cx="2328850" cy="5126055"/>
          </a:xfrm>
        </p:spPr>
        <p:txBody>
          <a:bodyPr>
            <a:normAutofit fontScale="62500" lnSpcReduction="20000"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Совершенствование артистических навыков.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Раскрепощение ребенка.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Работа над речью и интонацией.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Коллективные действия (в танцах, играх).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Пробуждение в детях способности живо представлять себе происходящее, горячо сочувствовать, сопереживать.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7" name="Рисунок 6" descr="C:\Users\User\Desktop\Новая папка\PB07000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785926"/>
            <a:ext cx="585791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319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Старшая группа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детского сада знакомят детей и родителей с театром, как видом искусства, с его разновидностями.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Работают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над выразительностью речи, интонациями, пантомимических действий под музыку. </a:t>
            </a:r>
          </a:p>
        </p:txBody>
      </p:sp>
      <p:pic>
        <p:nvPicPr>
          <p:cNvPr id="5" name="Рисунок 4" descr="C:\Users\User\Desktop\дети и театр 19г\PB1200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071810"/>
            <a:ext cx="5643602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0423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r>
              <a:rPr lang="ru-RU" dirty="0" smtClean="0"/>
              <a:t>Сказка про зайцев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2800" dirty="0" smtClean="0"/>
              <a:t>Просмотр </a:t>
            </a:r>
            <a:r>
              <a:rPr lang="ru-RU" sz="2800" dirty="0"/>
              <a:t>кукольных и драматических </a:t>
            </a:r>
            <a:r>
              <a:rPr lang="ru-RU" sz="2800" dirty="0" smtClean="0"/>
              <a:t>спектаклей</a:t>
            </a:r>
            <a:endParaRPr lang="ru-RU" sz="2800" dirty="0"/>
          </a:p>
        </p:txBody>
      </p:sp>
      <p:pic>
        <p:nvPicPr>
          <p:cNvPr id="6" name="Рисунок 5" descr="C:\Users\User\Desktop\все фото\29.04.19. сказка про зайцев\P42900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2285992"/>
            <a:ext cx="6600852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2239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Театр «Веселая карусель»</a:t>
            </a:r>
            <a:endParaRPr lang="ru-RU" sz="2000" dirty="0"/>
          </a:p>
        </p:txBody>
      </p:sp>
      <p:pic>
        <p:nvPicPr>
          <p:cNvPr id="5" name="Содержимое 4" descr="C:\Users\User\Desktop\все фото\все фото 2 одинаковые\театр март 18 планерка\P321003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4509" y="928670"/>
            <a:ext cx="7454981" cy="5132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8513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Средняя группа №1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1142984"/>
            <a:ext cx="8229600" cy="53578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User\Desktop\дети и театр 19г\PB150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928670"/>
            <a:ext cx="8358246" cy="5715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4436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just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57158" y="548680"/>
            <a:ext cx="8329642" cy="55774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Неделя театра в группах :2 младшая №1</a:t>
            </a:r>
            <a:endParaRPr lang="ru-RU" dirty="0"/>
          </a:p>
        </p:txBody>
      </p:sp>
      <p:pic>
        <p:nvPicPr>
          <p:cNvPr id="6146" name="Picture 2" descr="C:\Users\User\Desktop\дети и театр 19г\PB1500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14422"/>
            <a:ext cx="8429684" cy="528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1211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Неделя театра в группах :2 младшая №1</a:t>
            </a:r>
            <a:endParaRPr lang="ru-RU" dirty="0"/>
          </a:p>
        </p:txBody>
      </p:sp>
      <p:pic>
        <p:nvPicPr>
          <p:cNvPr id="6" name="Содержимое 5" descr="C:\Users\User\Desktop\дети и театр 19г\PB15005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7" y="1428750"/>
            <a:ext cx="7275012" cy="500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8901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Неделя театра, </a:t>
            </a:r>
            <a:br>
              <a:rPr lang="ru-RU" sz="2800" dirty="0" smtClean="0"/>
            </a:br>
            <a:r>
              <a:rPr lang="ru-RU" sz="2800" dirty="0" smtClean="0"/>
              <a:t>выставка «Мы в театре»2 младшая группа</a:t>
            </a:r>
            <a:endParaRPr lang="ru-RU" sz="2800" dirty="0"/>
          </a:p>
        </p:txBody>
      </p:sp>
      <p:pic>
        <p:nvPicPr>
          <p:cNvPr id="4" name="Содержимое 3" descr="C:\Users\User\Desktop\дети и театр 19г\PB15005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7" y="1600200"/>
            <a:ext cx="6215105" cy="49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Неделя театра в группах :</a:t>
            </a:r>
            <a:br>
              <a:rPr lang="ru-RU" sz="3100" dirty="0" smtClean="0"/>
            </a:br>
            <a:r>
              <a:rPr lang="ru-RU" sz="3100" dirty="0" smtClean="0"/>
              <a:t>2 младшая №1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ser\Desktop\дети и театр 19г\PB15005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357298"/>
            <a:ext cx="7072361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Неделя театра старшая группа</a:t>
            </a:r>
            <a:endParaRPr lang="ru-RU" dirty="0"/>
          </a:p>
        </p:txBody>
      </p:sp>
      <p:pic>
        <p:nvPicPr>
          <p:cNvPr id="7170" name="Picture 2" descr="C:\Users\User\Desktop\дети и театр 19г\PB1500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428736"/>
            <a:ext cx="7929617" cy="46974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Театр и дети старшая группа</a:t>
            </a:r>
            <a:endParaRPr lang="ru-RU" dirty="0"/>
          </a:p>
        </p:txBody>
      </p:sp>
      <p:pic>
        <p:nvPicPr>
          <p:cNvPr id="8194" name="Picture 2" descr="C:\Users\User\Desktop\дети и театр 19г\PB1500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Играем в театр старшая группа</a:t>
            </a:r>
            <a:endParaRPr lang="ru-RU" dirty="0"/>
          </a:p>
        </p:txBody>
      </p:sp>
      <p:pic>
        <p:nvPicPr>
          <p:cNvPr id="9218" name="Picture 2" descr="C:\Users\User\Desktop\дети и театр 19г\PB15007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C:\Users\User\Desktop\дети и театр 19г\PB1500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Театральная маска подготовительная группа</a:t>
            </a:r>
            <a:endParaRPr lang="ru-RU" dirty="0"/>
          </a:p>
        </p:txBody>
      </p:sp>
      <p:pic>
        <p:nvPicPr>
          <p:cNvPr id="15362" name="Picture 2" descr="C:\Users\User\Desktop\дети и театр 19г\PB1500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Подготовительная группа</a:t>
            </a:r>
            <a:endParaRPr lang="ru-RU" dirty="0"/>
          </a:p>
        </p:txBody>
      </p:sp>
      <p:pic>
        <p:nvPicPr>
          <p:cNvPr id="16387" name="Picture 3" descr="C:\Users\User\Desktop\дети и театр 19г\PB15008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Три поросенка средняя группа  №2</a:t>
            </a:r>
            <a:endParaRPr lang="ru-RU" dirty="0"/>
          </a:p>
        </p:txBody>
      </p:sp>
      <p:pic>
        <p:nvPicPr>
          <p:cNvPr id="18434" name="Picture 2" descr="C:\Users\User\Desktop\дети и театр 19г\PB1500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Три медведя</a:t>
            </a:r>
            <a:endParaRPr lang="ru-RU" dirty="0"/>
          </a:p>
        </p:txBody>
      </p:sp>
      <p:pic>
        <p:nvPicPr>
          <p:cNvPr id="19458" name="Picture 2" descr="C:\Users\User\Desktop\дети и театр 19г\PB1500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дети и театр 19г\PB1500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дети и театр 19г\PB1500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Подготовительная группа</a:t>
            </a:r>
            <a:br>
              <a:rPr lang="ru-RU" dirty="0" smtClean="0"/>
            </a:br>
            <a:r>
              <a:rPr lang="ru-RU" dirty="0" smtClean="0"/>
              <a:t> работы детей</a:t>
            </a:r>
            <a:endParaRPr lang="ru-RU" dirty="0"/>
          </a:p>
        </p:txBody>
      </p:sp>
      <p:pic>
        <p:nvPicPr>
          <p:cNvPr id="13314" name="Picture 2" descr="C:\Users\User\Desktop\дети и театр 19г\PB1500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дети и театр 19г\PB1500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Пальчиковый театр</a:t>
            </a:r>
            <a:endParaRPr lang="ru-RU" dirty="0"/>
          </a:p>
        </p:txBody>
      </p:sp>
      <p:pic>
        <p:nvPicPr>
          <p:cNvPr id="21506" name="Picture 2" descr="C:\Users\User\Desktop\дети и театр 19г\PB1500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Варюшковый</a:t>
            </a:r>
            <a:r>
              <a:rPr lang="ru-RU" dirty="0" smtClean="0"/>
              <a:t> театр</a:t>
            </a:r>
            <a:endParaRPr lang="ru-RU" dirty="0"/>
          </a:p>
        </p:txBody>
      </p:sp>
      <p:pic>
        <p:nvPicPr>
          <p:cNvPr id="5" name="Picture 2" descr="C:\Users\User\Desktop\дети и театр 19г\PB1500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Фотовыставка театр и мы</a:t>
            </a:r>
            <a:endParaRPr lang="ru-RU" dirty="0"/>
          </a:p>
        </p:txBody>
      </p:sp>
      <p:pic>
        <p:nvPicPr>
          <p:cNvPr id="23554" name="Picture 2" descr="C:\Users\User\Desktop\дети и театр 19г\PB1500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вас, родители!</a:t>
            </a:r>
            <a:endParaRPr lang="ru-RU" dirty="0"/>
          </a:p>
        </p:txBody>
      </p:sp>
      <p:pic>
        <p:nvPicPr>
          <p:cNvPr id="27650" name="Picture 2" descr="C:\Users\User\Desktop\дети и театр 19г\PB1500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Семейная мастерская</a:t>
            </a:r>
            <a:endParaRPr lang="ru-RU" dirty="0"/>
          </a:p>
        </p:txBody>
      </p:sp>
      <p:pic>
        <p:nvPicPr>
          <p:cNvPr id="5" name="Picture 2" descr="C:\Users\User\Desktop\дети и театр 19г\PB1500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Настольный театр</a:t>
            </a:r>
            <a:endParaRPr lang="ru-RU" dirty="0"/>
          </a:p>
        </p:txBody>
      </p:sp>
      <p:pic>
        <p:nvPicPr>
          <p:cNvPr id="26626" name="Picture 2" descr="C:\Users\User\Desktop\дети и театр 19г\PB1500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Настольный театр</a:t>
            </a:r>
            <a:endParaRPr lang="ru-RU" dirty="0"/>
          </a:p>
        </p:txBody>
      </p:sp>
      <p:pic>
        <p:nvPicPr>
          <p:cNvPr id="24578" name="Picture 2" descr="C:\Users\User\Desktop\дети и театр 19г\PB1500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Сказки на магнитах</a:t>
            </a:r>
            <a:endParaRPr lang="ru-RU" dirty="0"/>
          </a:p>
        </p:txBody>
      </p:sp>
      <p:pic>
        <p:nvPicPr>
          <p:cNvPr id="20482" name="Picture 2" descr="C:\Users\User\Desktop\дети и театр 19г\PB1500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Благодаря неделе театра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dirty="0" smtClean="0"/>
              <a:t>	Мы </a:t>
            </a:r>
            <a:r>
              <a:rPr lang="ru-RU" sz="2800" dirty="0"/>
              <a:t>смогли </a:t>
            </a:r>
            <a:r>
              <a:rPr lang="ru-RU" sz="2800" dirty="0" smtClean="0"/>
              <a:t>показать </a:t>
            </a:r>
            <a:r>
              <a:rPr lang="ru-RU" sz="2800" dirty="0"/>
              <a:t>родителям, что только в совместной деятельности можно лучше узнать </a:t>
            </a:r>
            <a:r>
              <a:rPr lang="ru-RU" sz="2800" dirty="0" smtClean="0"/>
              <a:t>своего </a:t>
            </a:r>
            <a:r>
              <a:rPr lang="ru-RU" sz="2800" dirty="0"/>
              <a:t>малыша, его темперамент, особенности характера и, конечно же, его мечты и желания; потому, что при решении каких-либо вопросов создается микроклимат, в основе которого лежат доверительные, дружеские отношения между детьми и взрослыми. Создается атмосфера </a:t>
            </a:r>
            <a:r>
              <a:rPr lang="ru-RU" sz="2800" dirty="0" smtClean="0"/>
              <a:t>творчества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3072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214</Words>
  <Application>Microsoft Office PowerPoint</Application>
  <PresentationFormat>Экран (4:3)</PresentationFormat>
  <Paragraphs>59</Paragraphs>
  <Slides>39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 «Ребенок и театр»</vt:lpstr>
      <vt:lpstr>Значение театра  в жизни ребёнка</vt:lpstr>
      <vt:lpstr>Задачи:</vt:lpstr>
      <vt:lpstr>Средняя группа №2</vt:lpstr>
      <vt:lpstr>Средняя группа №2</vt:lpstr>
      <vt:lpstr>Старшая группа</vt:lpstr>
      <vt:lpstr>Средняя группа №2</vt:lpstr>
      <vt:lpstr>Старшая группа</vt:lpstr>
      <vt:lpstr>Средняя группа №1</vt:lpstr>
      <vt:lpstr>Старшая группа</vt:lpstr>
      <vt:lpstr>Сказка про зайцев</vt:lpstr>
      <vt:lpstr>Театр «Веселая карусель»</vt:lpstr>
      <vt:lpstr>Средняя группа №1</vt:lpstr>
      <vt:lpstr>  </vt:lpstr>
      <vt:lpstr>Неделя театра в группах :2 младшая №1</vt:lpstr>
      <vt:lpstr>Неделя театра,  выставка «Мы в театре»2 младшая группа</vt:lpstr>
      <vt:lpstr>Неделя театра в группах : 2 младшая №1 </vt:lpstr>
      <vt:lpstr>Неделя театра старшая группа</vt:lpstr>
      <vt:lpstr>Театр и дети старшая группа</vt:lpstr>
      <vt:lpstr>Играем в театр старшая группа</vt:lpstr>
      <vt:lpstr>Слайд 21</vt:lpstr>
      <vt:lpstr>Театральная маска подготовительная группа</vt:lpstr>
      <vt:lpstr>Подготовительная группа</vt:lpstr>
      <vt:lpstr>Три поросенка средняя группа  №2</vt:lpstr>
      <vt:lpstr>Три медведя</vt:lpstr>
      <vt:lpstr>Слайд 26</vt:lpstr>
      <vt:lpstr>Слайд 27</vt:lpstr>
      <vt:lpstr>Подготовительная группа  работы детей</vt:lpstr>
      <vt:lpstr>Слайд 29</vt:lpstr>
      <vt:lpstr>Пальчиковый театр</vt:lpstr>
      <vt:lpstr>Варюшковый театр</vt:lpstr>
      <vt:lpstr>Фотовыставка театр и мы</vt:lpstr>
      <vt:lpstr>Слайд 33</vt:lpstr>
      <vt:lpstr>Для вас, родители!</vt:lpstr>
      <vt:lpstr>Семейная мастерская</vt:lpstr>
      <vt:lpstr>Настольный театр</vt:lpstr>
      <vt:lpstr>Настольный театр</vt:lpstr>
      <vt:lpstr>Сказки на магнитах</vt:lpstr>
      <vt:lpstr>Благодаря неделе театра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«Ребенок и театр»</dc:title>
  <dc:subject>Золотой ключик</dc:subject>
  <dc:creator>corowina</dc:creator>
  <cp:lastModifiedBy>User</cp:lastModifiedBy>
  <cp:revision>55</cp:revision>
  <dcterms:created xsi:type="dcterms:W3CDTF">2014-06-01T10:59:32Z</dcterms:created>
  <dcterms:modified xsi:type="dcterms:W3CDTF">2019-11-20T05:37:19Z</dcterms:modified>
</cp:coreProperties>
</file>