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sldIdLst>
    <p:sldId id="262" r:id="rId2"/>
    <p:sldId id="256" r:id="rId3"/>
    <p:sldId id="267" r:id="rId4"/>
    <p:sldId id="271" r:id="rId5"/>
    <p:sldId id="272" r:id="rId6"/>
    <p:sldId id="273" r:id="rId7"/>
    <p:sldId id="274" r:id="rId8"/>
    <p:sldId id="275" r:id="rId9"/>
    <p:sldId id="280" r:id="rId10"/>
    <p:sldId id="282" r:id="rId11"/>
    <p:sldId id="283" r:id="rId12"/>
    <p:sldId id="286" r:id="rId13"/>
    <p:sldId id="288" r:id="rId14"/>
    <p:sldId id="287" r:id="rId15"/>
  </p:sldIdLst>
  <p:sldSz cx="9144000" cy="6858000" type="screen4x3"/>
  <p:notesSz cx="6853238" cy="98710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FF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79" autoAdjust="0"/>
    <p:restoredTop sz="89587" autoAdjust="0"/>
  </p:normalViewPr>
  <p:slideViewPr>
    <p:cSldViewPr>
      <p:cViewPr varScale="1">
        <p:scale>
          <a:sx n="63" d="100"/>
          <a:sy n="63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56648B1-156B-4B15-A921-00BE16B69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402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5239B-D751-49CD-952B-27190C672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642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A619BE9-8536-4640-9944-11088C1CF4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056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1D90B6-1075-43CB-AA67-F909CA3456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170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C438FC5-9AC6-44B8-9BE0-F158A43DE1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942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E6715-D109-4B70-AE65-84CD1FBDF3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51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BE229-72D8-4F21-A014-FF01F62F57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ADD49-BFE1-46EC-A6D9-C3F729F422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47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E3B196-D278-4244-8225-67256AB30B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75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520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7586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9225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6434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554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97564-73BC-4EDB-A208-FA33E0C1D7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0712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B623-A980-4F02-ADB8-D15A9DEE27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14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1CB34D7-2855-40CC-B874-59EC1FCF31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23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  <p:sldLayoutId id="2147483850" r:id="rId14"/>
    <p:sldLayoutId id="2147483851" r:id="rId15"/>
    <p:sldLayoutId id="21474838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285999" y="2924944"/>
            <a:ext cx="4572001" cy="185243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660232" y="5503278"/>
            <a:ext cx="2197536" cy="1126283"/>
          </a:xfrm>
        </p:spPr>
        <p:txBody>
          <a:bodyPr/>
          <a:lstStyle/>
          <a:p>
            <a:r>
              <a:rPr lang="ru-RU" b="1" dirty="0" smtClean="0"/>
              <a:t>Валиева М.Б</a:t>
            </a:r>
            <a:r>
              <a:rPr lang="ru-RU" b="1" dirty="0" smtClean="0"/>
              <a:t>.</a:t>
            </a:r>
          </a:p>
          <a:p>
            <a:r>
              <a:rPr lang="ru-RU" b="1" smtClean="0"/>
              <a:t>.</a:t>
            </a:r>
            <a:endParaRPr lang="ru-RU" b="1" dirty="0"/>
          </a:p>
        </p:txBody>
      </p:sp>
      <p:sp>
        <p:nvSpPr>
          <p:cNvPr id="5" name="Заголовок 6"/>
          <p:cNvSpPr txBox="1">
            <a:spLocks/>
          </p:cNvSpPr>
          <p:nvPr/>
        </p:nvSpPr>
        <p:spPr bwMode="auto">
          <a:xfrm>
            <a:off x="1619672" y="1710054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r>
              <a:rPr lang="ru-RU" kern="0" dirty="0" smtClean="0">
                <a:solidFill>
                  <a:srgbClr val="FF0000"/>
                </a:solidFill>
              </a:rPr>
              <a:t>  </a:t>
            </a:r>
            <a:endParaRPr lang="ru-RU" kern="0" dirty="0">
              <a:solidFill>
                <a:srgbClr val="FF0000"/>
              </a:solidFill>
            </a:endParaRPr>
          </a:p>
        </p:txBody>
      </p:sp>
      <p:pic>
        <p:nvPicPr>
          <p:cNvPr id="8" name="Picture 2" descr="D:\дизайн-проекты групп\клипарт последнее\4bb97ff07cc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" y="1673932"/>
            <a:ext cx="219409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11464" y="324439"/>
            <a:ext cx="6116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ЛГ Муниципальное автономное дошкольное образовательное учреждение</a:t>
            </a:r>
          </a:p>
          <a:p>
            <a:pPr algn="ctr"/>
            <a:r>
              <a:rPr lang="ru-RU" dirty="0"/>
              <a:t>«Детский сад общеразвивающего вида № </a:t>
            </a:r>
            <a:r>
              <a:rPr lang="ru-RU" dirty="0" smtClean="0"/>
              <a:t>4                     «</a:t>
            </a:r>
            <a:r>
              <a:rPr lang="ru-RU" dirty="0"/>
              <a:t>Золотой петушок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69033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«Реализация дополнительного образования»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01414" y="-387424"/>
            <a:ext cx="5326284" cy="2904557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Кружок</a:t>
            </a:r>
            <a:r>
              <a:rPr lang="ru-RU" sz="2800" dirty="0" smtClean="0">
                <a:solidFill>
                  <a:srgbClr val="0070C0"/>
                </a:solidFill>
              </a:rPr>
              <a:t>  по театрализованной деятельности для детей первой младшей группы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360743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cs typeface="Aharoni" panose="02010803020104030203" pitchFamily="2" charset="-79"/>
              </a:rPr>
              <a:t>«ТЕРЕМОК»</a:t>
            </a:r>
            <a:endParaRPr lang="ru-RU" sz="4800" b="1" dirty="0">
              <a:solidFill>
                <a:srgbClr val="FF0000"/>
              </a:solidFill>
              <a:cs typeface="Aharoni" panose="02010803020104030203" pitchFamily="2" charset="-79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27584" y="15140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5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388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55230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979984" y="16664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8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84" y="51912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184" y="5171957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1132384" y="18188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11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53436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5038836"/>
            <a:ext cx="7668343" cy="214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784" y="5191236"/>
            <a:ext cx="7668343" cy="214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4145" y="620688"/>
            <a:ext cx="2484903" cy="110452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123728" y="2852936"/>
            <a:ext cx="6600451" cy="295232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Приобщение детей к разнообразным видам театральной деятельности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61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88640"/>
            <a:ext cx="4608512" cy="576064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Задачи:</a:t>
            </a:r>
            <a:r>
              <a:rPr lang="ru-RU" dirty="0"/>
              <a:t/>
            </a:r>
            <a:br>
              <a:rPr lang="ru-RU" dirty="0"/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764704"/>
            <a:ext cx="7776864" cy="5760640"/>
          </a:xfrm>
        </p:spPr>
        <p:txBody>
          <a:bodyPr>
            <a:normAutofit/>
          </a:bodyPr>
          <a:lstStyle/>
          <a:p>
            <a:r>
              <a:rPr lang="ru-RU" sz="2400" dirty="0"/>
              <a:t>*</a:t>
            </a:r>
            <a:r>
              <a:rPr lang="ru-RU" sz="2400" dirty="0" smtClean="0"/>
              <a:t> </a:t>
            </a:r>
            <a:r>
              <a:rPr lang="ru-RU" sz="2400" dirty="0">
                <a:solidFill>
                  <a:srgbClr val="0070C0"/>
                </a:solidFill>
              </a:rPr>
              <a:t>Создать условия для развития творческой активности детей.</a:t>
            </a:r>
          </a:p>
          <a:p>
            <a:r>
              <a:rPr lang="ru-RU" sz="2400" dirty="0">
                <a:solidFill>
                  <a:srgbClr val="0070C0"/>
                </a:solidFill>
              </a:rPr>
              <a:t>*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>
                <a:solidFill>
                  <a:srgbClr val="0070C0"/>
                </a:solidFill>
              </a:rPr>
              <a:t>Формировать у детей простейшие образно-выразительные умения, учить имитировать характерные движения сказочных животных.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   * </a:t>
            </a:r>
            <a:r>
              <a:rPr lang="ru-RU" sz="2400" dirty="0">
                <a:solidFill>
                  <a:srgbClr val="0070C0"/>
                </a:solidFill>
              </a:rPr>
              <a:t>Активизировать словарь детей, формировать звуковую культуру речи, обогащать словарный запас.</a:t>
            </a:r>
          </a:p>
          <a:p>
            <a:r>
              <a:rPr lang="ru-RU" sz="2400" dirty="0">
                <a:solidFill>
                  <a:srgbClr val="0070C0"/>
                </a:solidFill>
              </a:rPr>
              <a:t>*</a:t>
            </a:r>
            <a:r>
              <a:rPr lang="ru-RU" sz="2400" dirty="0" smtClean="0">
                <a:solidFill>
                  <a:srgbClr val="0070C0"/>
                </a:solidFill>
              </a:rPr>
              <a:t>  </a:t>
            </a:r>
            <a:r>
              <a:rPr lang="ru-RU" sz="2400" dirty="0">
                <a:solidFill>
                  <a:srgbClr val="0070C0"/>
                </a:solidFill>
              </a:rPr>
              <a:t>Развить у детей интерес к театрально-игровой деятельности.</a:t>
            </a:r>
          </a:p>
          <a:p>
            <a:r>
              <a:rPr lang="ru-RU" sz="2400" dirty="0">
                <a:solidFill>
                  <a:srgbClr val="0070C0"/>
                </a:solidFill>
              </a:rPr>
              <a:t> *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400" dirty="0">
                <a:solidFill>
                  <a:srgbClr val="0070C0"/>
                </a:solidFill>
              </a:rPr>
              <a:t>воспитывать нравственную направленность (дружба, доброта, честностъ, взаимопомощь и т.д.);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endParaRPr lang="ru-RU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rgbClr val="0070C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534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6589199" cy="128089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Ожидаемые результаты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196752"/>
            <a:ext cx="7560840" cy="54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400" dirty="0">
                <a:solidFill>
                  <a:srgbClr val="0070C0"/>
                </a:solidFill>
              </a:rPr>
              <a:t>*</a:t>
            </a:r>
            <a:r>
              <a:rPr lang="ru-RU" sz="3400" dirty="0" smtClean="0">
                <a:solidFill>
                  <a:srgbClr val="0070C0"/>
                </a:solidFill>
              </a:rPr>
              <a:t> </a:t>
            </a:r>
            <a:r>
              <a:rPr lang="ru-RU" sz="3400" dirty="0">
                <a:solidFill>
                  <a:srgbClr val="0070C0"/>
                </a:solidFill>
              </a:rPr>
              <a:t>активно контактируют со взрослыми и сверстниками в процессе</a:t>
            </a:r>
          </a:p>
          <a:p>
            <a:pPr marL="0" indent="0">
              <a:buNone/>
            </a:pPr>
            <a:r>
              <a:rPr lang="ru-RU" sz="3400" dirty="0">
                <a:solidFill>
                  <a:srgbClr val="0070C0"/>
                </a:solidFill>
              </a:rPr>
              <a:t>*</a:t>
            </a:r>
            <a:r>
              <a:rPr lang="ru-RU" sz="3400" dirty="0" smtClean="0">
                <a:solidFill>
                  <a:srgbClr val="0070C0"/>
                </a:solidFill>
              </a:rPr>
              <a:t>участие </a:t>
            </a:r>
            <a:r>
              <a:rPr lang="ru-RU" sz="3400" dirty="0">
                <a:solidFill>
                  <a:srgbClr val="0070C0"/>
                </a:solidFill>
              </a:rPr>
              <a:t>в театрализованной игре;                                                                                                </a:t>
            </a:r>
            <a:r>
              <a:rPr lang="ru-RU" sz="3400" dirty="0" smtClean="0">
                <a:solidFill>
                  <a:srgbClr val="0070C0"/>
                </a:solidFill>
              </a:rPr>
              <a:t>* </a:t>
            </a:r>
            <a:r>
              <a:rPr lang="ru-RU" sz="3400" dirty="0">
                <a:solidFill>
                  <a:srgbClr val="0070C0"/>
                </a:solidFill>
              </a:rPr>
              <a:t>узнает виды театра                                                                                                                        </a:t>
            </a:r>
            <a:r>
              <a:rPr lang="ru-RU" sz="3400" dirty="0" smtClean="0">
                <a:solidFill>
                  <a:srgbClr val="0070C0"/>
                </a:solidFill>
              </a:rPr>
              <a:t>* </a:t>
            </a:r>
            <a:r>
              <a:rPr lang="ru-RU" sz="3400" dirty="0">
                <a:solidFill>
                  <a:srgbClr val="0070C0"/>
                </a:solidFill>
              </a:rPr>
              <a:t>имитируют движения согласно словам песни, стихотворения, сказки;</a:t>
            </a:r>
          </a:p>
          <a:p>
            <a:pPr marL="0" indent="0">
              <a:buNone/>
            </a:pPr>
            <a:r>
              <a:rPr lang="ru-RU" sz="3400" dirty="0">
                <a:solidFill>
                  <a:srgbClr val="0070C0"/>
                </a:solidFill>
              </a:rPr>
              <a:t>*</a:t>
            </a:r>
            <a:r>
              <a:rPr lang="ru-RU" sz="3400" dirty="0" smtClean="0">
                <a:solidFill>
                  <a:srgbClr val="0070C0"/>
                </a:solidFill>
              </a:rPr>
              <a:t> </a:t>
            </a:r>
            <a:r>
              <a:rPr lang="ru-RU" sz="3400" dirty="0">
                <a:solidFill>
                  <a:srgbClr val="0070C0"/>
                </a:solidFill>
              </a:rPr>
              <a:t>имитируют голоса животных, птиц во время драматизации сказок;</a:t>
            </a:r>
          </a:p>
          <a:p>
            <a:pPr marL="0" indent="0">
              <a:buNone/>
            </a:pPr>
            <a:r>
              <a:rPr lang="ru-RU" sz="3400" dirty="0">
                <a:solidFill>
                  <a:srgbClr val="0070C0"/>
                </a:solidFill>
              </a:rPr>
              <a:t>*</a:t>
            </a:r>
            <a:r>
              <a:rPr lang="ru-RU" sz="3400" dirty="0" smtClean="0">
                <a:solidFill>
                  <a:srgbClr val="0070C0"/>
                </a:solidFill>
              </a:rPr>
              <a:t> </a:t>
            </a:r>
            <a:r>
              <a:rPr lang="ru-RU" sz="3400" dirty="0">
                <a:solidFill>
                  <a:srgbClr val="0070C0"/>
                </a:solidFill>
              </a:rPr>
              <a:t>с интересом и вниманием смотрит театральные постановки, эмоционально показывает свои чувства (громко смеется, подпрыгивает, жестикулирует).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0070C0"/>
                </a:solidFill>
              </a:rPr>
              <a:t>*манипулирует </a:t>
            </a:r>
            <a:r>
              <a:rPr lang="ru-RU" sz="3400" dirty="0">
                <a:solidFill>
                  <a:srgbClr val="0070C0"/>
                </a:solidFill>
              </a:rPr>
              <a:t>с игрушками</a:t>
            </a:r>
            <a:r>
              <a:rPr lang="ru-RU" sz="3400" dirty="0" smtClean="0">
                <a:solidFill>
                  <a:srgbClr val="0070C0"/>
                </a:solidFill>
              </a:rPr>
              <a:t>;</a:t>
            </a:r>
          </a:p>
          <a:p>
            <a:pPr marL="0" indent="0">
              <a:buNone/>
            </a:pPr>
            <a:r>
              <a:rPr lang="ru-RU" sz="3400" dirty="0" smtClean="0">
                <a:solidFill>
                  <a:srgbClr val="0070C0"/>
                </a:solidFill>
              </a:rPr>
              <a:t>* </a:t>
            </a:r>
            <a:r>
              <a:rPr lang="ru-RU" sz="3400" dirty="0">
                <a:solidFill>
                  <a:srgbClr val="0070C0"/>
                </a:solidFill>
              </a:rPr>
              <a:t>инициатор ряженья.</a:t>
            </a:r>
          </a:p>
          <a:p>
            <a:pPr marL="0" indent="0">
              <a:buNone/>
            </a:pP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3522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691" y="260648"/>
            <a:ext cx="6589199" cy="128089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Принципы отбора детей в                                  кружок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5905" y="2276872"/>
            <a:ext cx="659198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rgbClr val="0070C0"/>
                </a:solidFill>
                <a:cs typeface="Aharoni" panose="02010803020104030203" pitchFamily="2" charset="-79"/>
              </a:rPr>
              <a:t>*Робкие, застенчивые, неуверенные в себе дети;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rgbClr val="0070C0"/>
                </a:solidFill>
                <a:cs typeface="Aharoni" panose="02010803020104030203" pitchFamily="2" charset="-79"/>
              </a:rPr>
              <a:t>*Активные, эмоциональные дети;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rgbClr val="0070C0"/>
                </a:solidFill>
                <a:cs typeface="Aharoni" panose="02010803020104030203" pitchFamily="2" charset="-79"/>
              </a:rPr>
              <a:t>*Желание ребенка и родителей</a:t>
            </a:r>
            <a:endParaRPr lang="ru-RU" sz="3200" dirty="0">
              <a:solidFill>
                <a:srgbClr val="0070C0"/>
              </a:solidFill>
              <a:cs typeface="Aharoni" panose="02010803020104030203" pitchFamily="2" charset="-79"/>
            </a:endParaRPr>
          </a:p>
          <a:p>
            <a:endParaRPr lang="ru-RU" sz="3200" dirty="0">
              <a:cs typeface="Aharoni" panose="02010803020104030203" pitchFamily="2" charset="-79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27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2414" y="188640"/>
            <a:ext cx="6591985" cy="936104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Создание условий для театрализованной деятельности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cs typeface="Aharoni" panose="02010803020104030203" pitchFamily="2" charset="-79"/>
            </a:endParaRP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187624" y="1450661"/>
            <a:ext cx="756084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3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76672"/>
            <a:ext cx="3960440" cy="72008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Виды  театра 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916832"/>
            <a:ext cx="5379072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</a:t>
            </a:r>
            <a:r>
              <a:rPr lang="ru-RU" sz="2800" dirty="0" err="1" smtClean="0">
                <a:solidFill>
                  <a:srgbClr val="0070C0"/>
                </a:solidFill>
                <a:cs typeface="Aharoni" panose="02010803020104030203" pitchFamily="2" charset="-79"/>
              </a:rPr>
              <a:t>би</a:t>
            </a: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-ба-</a:t>
            </a:r>
            <a:r>
              <a:rPr lang="ru-RU" sz="2800" dirty="0" err="1" smtClean="0">
                <a:solidFill>
                  <a:srgbClr val="0070C0"/>
                </a:solidFill>
                <a:cs typeface="Aharoni" panose="02010803020104030203" pitchFamily="2" charset="-79"/>
              </a:rPr>
              <a:t>бо</a:t>
            </a: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**театр на </a:t>
            </a:r>
            <a:r>
              <a:rPr lang="ru-RU" sz="2800" dirty="0" err="1" smtClean="0">
                <a:solidFill>
                  <a:srgbClr val="0070C0"/>
                </a:solidFill>
                <a:cs typeface="Aharoni" panose="02010803020104030203" pitchFamily="2" charset="-79"/>
              </a:rPr>
              <a:t>фланелеграфе</a:t>
            </a: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**настольный театр;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**пальчиковый театр;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**магнитный театр;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rgbClr val="0070C0"/>
                </a:solidFill>
                <a:cs typeface="Aharoni" panose="02010803020104030203" pitchFamily="2" charset="-79"/>
              </a:rPr>
              <a:t>**театр масок.</a:t>
            </a:r>
            <a:endParaRPr lang="ru-RU" sz="2800" dirty="0">
              <a:solidFill>
                <a:srgbClr val="0070C0"/>
              </a:solidFill>
              <a:cs typeface="Aharoni" panose="02010803020104030203" pitchFamily="2" charset="-79"/>
            </a:endParaRPr>
          </a:p>
        </p:txBody>
      </p:sp>
      <p:pic>
        <p:nvPicPr>
          <p:cNvPr id="4" name="Picture 2" descr="D:\дизайн-проекты групп\клипарт последнее\4bb97ff07cc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0712" y="2276872"/>
            <a:ext cx="244991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28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259320"/>
            <a:ext cx="5832648" cy="64807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Настольный театр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764704"/>
            <a:ext cx="7744113" cy="5866598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cs typeface="Aharoni" panose="02010803020104030203" pitchFamily="2" charset="-79"/>
            </a:endParaRP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9611" y="1050080"/>
            <a:ext cx="7960137" cy="558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6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21194" y="188640"/>
            <a:ext cx="5435111" cy="5760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Театр на </a:t>
            </a:r>
            <a:r>
              <a:rPr lang="ru-RU" b="1" dirty="0" err="1" smtClean="0">
                <a:solidFill>
                  <a:srgbClr val="FF0000"/>
                </a:solidFill>
              </a:rPr>
              <a:t>фланелеграфе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45" y="908720"/>
            <a:ext cx="8136903" cy="5929496"/>
          </a:xfrm>
        </p:spPr>
      </p:pic>
    </p:spTree>
    <p:extLst>
      <p:ext uri="{BB962C8B-B14F-4D97-AF65-F5344CB8AC3E}">
        <p14:creationId xmlns:p14="http://schemas.microsoft.com/office/powerpoint/2010/main" val="242454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60648"/>
            <a:ext cx="4392488" cy="504056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rgbClr val="FF0000"/>
                </a:solidFill>
              </a:rPr>
              <a:t>Работа с родителями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8096" y="1340768"/>
            <a:ext cx="659198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/>
              <a:t> </a:t>
            </a:r>
          </a:p>
          <a:p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364090" y="4149080"/>
            <a:ext cx="3600398" cy="26697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541" y="928442"/>
            <a:ext cx="2760771" cy="28220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887146"/>
            <a:ext cx="3112719" cy="26838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02898"/>
            <a:ext cx="3600401" cy="257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7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0"/>
            <a:ext cx="2088232" cy="79469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Вывод: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5783" y="764704"/>
            <a:ext cx="7834689" cy="5616624"/>
          </a:xfrm>
        </p:spPr>
        <p:txBody>
          <a:bodyPr>
            <a:normAutofit/>
          </a:bodyPr>
          <a:lstStyle/>
          <a:p>
            <a:pPr lvl="2"/>
            <a:r>
              <a:rPr lang="ru-RU" sz="2000" dirty="0">
                <a:solidFill>
                  <a:srgbClr val="0070C0"/>
                </a:solidFill>
              </a:rPr>
              <a:t>Итак, проведя мониторинг и сравнив результаты развития детей на начало занятия театрализованной деятельностью и в конце можно подвести итог: Она благоприятно влияет на развитие речевой культуры детей, его разговорную и диалогическую речь. Игра в театр позволяет ребёнку решать многие проблемные ситуации от лица какого-либо персонажа. Это помогает преодолевать робость, застенчивость, неуверенность в себе. Театрализованная деятельность помогает не только раскрыть творческие способности, но и развить их. Таким образом, театрализованная деятельность помогает всесторонне развивать ребёнка.</a:t>
            </a:r>
          </a:p>
          <a:p>
            <a:pPr marL="0" indent="0">
              <a:buNone/>
            </a:pPr>
            <a:r>
              <a:rPr lang="ru-RU" sz="24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649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691" y="260648"/>
            <a:ext cx="6589199" cy="1280890"/>
          </a:xfrm>
        </p:spPr>
        <p:txBody>
          <a:bodyPr/>
          <a:lstStyle/>
          <a:p>
            <a:pPr algn="ctr"/>
            <a:r>
              <a:rPr lang="ru-RU" b="1" u="sng" dirty="0">
                <a:solidFill>
                  <a:srgbClr val="FF0000"/>
                </a:solidFill>
              </a:rPr>
              <a:t>Литература: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541538"/>
            <a:ext cx="7598298" cy="4785734"/>
          </a:xfrm>
        </p:spPr>
        <p:txBody>
          <a:bodyPr>
            <a:normAutofit lnSpcReduction="10000"/>
          </a:bodyPr>
          <a:lstStyle/>
          <a:p>
            <a:endParaRPr lang="ru-RU" sz="3200" dirty="0">
              <a:cs typeface="Aharoni" panose="02010803020104030203" pitchFamily="2" charset="-79"/>
            </a:endParaRPr>
          </a:p>
          <a:p>
            <a:r>
              <a:rPr lang="ru-RU" sz="2000" dirty="0"/>
              <a:t>1</a:t>
            </a:r>
            <a:r>
              <a:rPr lang="ru-RU" sz="2000" dirty="0">
                <a:solidFill>
                  <a:srgbClr val="0070C0"/>
                </a:solidFill>
              </a:rPr>
              <a:t>.    «Театрализованные занятия в детском саду» М. Д. </a:t>
            </a:r>
            <a:r>
              <a:rPr lang="ru-RU" sz="2000" dirty="0" err="1">
                <a:solidFill>
                  <a:srgbClr val="0070C0"/>
                </a:solidFill>
              </a:rPr>
              <a:t>Маханева</a:t>
            </a:r>
            <a:r>
              <a:rPr lang="ru-RU" sz="2000" dirty="0">
                <a:solidFill>
                  <a:srgbClr val="0070C0"/>
                </a:solidFill>
              </a:rPr>
              <a:t>.</a:t>
            </a:r>
          </a:p>
          <a:p>
            <a:r>
              <a:rPr lang="ru-RU" sz="2000" dirty="0">
                <a:solidFill>
                  <a:srgbClr val="0070C0"/>
                </a:solidFill>
              </a:rPr>
              <a:t>2.     «Театральная деятельность в детском саду» А. В. </a:t>
            </a:r>
            <a:r>
              <a:rPr lang="ru-RU" sz="2000" dirty="0" err="1">
                <a:solidFill>
                  <a:srgbClr val="0070C0"/>
                </a:solidFill>
              </a:rPr>
              <a:t>Щеткин</a:t>
            </a:r>
            <a:r>
              <a:rPr lang="ru-RU" sz="2000" dirty="0">
                <a:solidFill>
                  <a:srgbClr val="0070C0"/>
                </a:solidFill>
              </a:rPr>
              <a:t>.</a:t>
            </a:r>
          </a:p>
          <a:p>
            <a:r>
              <a:rPr lang="ru-RU" sz="2000" dirty="0">
                <a:solidFill>
                  <a:srgbClr val="0070C0"/>
                </a:solidFill>
              </a:rPr>
              <a:t>3.      «Занятия с детьми 2-3 лет» </a:t>
            </a:r>
            <a:r>
              <a:rPr lang="ru-RU" sz="2000" dirty="0" err="1">
                <a:solidFill>
                  <a:srgbClr val="0070C0"/>
                </a:solidFill>
              </a:rPr>
              <a:t>Г.И.Винникова</a:t>
            </a:r>
            <a:endParaRPr lang="ru-RU" sz="2000" dirty="0">
              <a:solidFill>
                <a:srgbClr val="0070C0"/>
              </a:solidFill>
            </a:endParaRPr>
          </a:p>
          <a:p>
            <a:r>
              <a:rPr lang="ru-RU" sz="2000" dirty="0">
                <a:solidFill>
                  <a:srgbClr val="0070C0"/>
                </a:solidFill>
              </a:rPr>
              <a:t>4.       Петрова Т.И., Сергеева Е.Л., Петрова Е.С. Подготовка  и проведение театрализованных игр в детском саду. Разработка занятий для всех возрастных групп с методическими рекомендациями.</a:t>
            </a:r>
          </a:p>
          <a:p>
            <a:r>
              <a:rPr lang="ru-RU" sz="2000" dirty="0">
                <a:solidFill>
                  <a:srgbClr val="0070C0"/>
                </a:solidFill>
              </a:rPr>
              <a:t>5.      Касаткина Е.И., </a:t>
            </a:r>
            <a:r>
              <a:rPr lang="ru-RU" sz="2000" dirty="0" err="1">
                <a:solidFill>
                  <a:srgbClr val="0070C0"/>
                </a:solidFill>
              </a:rPr>
              <a:t>Реутская</a:t>
            </a:r>
            <a:r>
              <a:rPr lang="ru-RU" sz="2000" dirty="0">
                <a:solidFill>
                  <a:srgbClr val="0070C0"/>
                </a:solidFill>
              </a:rPr>
              <a:t> Н.А. и др. Театрализованные игры в детском саду</a:t>
            </a:r>
          </a:p>
          <a:p>
            <a:r>
              <a:rPr lang="ru-RU" sz="20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93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01414" y="-387424"/>
            <a:ext cx="5326284" cy="2904557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СПАСИБО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91680" y="2669534"/>
            <a:ext cx="6400800" cy="119163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cs typeface="Aharoni" panose="02010803020104030203" pitchFamily="2" charset="-79"/>
              </a:rPr>
              <a:t>з</a:t>
            </a:r>
            <a:r>
              <a:rPr lang="ru-RU" sz="4800" b="1" dirty="0" smtClean="0">
                <a:solidFill>
                  <a:srgbClr val="FF0000"/>
                </a:solidFill>
                <a:cs typeface="Aharoni" panose="02010803020104030203" pitchFamily="2" charset="-79"/>
              </a:rPr>
              <a:t>а внимание</a:t>
            </a:r>
            <a:endParaRPr lang="ru-RU" sz="4800" b="1" dirty="0">
              <a:solidFill>
                <a:srgbClr val="FF0000"/>
              </a:solidFill>
              <a:cs typeface="Aharoni" panose="02010803020104030203" pitchFamily="2" charset="-79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27584" y="15140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5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388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55230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979984" y="16664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8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84" y="51912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184" y="5171957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1132384" y="1818838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ru-RU" sz="3600" dirty="0" smtClean="0"/>
          </a:p>
          <a:p>
            <a:pPr fontAlgn="auto"/>
            <a:endParaRPr lang="ru-RU" sz="3600" dirty="0" smtClean="0"/>
          </a:p>
          <a:p>
            <a:pPr fontAlgn="auto"/>
            <a:r>
              <a:rPr lang="ru-RU" sz="3600" dirty="0" smtClean="0"/>
              <a:t>          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11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5343636"/>
            <a:ext cx="7668343" cy="1819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84" y="5038836"/>
            <a:ext cx="7668343" cy="214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дизайн-проекты групп\клипарт последнее\0_833e9_d1cacb4b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784" y="5191236"/>
            <a:ext cx="7668343" cy="2140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02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688</TotalTime>
  <Words>354</Words>
  <Application>Microsoft Office PowerPoint</Application>
  <PresentationFormat>Экран (4:3)</PresentationFormat>
  <Paragraphs>71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Aharoni</vt:lpstr>
      <vt:lpstr>Arial</vt:lpstr>
      <vt:lpstr>Century Gothic</vt:lpstr>
      <vt:lpstr>Tahoma</vt:lpstr>
      <vt:lpstr>Wingdings 3</vt:lpstr>
      <vt:lpstr>Легкий дым</vt:lpstr>
      <vt:lpstr> </vt:lpstr>
      <vt:lpstr>Кружок  по театрализованной деятельности для детей первой младшей группы</vt:lpstr>
      <vt:lpstr>ЦЕЛЬ:</vt:lpstr>
      <vt:lpstr>Задачи: </vt:lpstr>
      <vt:lpstr>Ожидаемые результаты</vt:lpstr>
      <vt:lpstr>Принципы отбора детей в                                  кружок</vt:lpstr>
      <vt:lpstr>Создание условий для театрализованной деятельности</vt:lpstr>
      <vt:lpstr>Виды  театра :</vt:lpstr>
      <vt:lpstr>Настольный театр</vt:lpstr>
      <vt:lpstr>Театр на фланелеграфе</vt:lpstr>
      <vt:lpstr>Работа с родителями</vt:lpstr>
      <vt:lpstr>Вывод: </vt:lpstr>
      <vt:lpstr>Литература: </vt:lpstr>
      <vt:lpstr>СПАСИБО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1122</cp:lastModifiedBy>
  <cp:revision>99</cp:revision>
  <dcterms:created xsi:type="dcterms:W3CDTF">2010-11-21T15:19:07Z</dcterms:created>
  <dcterms:modified xsi:type="dcterms:W3CDTF">2018-04-26T18:33:18Z</dcterms:modified>
</cp:coreProperties>
</file>