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3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90" r:id="rId3"/>
    <p:sldMasterId id="2147483708" r:id="rId4"/>
  </p:sldMasterIdLst>
  <p:sldIdLst>
    <p:sldId id="293" r:id="rId5"/>
    <p:sldId id="278" r:id="rId6"/>
    <p:sldId id="282" r:id="rId7"/>
    <p:sldId id="279" r:id="rId8"/>
    <p:sldId id="281" r:id="rId9"/>
    <p:sldId id="287" r:id="rId10"/>
    <p:sldId id="280" r:id="rId11"/>
    <p:sldId id="283" r:id="rId12"/>
    <p:sldId id="294" r:id="rId13"/>
    <p:sldId id="284" r:id="rId14"/>
    <p:sldId id="285" r:id="rId15"/>
    <p:sldId id="286" r:id="rId16"/>
    <p:sldId id="288" r:id="rId17"/>
    <p:sldId id="289" r:id="rId18"/>
    <p:sldId id="290" r:id="rId19"/>
    <p:sldId id="291" r:id="rId20"/>
    <p:sldId id="292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5" d="100"/>
          <a:sy n="125" d="100"/>
        </p:scale>
        <p:origin x="38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F1522-AA9E-4218-B06C-387A0AADD9C3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89827-64BD-442F-A282-8D1D5CF282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F1522-AA9E-4218-B06C-387A0AADD9C3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89827-64BD-442F-A282-8D1D5CF282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F1522-AA9E-4218-B06C-387A0AADD9C3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89827-64BD-442F-A282-8D1D5CF282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F1522-AA9E-4218-B06C-387A0AADD9C3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89827-64BD-442F-A282-8D1D5CF282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F1522-AA9E-4218-B06C-387A0AADD9C3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89827-64BD-442F-A282-8D1D5CF282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F1522-AA9E-4218-B06C-387A0AADD9C3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89827-64BD-442F-A282-8D1D5CF282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F1522-AA9E-4218-B06C-387A0AADD9C3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89827-64BD-442F-A282-8D1D5CF282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F1522-AA9E-4218-B06C-387A0AADD9C3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89827-64BD-442F-A282-8D1D5CF282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F1522-AA9E-4218-B06C-387A0AADD9C3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89827-64BD-442F-A282-8D1D5CF282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F1522-AA9E-4218-B06C-387A0AADD9C3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89827-64BD-442F-A282-8D1D5CF282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F1522-AA9E-4218-B06C-387A0AADD9C3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89827-64BD-442F-A282-8D1D5CF282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685800"/>
            <a:ext cx="6000750" cy="297180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3843868"/>
            <a:ext cx="48006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8467"/>
            <a:ext cx="28575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91546"/>
            <a:ext cx="4560491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228600"/>
            <a:ext cx="371475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32279"/>
            <a:ext cx="3639742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609602"/>
            <a:ext cx="325754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72650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79773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006600"/>
            <a:ext cx="6400801" cy="22816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4495800"/>
            <a:ext cx="64008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44940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685801"/>
            <a:ext cx="3703241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685801"/>
            <a:ext cx="370085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21087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685800"/>
            <a:ext cx="3487340" cy="576262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1270529"/>
            <a:ext cx="3703241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685800"/>
            <a:ext cx="3498851" cy="576262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1262062"/>
            <a:ext cx="3696891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23870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5485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09685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685800"/>
            <a:ext cx="2743200" cy="13716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685800"/>
            <a:ext cx="44577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2209800"/>
            <a:ext cx="27432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680826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447800"/>
            <a:ext cx="4514850" cy="114300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914400"/>
            <a:ext cx="2460731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777067"/>
            <a:ext cx="4516041" cy="2048933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4422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533400"/>
            <a:ext cx="8114109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3843867"/>
            <a:ext cx="6228158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711063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685800"/>
            <a:ext cx="7543800" cy="27432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4114800"/>
            <a:ext cx="6401991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3834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685800"/>
            <a:ext cx="6858001" cy="27432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3429000"/>
            <a:ext cx="64008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4301068"/>
            <a:ext cx="64008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8859" y="812222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r>
              <a:rPr lang="en-US" sz="6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768601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algn="r"/>
            <a:r>
              <a:rPr lang="en-US" sz="6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8062474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3429000"/>
            <a:ext cx="6400800" cy="169740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5132981"/>
            <a:ext cx="6401993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164231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685800"/>
            <a:ext cx="6858000" cy="27432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3928534"/>
            <a:ext cx="64008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4978400"/>
            <a:ext cx="64008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8859" y="812222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r>
              <a:rPr lang="en-US" sz="6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768601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algn="r"/>
            <a:r>
              <a:rPr lang="en-US" sz="6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0182176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685800"/>
            <a:ext cx="75438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3928534"/>
            <a:ext cx="64008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4766733"/>
            <a:ext cx="64008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1962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644626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685800"/>
            <a:ext cx="154305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685800"/>
            <a:ext cx="58674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305782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685800"/>
            <a:ext cx="6000750" cy="297180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3843868"/>
            <a:ext cx="48006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8467"/>
            <a:ext cx="28575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91546"/>
            <a:ext cx="4560491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228600"/>
            <a:ext cx="371475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32279"/>
            <a:ext cx="3639742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609602"/>
            <a:ext cx="325754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605903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378363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006600"/>
            <a:ext cx="6400801" cy="22816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4495800"/>
            <a:ext cx="64008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53403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685801"/>
            <a:ext cx="3703241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685801"/>
            <a:ext cx="370085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927037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685800"/>
            <a:ext cx="3487340" cy="576262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1270529"/>
            <a:ext cx="3703241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685800"/>
            <a:ext cx="3498851" cy="576262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1262062"/>
            <a:ext cx="3696891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3599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039654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082957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685800"/>
            <a:ext cx="2743200" cy="13716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685800"/>
            <a:ext cx="44577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2209800"/>
            <a:ext cx="27432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23435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447800"/>
            <a:ext cx="4514850" cy="114300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914400"/>
            <a:ext cx="2460731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777067"/>
            <a:ext cx="4516041" cy="2048933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992678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533400"/>
            <a:ext cx="8114109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3843867"/>
            <a:ext cx="6228158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469880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685800"/>
            <a:ext cx="7543800" cy="27432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4114800"/>
            <a:ext cx="6401991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88301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685800"/>
            <a:ext cx="6858001" cy="27432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3429000"/>
            <a:ext cx="64008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4301068"/>
            <a:ext cx="64008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8859" y="812222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r>
              <a:rPr lang="en-US" sz="6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768601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algn="r"/>
            <a:r>
              <a:rPr lang="en-US" sz="6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7336054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3429000"/>
            <a:ext cx="6400800" cy="169740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5132981"/>
            <a:ext cx="6401993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195006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685800"/>
            <a:ext cx="6858000" cy="27432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3928534"/>
            <a:ext cx="64008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4978400"/>
            <a:ext cx="64008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8859" y="812222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r>
              <a:rPr lang="en-US" sz="6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768601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algn="r"/>
            <a:r>
              <a:rPr lang="en-US" sz="6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6536988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685800"/>
            <a:ext cx="75438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3928534"/>
            <a:ext cx="64008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4766733"/>
            <a:ext cx="64008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758579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82616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685800"/>
            <a:ext cx="154305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685800"/>
            <a:ext cx="58674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613942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685800"/>
            <a:ext cx="6000750" cy="297180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3843868"/>
            <a:ext cx="48006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8467"/>
            <a:ext cx="28575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91546"/>
            <a:ext cx="4560491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228600"/>
            <a:ext cx="371475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32279"/>
            <a:ext cx="3639742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609602"/>
            <a:ext cx="325754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972935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703088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006600"/>
            <a:ext cx="6400801" cy="22816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4495800"/>
            <a:ext cx="64008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686519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685801"/>
            <a:ext cx="3703241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685801"/>
            <a:ext cx="370085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613785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685800"/>
            <a:ext cx="3487340" cy="576262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1270529"/>
            <a:ext cx="3703241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685800"/>
            <a:ext cx="3498851" cy="576262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1262062"/>
            <a:ext cx="3696891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67412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825461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57817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685800"/>
            <a:ext cx="2743200" cy="13716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685800"/>
            <a:ext cx="44577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2209800"/>
            <a:ext cx="27432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06395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447800"/>
            <a:ext cx="4514850" cy="114300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914400"/>
            <a:ext cx="2460731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777067"/>
            <a:ext cx="4516041" cy="2048933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858745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533400"/>
            <a:ext cx="8114109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3843867"/>
            <a:ext cx="6228158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27100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685800"/>
            <a:ext cx="7543800" cy="27432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4114800"/>
            <a:ext cx="6401991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00858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685800"/>
            <a:ext cx="6858001" cy="27432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3429000"/>
            <a:ext cx="64008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4301068"/>
            <a:ext cx="64008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8859" y="812222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r>
              <a:rPr lang="en-US" sz="6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768601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algn="r"/>
            <a:r>
              <a:rPr lang="en-US" sz="6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6715936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3429000"/>
            <a:ext cx="6400800" cy="169740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5132981"/>
            <a:ext cx="6401993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81374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685800"/>
            <a:ext cx="6858000" cy="27432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3928534"/>
            <a:ext cx="64008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4978400"/>
            <a:ext cx="64008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8859" y="812222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r>
              <a:rPr lang="en-US" sz="6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768601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algn="r"/>
            <a:r>
              <a:rPr lang="en-US" sz="6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49828452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685800"/>
            <a:ext cx="75438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3928534"/>
            <a:ext cx="64008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4766733"/>
            <a:ext cx="64008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24310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089764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685800"/>
            <a:ext cx="154305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685800"/>
            <a:ext cx="58674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9451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slideLayout" Target="../slideLayouts/slideLayout41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17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0.xml"/><Relationship Id="rId16" Type="http://schemas.openxmlformats.org/officeDocument/2006/relationships/slideLayout" Target="../slideLayouts/slideLayout44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Relationship Id="rId14" Type="http://schemas.openxmlformats.org/officeDocument/2006/relationships/slideLayout" Target="../slideLayouts/slideLayout4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slideLayout" Target="../slideLayouts/slideLayout58.xml"/><Relationship Id="rId18" Type="http://schemas.openxmlformats.org/officeDocument/2006/relationships/theme" Target="../theme/theme4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slideLayout" Target="../slideLayouts/slideLayout57.xml"/><Relationship Id="rId17" Type="http://schemas.openxmlformats.org/officeDocument/2006/relationships/slideLayout" Target="../slideLayouts/slideLayout62.xml"/><Relationship Id="rId2" Type="http://schemas.openxmlformats.org/officeDocument/2006/relationships/slideLayout" Target="../slideLayouts/slideLayout47.xml"/><Relationship Id="rId16" Type="http://schemas.openxmlformats.org/officeDocument/2006/relationships/slideLayout" Target="../slideLayouts/slideLayout61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Relationship Id="rId14" Type="http://schemas.openxmlformats.org/officeDocument/2006/relationships/slideLayout" Target="../slideLayouts/slideLayout5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1340769"/>
            <a:ext cx="6192688" cy="720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123728" y="1600200"/>
            <a:ext cx="547260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691680" y="45091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9F1522-AA9E-4218-B06C-387A0AADD9C3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419872" y="443711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5436096" y="458112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189827-64BD-442F-A282-8D1D5CF282A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260648"/>
            <a:ext cx="8568952" cy="633670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prstDash val="lgDash"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DELL\Pictures\ветка с бантиком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39552" y="548680"/>
            <a:ext cx="8064896" cy="5760639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963334"/>
            <a:ext cx="2236394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4487333"/>
            <a:ext cx="64008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685801"/>
            <a:ext cx="64008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6172201"/>
            <a:ext cx="120015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6172201"/>
            <a:ext cx="565785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5578476"/>
            <a:ext cx="856684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57765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15001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963334"/>
            <a:ext cx="2236394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4487333"/>
            <a:ext cx="64008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685801"/>
            <a:ext cx="64008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6172201"/>
            <a:ext cx="120015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6172201"/>
            <a:ext cx="565785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5578476"/>
            <a:ext cx="856684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15253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15001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963334"/>
            <a:ext cx="2236394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4487333"/>
            <a:ext cx="64008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685801"/>
            <a:ext cx="64008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6172201"/>
            <a:ext cx="120015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0D33D05-9DA1-4689-BCDF-245802C4C3F4}" type="datetimeFigureOut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27.11.2017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6172201"/>
            <a:ext cx="565785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5578476"/>
            <a:ext cx="856684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35907DB-4D31-42D5-988D-E08CD3ECA4AF}" type="slidenum">
              <a:rPr lang="ru-RU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320974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15001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3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5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6120680" cy="1080120"/>
          </a:xfrm>
        </p:spPr>
        <p:txBody>
          <a:bodyPr>
            <a:normAutofit/>
          </a:bodyPr>
          <a:lstStyle/>
          <a:p>
            <a:pPr algn="l"/>
            <a:r>
              <a:rPr lang="ru-RU" sz="2900" b="1" i="1" dirty="0" smtClean="0">
                <a:latin typeface="Times New Roman" pitchFamily="18" charset="0"/>
                <a:cs typeface="Times New Roman" pitchFamily="18" charset="0"/>
              </a:rPr>
              <a:t>ВОЛШЕБНЫЕ ИГРУШКИ</a:t>
            </a:r>
            <a:br>
              <a:rPr lang="ru-RU" sz="29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                       </a:t>
            </a:r>
            <a:r>
              <a:rPr lang="ru-RU" sz="2900" b="1" i="1" dirty="0" smtClean="0">
                <a:latin typeface="Times New Roman" pitchFamily="18" charset="0"/>
                <a:cs typeface="Times New Roman" pitchFamily="18" charset="0"/>
              </a:rPr>
              <a:t>А. Усачев</a:t>
            </a:r>
            <a:endParaRPr lang="ru-RU" sz="29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916832"/>
            <a:ext cx="5472608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Лежат у нас в коробке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волшебные игрушки: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Серебряные звезды,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гирлянды и хлопушки.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Мы елку украшали.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Я встал на табуретку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 три шара хрустальных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повесил сам на ветку.</a:t>
            </a:r>
          </a:p>
          <a:p>
            <a:pPr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3953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7416825" cy="65787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 елочным игрушкам можно "прочесть" историю нашей страны, узнать, какие события происходили, увидеть, чем и как </a:t>
            </a:r>
            <a:r>
              <a:rPr lang="ru-RU" sz="24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жили люди, когда ваши прадедушки и прабабушки были детьми и подростками.</a:t>
            </a:r>
            <a:endParaRPr lang="ru-RU" sz="2400" b="1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После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октябрьской революции 1917 года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отмечать Рождество и Новый год было запрещено. </a:t>
            </a:r>
          </a:p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Руководство СССР приняло решение о возобновлении празднования Нового года в стране в конце </a:t>
            </a:r>
            <a:r>
              <a:rPr lang="ru-RU" sz="2400" b="1">
                <a:latin typeface="Arial" panose="020B0604020202020204" pitchFamily="34" charset="0"/>
                <a:cs typeface="Arial" panose="020B0604020202020204" pitchFamily="34" charset="0"/>
              </a:rPr>
              <a:t>1935 </a:t>
            </a:r>
            <a:r>
              <a:rPr lang="ru-RU" sz="2400" b="1" smtClean="0">
                <a:latin typeface="Arial" panose="020B0604020202020204" pitchFamily="34" charset="0"/>
                <a:cs typeface="Arial" panose="020B0604020202020204" pitchFamily="34" charset="0"/>
              </a:rPr>
              <a:t>года.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Газета "Правда" опубликовала эпохальную заметку Павла </a:t>
            </a:r>
            <a:r>
              <a:rPr 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Постышева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 "Давайте организуем детям хорошую ёлку" 28 декабря - за три дня до праздника! Это послужило сигналом к началу производства отечественных новогодних украшений.</a:t>
            </a:r>
          </a:p>
          <a:p>
            <a:endParaRPr lang="ru-RU" sz="1350" dirty="0"/>
          </a:p>
        </p:txBody>
      </p:sp>
    </p:spTree>
    <p:extLst>
      <p:ext uri="{BB962C8B-B14F-4D97-AF65-F5344CB8AC3E}">
        <p14:creationId xmlns:p14="http://schemas.microsoft.com/office/powerpoint/2010/main" val="752116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4536504" cy="2793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В 1930-е годы активно осваивался Север, Заполярье. Не менее активно шло покорение воздушного пространства. Соответственно эта тематика нашла отражение в новогодних украшениях: белые медведи, полярники, красноармейцы, парашютисты, самолетики, дирижабли.</a:t>
            </a:r>
            <a:r>
              <a:rPr lang="ru-RU" sz="135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/>
            </a:r>
            <a:br>
              <a:rPr lang="ru-RU" sz="135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lang="ru-RU" sz="1350" dirty="0"/>
          </a:p>
        </p:txBody>
      </p:sp>
      <p:pic>
        <p:nvPicPr>
          <p:cNvPr id="3" name="Рисунок 2" descr="https://img.tyt.by/n/fotofact/0e/a/elochnaya_igrushka_10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068960"/>
            <a:ext cx="2152448" cy="3486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https://img.tyt.by/n/fotofact/0e/9/elochnaya_igrushka_11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068176"/>
            <a:ext cx="2116419" cy="3486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s://img.tyt.by/n/fotofact/0e/9/elochnaya_igrushka_12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1801" y="3085296"/>
            <a:ext cx="2144560" cy="3486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s://img.tyt.by/n/fotofact/10/b/elochnaya_igrushka_08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991" y="3068176"/>
            <a:ext cx="2023904" cy="34861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96646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332657"/>
            <a:ext cx="4392488" cy="3240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В 1937 году - были выпущены шары с изображениями </a:t>
            </a:r>
            <a:r>
              <a:rPr lang="ru-RU" b="1" dirty="0" smtClean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руководителей страны того времени. Но </a:t>
            </a: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стеклянные шары стоили очень дорого, поэтому выпускались в основном игрушки, сделанные из прессованного картона и </a:t>
            </a:r>
            <a:r>
              <a:rPr lang="ru-RU" b="1" dirty="0" smtClean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ваты. Неотъемлемой </a:t>
            </a: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частью новогодней елки тогда также были хлопушки, крашеные шишки, бонбоньерки.</a:t>
            </a:r>
            <a:br>
              <a:rPr lang="ru-RU" b="1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lang="ru-RU" b="1" dirty="0"/>
          </a:p>
        </p:txBody>
      </p:sp>
      <p:pic>
        <p:nvPicPr>
          <p:cNvPr id="3" name="Рисунок 2" descr="https://img.tyt.by/620x620s/n/fotofact/08/d/elochnaya_igrushka_02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428196"/>
            <a:ext cx="2246449" cy="304001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https://img.tyt.by/n/fotofact/05/e/elochnaya_igrushka_03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3869" y="3475072"/>
            <a:ext cx="2468253" cy="304001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s://img.tyt.by/n/fotofact/00/0/ng-02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7982" y="3448571"/>
            <a:ext cx="2475396" cy="30400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23597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0610" y="404664"/>
            <a:ext cx="544351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Широко были распространены игрушки, изготовленные из прессованной ваты. Существовали специальные каркасы для человечков и животных, с помощью которых игрушке придавали заданную форму. Фигурку разукрашивали цветными красками и покрывали крахмальным клейстером. </a:t>
            </a:r>
            <a:endParaRPr lang="ru-RU" b="1" dirty="0"/>
          </a:p>
        </p:txBody>
      </p:sp>
      <p:pic>
        <p:nvPicPr>
          <p:cNvPr id="3" name="Рисунок 2" descr="https://img.tyt.by/n/fotofact/03/4/elochnaya_igrushka_06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557189"/>
            <a:ext cx="2464838" cy="3735233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https://img.tyt.by/n/fotofact/02/8/elochnaya_igrushka_09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36912"/>
            <a:ext cx="2524000" cy="365551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s://img.tyt.by/n/fotofact/0a/e/elochnaya_igrushka_07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5373" y="2636912"/>
            <a:ext cx="2409075" cy="365551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24952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476672"/>
            <a:ext cx="784887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Выпускались и съедобные игрушки. Кондитерская БЕЛКМО изготовила "набор елочных украшений", состоящий из шоколадных игрушек – рыбок, раков и др.; пряничных фигурных изделий – зверьков, птичек и т.д.; марципановых фигурных изделий – рыбок, орехов, гранат, яиц и т.д. </a:t>
            </a:r>
          </a:p>
          <a:p>
            <a:r>
              <a:rPr lang="ru-RU" sz="2000" b="1" dirty="0"/>
              <a:t>В начале 1937 года на праздник елки в московский Дом союзов Дед Мороз впервые пришел с внучкой - Снегурочкой – с тех пор Снегурочки стали неотъемлемой частью новогоднего праздника.</a:t>
            </a:r>
          </a:p>
        </p:txBody>
      </p:sp>
      <p:pic>
        <p:nvPicPr>
          <p:cNvPr id="3" name="Рисунок 2" descr="https://img.tyt.by/n/fotofact/00/b/elochnaya_igrushka_17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924944"/>
            <a:ext cx="2878147" cy="3554451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3285498"/>
              </p:ext>
            </p:extLst>
          </p:nvPr>
        </p:nvGraphicFramePr>
        <p:xfrm>
          <a:off x="3707904" y="5445224"/>
          <a:ext cx="4104456" cy="93610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104456"/>
              </a:tblGrid>
              <a:tr h="936104">
                <a:tc>
                  <a:txBody>
                    <a:bodyPr/>
                    <a:lstStyle/>
                    <a:p>
                      <a:pPr algn="ctr">
                        <a:lnSpc>
                          <a:spcPts val="135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effectLst/>
                        </a:rPr>
                        <a:t>Гипсовая </a:t>
                      </a:r>
                      <a:r>
                        <a:rPr lang="ru-RU" sz="1500" u="sng" dirty="0">
                          <a:effectLst/>
                        </a:rPr>
                        <a:t>Снегурочка</a:t>
                      </a:r>
                      <a:r>
                        <a:rPr lang="ru-RU" sz="1500" dirty="0">
                          <a:effectLst/>
                        </a:rPr>
                        <a:t> с зайцем, 1930-е годы. </a:t>
                      </a:r>
                      <a:endParaRPr lang="ru-RU" sz="1500" dirty="0" smtClean="0">
                        <a:effectLst/>
                      </a:endParaRPr>
                    </a:p>
                    <a:p>
                      <a:pPr algn="ctr">
                        <a:lnSpc>
                          <a:spcPts val="1350"/>
                        </a:lnSpc>
                        <a:spcAft>
                          <a:spcPts val="0"/>
                        </a:spcAft>
                      </a:pPr>
                      <a:endParaRPr lang="ru-RU" sz="1500" dirty="0" smtClean="0">
                        <a:effectLst/>
                      </a:endParaRPr>
                    </a:p>
                    <a:p>
                      <a:pPr algn="ctr">
                        <a:lnSpc>
                          <a:spcPts val="1350"/>
                        </a:lnSpc>
                        <a:spcAft>
                          <a:spcPts val="0"/>
                        </a:spcAft>
                      </a:pPr>
                      <a:endParaRPr lang="ru-RU" sz="1500" dirty="0" smtClean="0">
                        <a:effectLst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ts val="135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dirty="0" smtClean="0">
                          <a:effectLst/>
                        </a:rPr>
                        <a:t>Одна  из первых советских Снегурочек</a:t>
                      </a:r>
                      <a:endParaRPr lang="ru-RU" sz="15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1350"/>
                        </a:lnSpc>
                        <a:spcAft>
                          <a:spcPts val="0"/>
                        </a:spcAft>
                      </a:pPr>
                      <a:endParaRPr lang="ru-RU" sz="1500" dirty="0" smtClean="0">
                        <a:effectLst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035812" y="3159634"/>
            <a:ext cx="462868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50"/>
          </a:p>
        </p:txBody>
      </p:sp>
    </p:spTree>
    <p:extLst>
      <p:ext uri="{BB962C8B-B14F-4D97-AF65-F5344CB8AC3E}">
        <p14:creationId xmlns:p14="http://schemas.microsoft.com/office/powerpoint/2010/main" val="4101693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476672"/>
            <a:ext cx="345638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Популярными и доступными были гирлянды из цветных бумажных флажков, с отпечатанным на них рисунками (их </a:t>
            </a:r>
            <a:r>
              <a:rPr lang="ru-RU" sz="2000" b="1" dirty="0" smtClean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начали изготавливать </a:t>
            </a:r>
            <a:r>
              <a:rPr lang="ru-RU" sz="2000" b="1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в </a:t>
            </a:r>
            <a:r>
              <a:rPr lang="ru-RU" sz="2000" b="1" dirty="0" smtClean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1940-е</a:t>
            </a:r>
            <a:r>
              <a:rPr lang="ru-RU" sz="2000" b="1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годы).</a:t>
            </a:r>
            <a:endParaRPr lang="ru-RU" sz="2000" b="1" dirty="0"/>
          </a:p>
        </p:txBody>
      </p:sp>
      <p:pic>
        <p:nvPicPr>
          <p:cNvPr id="3" name="Рисунок 2" descr="https://img.tyt.by/620x620s/n/fotofact/0d/b/elochnaya_igrushka_04-05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304" y="3068960"/>
            <a:ext cx="8064896" cy="32709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94678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5" y="404664"/>
            <a:ext cx="4680521" cy="65325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969"/>
              </a:lnSpc>
            </a:pPr>
            <a:r>
              <a:rPr lang="ru-RU" sz="2400" dirty="0">
                <a:solidFill>
                  <a:srgbClr val="000000"/>
                </a:solidFill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Гильзы, колбы, пробирки и перегоревшие лампочки</a:t>
            </a:r>
          </a:p>
          <a:p>
            <a:pPr>
              <a:lnSpc>
                <a:spcPct val="107000"/>
              </a:lnSpc>
            </a:pPr>
            <a:r>
              <a:rPr lang="ru-RU" b="1" dirty="0" smtClean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 </a:t>
            </a: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время Великой Отечественной войны, несмотря на разруху, повсеместный дефицит, украшение новогодней елки было обязательным - эта традиция напоминала о мирной жизни и придавала сил надеяться на скорую победу.</a:t>
            </a:r>
            <a:br>
              <a:rPr lang="ru-RU" b="1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Новогодние игрушки выпускались промышленностью, но в ограниченном количестве и из отходов производства. Солдатики, танки, пушки, самолетики, парашютисты, пистолетики штамповались из жести и затем раскрашивались. Из металлической стружки и отходов проволоки скручивали пятиконечные звезды-макушки, снежинки, домики.</a:t>
            </a:r>
            <a:br>
              <a:rPr lang="ru-RU" b="1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1761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548680"/>
            <a:ext cx="4104456" cy="53091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В домашних условиях игрушки делали из </a:t>
            </a:r>
            <a:r>
              <a:rPr lang="ru-RU" b="1" dirty="0" smtClean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всего, что </a:t>
            </a: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под </a:t>
            </a:r>
            <a:r>
              <a:rPr lang="ru-RU" b="1" dirty="0" smtClean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руками – </a:t>
            </a: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бумаги, картона, ленточек, разноцветной ткани, яичной скорлупы. На фронтах елки украшали стреляными гильзами, ватой, фигурками, которые мастерили из погон, бинтов, бумаги и ветоши. Интересны игрушки, изготовленные из окрашенных химических колб и пробирок. Характерная игрушка тех лет – перегоревшая электрическая лампочка. Их обрезали сверху, разукрашивали, расписывали, припаивали сверху петельку, превращая в подобие новогоднего "шарика".</a:t>
            </a:r>
            <a:r>
              <a:rPr lang="ru-RU" sz="1500" b="1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/>
            </a:r>
            <a:br>
              <a:rPr lang="ru-RU" sz="1500" b="1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lang="ru-RU" sz="1500" b="1" dirty="0"/>
          </a:p>
        </p:txBody>
      </p:sp>
    </p:spTree>
    <p:extLst>
      <p:ext uri="{BB962C8B-B14F-4D97-AF65-F5344CB8AC3E}">
        <p14:creationId xmlns:p14="http://schemas.microsoft.com/office/powerpoint/2010/main" val="4223049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img.tyt.by/620x620s/n/fotofact/0a/2/elochnaya_igrushka_24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496945" cy="258487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https://img.tyt.by/n/fotofact/05/6/elochnaya_igrushka_01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889710"/>
            <a:ext cx="2100828" cy="35648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25599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857250"/>
            <a:ext cx="4320480" cy="51403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2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тяжелые </a:t>
            </a:r>
            <a:r>
              <a:rPr lang="ru-RU" sz="2800" b="1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военные годы</a:t>
            </a:r>
            <a:r>
              <a:rPr lang="ru-RU" sz="2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выпуск игрушек не остановился, завод "</a:t>
            </a:r>
            <a:r>
              <a:rPr lang="ru-RU" sz="2800" dirty="0" err="1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Москабель</a:t>
            </a:r>
            <a:r>
              <a:rPr lang="ru-RU" sz="2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" выпускал из </a:t>
            </a:r>
            <a:r>
              <a:rPr lang="ru-RU" sz="2800" dirty="0" err="1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из</a:t>
            </a:r>
            <a:r>
              <a:rPr lang="ru-RU" sz="2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отходов военного производства: проволоки, металлической стружки. В ход шли и медицинская вата, и бинты.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469" y="857250"/>
            <a:ext cx="3214688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582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9551" y="476672"/>
            <a:ext cx="3546673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В первое послевоенное время в магазинах продавали лишь картонные листы с изображениями животных. Запускаются серии с мирной тематикой: изображения животных, детей, избушек в снегу. Их самостоятельно вырезали, склеивали и развешивали на елке.</a:t>
            </a:r>
            <a:br>
              <a:rPr lang="ru-RU" sz="2400" b="1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lang="ru-RU" sz="2400" b="1" dirty="0"/>
          </a:p>
        </p:txBody>
      </p:sp>
      <p:pic>
        <p:nvPicPr>
          <p:cNvPr id="4" name="Рисунок 3" descr="https://img.tyt.by/620x620s/n/fotofact/09/1/ng-08-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7700" y="1124743"/>
            <a:ext cx="4426748" cy="45688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28623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76672"/>
            <a:ext cx="3744416" cy="23891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b="1" dirty="0" smtClean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Также в 1940-х </a:t>
            </a: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годах, стали появляться елочные игрушки, изображающие предметы быта - чайники, самовары, лампы и др. </a:t>
            </a:r>
            <a:r>
              <a:rPr lang="ru-RU" b="1" i="1" dirty="0">
                <a:solidFill>
                  <a:srgbClr val="333333"/>
                </a:solidFill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"Их отличала текучесть формы и ручная роспись яркими красками".</a:t>
            </a:r>
            <a:r>
              <a:rPr lang="ru-RU" sz="135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/>
            </a:r>
            <a:br>
              <a:rPr lang="ru-RU" sz="135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lang="ru-RU" sz="1350" dirty="0"/>
          </a:p>
        </p:txBody>
      </p:sp>
      <p:pic>
        <p:nvPicPr>
          <p:cNvPr id="3" name="Рисунок 2" descr="https://img.tyt.by/n/fotofact/02/8/elochnaya_igrushka_19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114660"/>
            <a:ext cx="4082392" cy="315901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https://img.tyt.by/620x620s/n/fotofact/08/c/elochnaya_igrushka_21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985477"/>
            <a:ext cx="3608639" cy="341738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54450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124744"/>
            <a:ext cx="3214688" cy="51435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2232" y="1124744"/>
            <a:ext cx="51435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137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496" y="0"/>
            <a:ext cx="3979292" cy="6285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ru-RU" sz="2400" dirty="0">
                <a:solidFill>
                  <a:prstClr val="white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Кто, скажите,  каждый год</a:t>
            </a:r>
            <a:br>
              <a:rPr lang="ru-RU" sz="2400" dirty="0">
                <a:solidFill>
                  <a:prstClr val="white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prstClr val="white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Так парад Победы ждет?</a:t>
            </a:r>
            <a:br>
              <a:rPr lang="ru-RU" sz="2400" dirty="0">
                <a:solidFill>
                  <a:prstClr val="white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prstClr val="white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Кто волнуется и плачет?</a:t>
            </a:r>
            <a:br>
              <a:rPr lang="ru-RU" sz="2400" dirty="0">
                <a:solidFill>
                  <a:prstClr val="white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prstClr val="white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Ордена в платочке прячет?</a:t>
            </a:r>
            <a:br>
              <a:rPr lang="ru-RU" sz="2400" dirty="0">
                <a:solidFill>
                  <a:prstClr val="white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prstClr val="white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Кто приходит к обелискам</a:t>
            </a:r>
            <a:br>
              <a:rPr lang="ru-RU" sz="2400" dirty="0">
                <a:solidFill>
                  <a:prstClr val="white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prstClr val="white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 слезами, в тишине,</a:t>
            </a:r>
            <a:br>
              <a:rPr lang="ru-RU" sz="2400" dirty="0">
                <a:solidFill>
                  <a:prstClr val="white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prstClr val="white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сотый раз читая списки</a:t>
            </a:r>
            <a:br>
              <a:rPr lang="ru-RU" sz="2400" dirty="0">
                <a:solidFill>
                  <a:prstClr val="white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prstClr val="white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Всех погибших на войне?</a:t>
            </a:r>
          </a:p>
          <a:p>
            <a:r>
              <a:rPr lang="ru-RU" sz="2400" dirty="0">
                <a:solidFill>
                  <a:prstClr val="white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Кто на праздничном салюте</a:t>
            </a:r>
            <a:br>
              <a:rPr lang="ru-RU" sz="2400" dirty="0">
                <a:solidFill>
                  <a:prstClr val="white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prstClr val="white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 каждым залпом в две минуты</a:t>
            </a:r>
            <a:br>
              <a:rPr lang="ru-RU" sz="2400" dirty="0">
                <a:solidFill>
                  <a:prstClr val="white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prstClr val="white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Гордость чувствует свою</a:t>
            </a:r>
            <a:br>
              <a:rPr lang="ru-RU" sz="2400" dirty="0">
                <a:solidFill>
                  <a:prstClr val="white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prstClr val="white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 великую страну?</a:t>
            </a:r>
            <a:endParaRPr lang="en-US" sz="2400" dirty="0">
              <a:solidFill>
                <a:prstClr val="white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dirty="0">
                <a:solidFill>
                  <a:prstClr val="white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prstClr val="white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prstClr val="white"/>
                </a:solidFill>
              </a:rPr>
              <a:t>Знают все мои друзья:</a:t>
            </a:r>
            <a:br>
              <a:rPr lang="ru-RU" sz="2400" dirty="0">
                <a:solidFill>
                  <a:prstClr val="white"/>
                </a:solidFill>
              </a:rPr>
            </a:br>
            <a:r>
              <a:rPr lang="ru-RU" sz="2400" dirty="0">
                <a:solidFill>
                  <a:prstClr val="white"/>
                </a:solidFill>
              </a:rPr>
              <a:t>Знает он, она и я!</a:t>
            </a:r>
          </a:p>
        </p:txBody>
      </p:sp>
    </p:spTree>
    <p:extLst>
      <p:ext uri="{BB962C8B-B14F-4D97-AF65-F5344CB8AC3E}">
        <p14:creationId xmlns:p14="http://schemas.microsoft.com/office/powerpoint/2010/main" val="4158077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196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75" y="1128712"/>
            <a:ext cx="8297369" cy="2728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166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етка с бантиком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3.xml><?xml version="1.0" encoding="utf-8"?>
<a:theme xmlns:a="http://schemas.openxmlformats.org/drawingml/2006/main" name="1_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4.xml><?xml version="1.0" encoding="utf-8"?>
<a:theme xmlns:a="http://schemas.openxmlformats.org/drawingml/2006/main" name="2_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Ветка с бантиком</Template>
  <TotalTime>1077</TotalTime>
  <Words>548</Words>
  <Application>Microsoft Office PowerPoint</Application>
  <PresentationFormat>Экран (4:3)</PresentationFormat>
  <Paragraphs>32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4</vt:i4>
      </vt:variant>
      <vt:variant>
        <vt:lpstr>Заголовки слайдов</vt:lpstr>
      </vt:variant>
      <vt:variant>
        <vt:i4>17</vt:i4>
      </vt:variant>
    </vt:vector>
  </HeadingPairs>
  <TitlesOfParts>
    <vt:vector size="27" baseType="lpstr">
      <vt:lpstr>Arial</vt:lpstr>
      <vt:lpstr>Calibri</vt:lpstr>
      <vt:lpstr>Century Gothic</vt:lpstr>
      <vt:lpstr>inherit</vt:lpstr>
      <vt:lpstr>Times New Roman</vt:lpstr>
      <vt:lpstr>Wingdings 3</vt:lpstr>
      <vt:lpstr>Ветка с бантиком</vt:lpstr>
      <vt:lpstr>Сектор</vt:lpstr>
      <vt:lpstr>1_Сектор</vt:lpstr>
      <vt:lpstr>2_Сектор</vt:lpstr>
      <vt:lpstr>ВОЛШЕБНЫЕ ИГРУШКИ                             А. Усачев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DELL</dc:creator>
  <cp:lastModifiedBy>Пользователь Windows</cp:lastModifiedBy>
  <cp:revision>33</cp:revision>
  <dcterms:created xsi:type="dcterms:W3CDTF">2014-12-05T20:20:08Z</dcterms:created>
  <dcterms:modified xsi:type="dcterms:W3CDTF">2017-11-27T17:13:41Z</dcterms:modified>
</cp:coreProperties>
</file>