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9" r:id="rId25"/>
    <p:sldId id="280" r:id="rId26"/>
    <p:sldId id="281" r:id="rId27"/>
    <p:sldId id="282" r:id="rId28"/>
    <p:sldId id="284" r:id="rId29"/>
    <p:sldId id="285" r:id="rId30"/>
    <p:sldId id="278" r:id="rId3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12.02.2015</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12.02.2015</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12.02.2015</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12.02.2015</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12.02.2015</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12.02.2015</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12.02.2015</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12.02.2015</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12.02.2015</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12.02.2015</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12.02.2015</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48000">
              <a:srgbClr val="00B0F0">
                <a:lumMod val="36000"/>
                <a:lumOff val="64000"/>
              </a:srgbClr>
            </a:gs>
            <a:gs pos="100000">
              <a:schemeClr val="accent1">
                <a:tint val="23500"/>
                <a:satMod val="160000"/>
              </a:schemeClr>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12.02.2015</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5"/>
          </a:lnRef>
          <a:fillRef idx="1">
            <a:schemeClr val="lt1"/>
          </a:fillRef>
          <a:effectRef idx="0">
            <a:schemeClr val="accent5"/>
          </a:effectRef>
          <a:fontRef idx="minor">
            <a:schemeClr val="dk1"/>
          </a:fontRef>
        </p:style>
        <p:txBody>
          <a:bodyPr>
            <a:normAutofit fontScale="90000"/>
          </a:bodyPr>
          <a:lstStyle/>
          <a:p>
            <a:r>
              <a:rPr lang="ru-RU" b="1" i="1" dirty="0" smtClean="0">
                <a:effectLst>
                  <a:outerShdw blurRad="38100" dist="38100" dir="2700000" algn="tl">
                    <a:srgbClr val="000000">
                      <a:alpha val="43137"/>
                    </a:srgbClr>
                  </a:outerShdw>
                </a:effectLst>
              </a:rPr>
              <a:t>Нетрадиционная техника рисования</a:t>
            </a:r>
            <a:endParaRPr lang="ru-RU" b="1" i="1" dirty="0">
              <a:effectLst>
                <a:outerShdw blurRad="38100" dist="38100" dir="2700000" algn="tl">
                  <a:srgbClr val="000000">
                    <a:alpha val="43137"/>
                  </a:srgbClr>
                </a:outerShdw>
              </a:effectLst>
            </a:endParaRPr>
          </a:p>
        </p:txBody>
      </p:sp>
      <p:pic>
        <p:nvPicPr>
          <p:cNvPr id="5" name="Объект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7544" y="1700808"/>
            <a:ext cx="8208912" cy="4752528"/>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9910896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normAutofit/>
          </a:bodyPr>
          <a:lstStyle/>
          <a:p>
            <a:r>
              <a:rPr lang="ru-RU" sz="2000" dirty="0" smtClean="0"/>
              <a:t>Муниципальное бюджетное дошкольное образование детский сад комбинированного вида «Теремок»</a:t>
            </a:r>
            <a:endParaRPr lang="ru-RU" sz="2000" dirty="0"/>
          </a:p>
        </p:txBody>
      </p:sp>
      <p:sp>
        <p:nvSpPr>
          <p:cNvPr id="3" name="Объект 2"/>
          <p:cNvSpPr>
            <a:spLocks noGrp="1"/>
          </p:cNvSpPr>
          <p:nvPr>
            <p:ph idx="1"/>
          </p:nvPr>
        </p:nvSpPr>
        <p:spPr/>
        <p:txBody>
          <a:bodyPr>
            <a:normAutofit lnSpcReduction="10000"/>
          </a:bodyPr>
          <a:lstStyle/>
          <a:p>
            <a:pPr marL="0" indent="0" algn="ctr">
              <a:buNone/>
            </a:pPr>
            <a:r>
              <a:rPr lang="ru-RU" sz="4000" b="1" dirty="0" smtClean="0">
                <a:effectLst>
                  <a:outerShdw blurRad="38100" dist="38100" dir="2700000" algn="tl">
                    <a:srgbClr val="000000">
                      <a:alpha val="43137"/>
                    </a:srgbClr>
                  </a:outerShdw>
                </a:effectLst>
              </a:rPr>
              <a:t>Мастер – класс </a:t>
            </a:r>
            <a:r>
              <a:rPr lang="ru-RU" sz="4000" b="1" dirty="0" smtClean="0">
                <a:effectLst>
                  <a:outerShdw blurRad="38100" dist="38100" dir="2700000" algn="tl">
                    <a:srgbClr val="000000">
                      <a:alpha val="43137"/>
                    </a:srgbClr>
                  </a:outerShdw>
                </a:effectLst>
              </a:rPr>
              <a:t>для педагогов </a:t>
            </a:r>
          </a:p>
          <a:p>
            <a:pPr marL="0" indent="0" algn="ctr">
              <a:buNone/>
            </a:pPr>
            <a:r>
              <a:rPr lang="ru-RU" sz="4000" b="1" dirty="0" smtClean="0">
                <a:effectLst>
                  <a:outerShdw blurRad="38100" dist="38100" dir="2700000" algn="tl">
                    <a:srgbClr val="000000">
                      <a:alpha val="43137"/>
                    </a:srgbClr>
                  </a:outerShdw>
                </a:effectLst>
              </a:rPr>
              <a:t>по </a:t>
            </a:r>
            <a:r>
              <a:rPr lang="ru-RU" sz="4000" b="1" dirty="0" smtClean="0">
                <a:effectLst>
                  <a:outerShdw blurRad="38100" dist="38100" dir="2700000" algn="tl">
                    <a:srgbClr val="000000">
                      <a:alpha val="43137"/>
                    </a:srgbClr>
                  </a:outerShdw>
                </a:effectLst>
              </a:rPr>
              <a:t>изобразительной деятельности</a:t>
            </a:r>
          </a:p>
          <a:p>
            <a:pPr marL="0" indent="0" algn="ctr">
              <a:buNone/>
            </a:pPr>
            <a:r>
              <a:rPr lang="ru-RU" sz="4000" b="1" dirty="0" smtClean="0">
                <a:effectLst>
                  <a:outerShdw blurRad="38100" dist="38100" dir="2700000" algn="tl">
                    <a:srgbClr val="000000">
                      <a:alpha val="43137"/>
                    </a:srgbClr>
                  </a:outerShdw>
                </a:effectLst>
              </a:rPr>
              <a:t>«Нетрадиционная техника рисования»</a:t>
            </a:r>
          </a:p>
          <a:p>
            <a:pPr marL="0" indent="0" algn="r">
              <a:buNone/>
            </a:pPr>
            <a:endParaRPr lang="ru-RU" sz="1600" b="1" dirty="0" smtClean="0">
              <a:effectLst>
                <a:outerShdw blurRad="38100" dist="38100" dir="2700000" algn="tl">
                  <a:srgbClr val="000000">
                    <a:alpha val="43137"/>
                  </a:srgbClr>
                </a:outerShdw>
              </a:effectLst>
            </a:endParaRPr>
          </a:p>
          <a:p>
            <a:pPr marL="0" indent="0" algn="r">
              <a:buNone/>
            </a:pPr>
            <a:endParaRPr lang="ru-RU" sz="1600" b="1" dirty="0">
              <a:effectLst>
                <a:outerShdw blurRad="38100" dist="38100" dir="2700000" algn="tl">
                  <a:srgbClr val="000000">
                    <a:alpha val="43137"/>
                  </a:srgbClr>
                </a:outerShdw>
              </a:effectLst>
            </a:endParaRPr>
          </a:p>
          <a:p>
            <a:pPr marL="0" indent="0" algn="r">
              <a:buNone/>
            </a:pPr>
            <a:r>
              <a:rPr lang="ru-RU" sz="2000" dirty="0" smtClean="0">
                <a:effectLst>
                  <a:outerShdw blurRad="38100" dist="38100" dir="2700000" algn="tl">
                    <a:srgbClr val="000000">
                      <a:alpha val="43137"/>
                    </a:srgbClr>
                  </a:outerShdw>
                </a:effectLst>
              </a:rPr>
              <a:t>Выполнил педагог:</a:t>
            </a:r>
          </a:p>
          <a:p>
            <a:pPr marL="0" indent="0" algn="r">
              <a:buNone/>
            </a:pPr>
            <a:r>
              <a:rPr lang="ru-RU" sz="2000" dirty="0" err="1" smtClean="0">
                <a:effectLst>
                  <a:outerShdw blurRad="38100" dist="38100" dir="2700000" algn="tl">
                    <a:srgbClr val="000000">
                      <a:alpha val="43137"/>
                    </a:srgbClr>
                  </a:outerShdw>
                </a:effectLst>
              </a:rPr>
              <a:t>Багаутдинова</a:t>
            </a:r>
            <a:r>
              <a:rPr lang="ru-RU" sz="2000" dirty="0" smtClean="0">
                <a:effectLst>
                  <a:outerShdw blurRad="38100" dist="38100" dir="2700000" algn="tl">
                    <a:srgbClr val="000000">
                      <a:alpha val="43137"/>
                    </a:srgbClr>
                  </a:outerShdw>
                </a:effectLst>
              </a:rPr>
              <a:t> Юлия </a:t>
            </a:r>
            <a:r>
              <a:rPr lang="ru-RU" sz="2000" dirty="0" err="1" smtClean="0">
                <a:effectLst>
                  <a:outerShdw blurRad="38100" dist="38100" dir="2700000" algn="tl">
                    <a:srgbClr val="000000">
                      <a:alpha val="43137"/>
                    </a:srgbClr>
                  </a:outerShdw>
                </a:effectLst>
              </a:rPr>
              <a:t>Асгаровна</a:t>
            </a:r>
            <a:endParaRPr lang="ru-RU" sz="2000" dirty="0" smtClean="0">
              <a:effectLst>
                <a:outerShdw blurRad="38100" dist="38100" dir="2700000" algn="tl">
                  <a:srgbClr val="000000">
                    <a:alpha val="43137"/>
                  </a:srgbClr>
                </a:outerShdw>
              </a:effectLst>
            </a:endParaRPr>
          </a:p>
          <a:p>
            <a:pPr marL="0" indent="0" algn="r">
              <a:buNone/>
            </a:pPr>
            <a:endParaRPr lang="ru-RU" sz="2000" dirty="0">
              <a:effectLst>
                <a:outerShdw blurRad="38100" dist="38100" dir="2700000" algn="tl">
                  <a:srgbClr val="000000">
                    <a:alpha val="43137"/>
                  </a:srgbClr>
                </a:outerShdw>
              </a:effectLst>
            </a:endParaRPr>
          </a:p>
          <a:p>
            <a:pPr marL="0" indent="0" algn="ctr">
              <a:buNone/>
            </a:pPr>
            <a:r>
              <a:rPr lang="ru-RU" sz="2000" dirty="0" smtClean="0">
                <a:effectLst>
                  <a:outerShdw blurRad="38100" dist="38100" dir="2700000" algn="tl">
                    <a:srgbClr val="000000">
                      <a:alpha val="43137"/>
                    </a:srgbClr>
                  </a:outerShdw>
                </a:effectLst>
              </a:rPr>
              <a:t>2015 г.</a:t>
            </a:r>
            <a:endParaRPr lang="ru-RU" sz="2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65380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7544" y="764704"/>
            <a:ext cx="7920880" cy="5632311"/>
          </a:xfrm>
          <a:prstGeom prst="rect">
            <a:avLst/>
          </a:prstGeom>
          <a:noFill/>
        </p:spPr>
        <p:txBody>
          <a:bodyPr wrap="square" rtlCol="0">
            <a:spAutoFit/>
          </a:bodyPr>
          <a:lstStyle/>
          <a:p>
            <a:r>
              <a:rPr lang="ru-RU" sz="2400" dirty="0">
                <a:solidFill>
                  <a:srgbClr val="C00000"/>
                </a:solidFill>
              </a:rPr>
              <a:t>Нетрадиционные техники рисования демонстрируют необычные сочетания материалов и инструментов.  </a:t>
            </a:r>
            <a:endParaRPr lang="ru-RU" sz="2400" dirty="0" smtClean="0">
              <a:solidFill>
                <a:srgbClr val="C00000"/>
              </a:solidFill>
            </a:endParaRPr>
          </a:p>
          <a:p>
            <a:r>
              <a:rPr lang="ru-RU" sz="2400" dirty="0" smtClean="0"/>
              <a:t>Дети</a:t>
            </a:r>
            <a:r>
              <a:rPr lang="ru-RU" sz="2400" dirty="0"/>
              <a:t>, знакомясь с окружающим миром, пытаются отразить его в своей деятельности - играх, рисовании, лепке, рассказах и т.д. Богатые возможности в этом отношении представляет изобразительная деятельность. Чтобы не ограничивать возможности малышей в выражении впечатлений от окружающего мира, недостаточно традиционного набора изобразительных средств и материалов.</a:t>
            </a:r>
          </a:p>
          <a:p>
            <a:r>
              <a:rPr lang="ru-RU" sz="2400" dirty="0"/>
              <a:t>Чем разнообразнее будут условия, в которых протекает изобразительная деятельность, содержание, формы, методы и приемы работы с детьми, а также материалы, с которыми они действуют, тем интенсивнее станут развиваться детские художественные способности.</a:t>
            </a:r>
          </a:p>
        </p:txBody>
      </p:sp>
    </p:spTree>
    <p:extLst>
      <p:ext uri="{BB962C8B-B14F-4D97-AF65-F5344CB8AC3E}">
        <p14:creationId xmlns:p14="http://schemas.microsoft.com/office/powerpoint/2010/main" val="32082519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620688"/>
            <a:ext cx="7848872" cy="5970865"/>
          </a:xfrm>
          <a:prstGeom prst="rect">
            <a:avLst/>
          </a:prstGeom>
          <a:noFill/>
        </p:spPr>
        <p:txBody>
          <a:bodyPr wrap="square" rtlCol="0">
            <a:spAutoFit/>
          </a:bodyPr>
          <a:lstStyle/>
          <a:p>
            <a:r>
              <a:rPr lang="ru-RU" sz="2800" dirty="0">
                <a:solidFill>
                  <a:srgbClr val="C00000"/>
                </a:solidFill>
              </a:rPr>
              <a:t>Нетрадиционные техники рисования – это толчок к развитию воображения, творчества, проявлению самостоятельности, инициативы, выражения индивидуальности.</a:t>
            </a:r>
            <a:r>
              <a:rPr lang="ru-RU" sz="2800" dirty="0"/>
              <a:t> Применяя и комбинируя разные способы изображения в одном рисунке, дошкольники учатся думать, самостоятельно решать, какую технику использовать, чтобы тот или иной образ получился выразительным</a:t>
            </a:r>
            <a:r>
              <a:rPr lang="ru-RU" sz="2800" dirty="0" smtClean="0"/>
              <a:t>.</a:t>
            </a:r>
          </a:p>
          <a:p>
            <a:r>
              <a:rPr lang="ru-RU" sz="2800" dirty="0" smtClean="0"/>
              <a:t>Несомненно</a:t>
            </a:r>
            <a:r>
              <a:rPr lang="ru-RU" sz="2800" dirty="0"/>
              <a:t>, достоинством таких техник является универсальность их использования. Технология их выполнения интересна и доступна как взрослому, так и ребенку.</a:t>
            </a:r>
          </a:p>
          <a:p>
            <a:endParaRPr lang="ru-RU" dirty="0"/>
          </a:p>
        </p:txBody>
      </p:sp>
    </p:spTree>
    <p:extLst>
      <p:ext uri="{BB962C8B-B14F-4D97-AF65-F5344CB8AC3E}">
        <p14:creationId xmlns:p14="http://schemas.microsoft.com/office/powerpoint/2010/main" val="33715523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5536" y="1124744"/>
            <a:ext cx="8280920" cy="4524315"/>
          </a:xfrm>
          <a:prstGeom prst="rect">
            <a:avLst/>
          </a:prstGeom>
          <a:noFill/>
        </p:spPr>
        <p:txBody>
          <a:bodyPr wrap="square" rtlCol="0">
            <a:spAutoFit/>
          </a:bodyPr>
          <a:lstStyle/>
          <a:p>
            <a:r>
              <a:rPr lang="ru-RU" sz="2400" dirty="0">
                <a:solidFill>
                  <a:srgbClr val="C00000"/>
                </a:solidFill>
              </a:rPr>
              <a:t>Рисование нетрадиционной техникой стимулирует положительную мотивацию, вызывает радостное настроение, снимает страх перед процессом рисования</a:t>
            </a:r>
            <a:r>
              <a:rPr lang="ru-RU" sz="2400" dirty="0" smtClean="0">
                <a:solidFill>
                  <a:srgbClr val="C00000"/>
                </a:solidFill>
              </a:rPr>
              <a:t>.</a:t>
            </a:r>
          </a:p>
          <a:p>
            <a:r>
              <a:rPr lang="ru-RU" sz="2400" dirty="0"/>
              <a:t>Использование различных приемов способствуют выработке умений видеть образы в сочетаниях цветовых пятен и линий и оформлять их до узнаваемых изображений. Дети осваивают художественные приемы и интересные средства познания окружающего мира через ненавязчивое привлечение к процессу рисования. Занятие превращается в творческий процесс педагога и детей при помощи разнообразного изобразительного материала, который проходит те же стадии, что и творческий процесс художника.  </a:t>
            </a:r>
          </a:p>
        </p:txBody>
      </p:sp>
    </p:spTree>
    <p:extLst>
      <p:ext uri="{BB962C8B-B14F-4D97-AF65-F5344CB8AC3E}">
        <p14:creationId xmlns:p14="http://schemas.microsoft.com/office/powerpoint/2010/main" val="28582704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60648"/>
            <a:ext cx="3008313" cy="2088232"/>
          </a:xfrm>
        </p:spPr>
        <p:txBody>
          <a:bodyPr>
            <a:noAutofit/>
          </a:bodyPr>
          <a:lstStyle/>
          <a:p>
            <a:r>
              <a:rPr lang="ru-RU" sz="2400" dirty="0"/>
              <a:t>С детьми младшего дошкольного возраста рекомендуется использовать:</a:t>
            </a:r>
            <a:br>
              <a:rPr lang="ru-RU" sz="2400" dirty="0"/>
            </a:br>
            <a:endParaRPr lang="ru-RU" sz="2400" dirty="0"/>
          </a:p>
        </p:txBody>
      </p:sp>
      <p:pic>
        <p:nvPicPr>
          <p:cNvPr id="5" name="Объект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45414" y="1124745"/>
            <a:ext cx="5147065" cy="4486346"/>
          </a:xfrm>
        </p:spPr>
      </p:pic>
      <p:sp>
        <p:nvSpPr>
          <p:cNvPr id="4" name="Текст 3"/>
          <p:cNvSpPr>
            <a:spLocks noGrp="1"/>
          </p:cNvSpPr>
          <p:nvPr>
            <p:ph type="body" sz="half" idx="2"/>
          </p:nvPr>
        </p:nvSpPr>
        <p:spPr>
          <a:xfrm>
            <a:off x="457200" y="2132856"/>
            <a:ext cx="3008313" cy="3993307"/>
          </a:xfrm>
        </p:spPr>
        <p:txBody>
          <a:bodyPr>
            <a:normAutofit/>
          </a:bodyPr>
          <a:lstStyle/>
          <a:p>
            <a:pPr algn="ctr"/>
            <a:r>
              <a:rPr lang="ru-RU" sz="4000" b="1" i="1" dirty="0" smtClean="0"/>
              <a:t>Рисование пальчиками</a:t>
            </a:r>
          </a:p>
          <a:p>
            <a:pPr algn="ctr"/>
            <a:r>
              <a:rPr lang="ru-RU" sz="1800" dirty="0"/>
              <a:t>Техника рисования. Гуашевую краску развести водой до консистенции жидкой сметаны и налить в блюдца. </a:t>
            </a:r>
            <a:r>
              <a:rPr lang="ru-RU" sz="1800" dirty="0" smtClean="0"/>
              <a:t>Пальчики один или несколько </a:t>
            </a:r>
            <a:r>
              <a:rPr lang="ru-RU" sz="1800" dirty="0"/>
              <a:t>опустить в краску и оставить отпечаток на чистом листе.</a:t>
            </a:r>
            <a:endParaRPr lang="ru-RU" sz="1800" b="1" i="1" dirty="0"/>
          </a:p>
        </p:txBody>
      </p:sp>
    </p:spTree>
    <p:extLst>
      <p:ext uri="{BB962C8B-B14F-4D97-AF65-F5344CB8AC3E}">
        <p14:creationId xmlns:p14="http://schemas.microsoft.com/office/powerpoint/2010/main" val="14164147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146250"/>
          </a:xfrm>
        </p:spPr>
        <p:txBody>
          <a:bodyPr>
            <a:normAutofit fontScale="90000"/>
          </a:bodyPr>
          <a:lstStyle/>
          <a:p>
            <a:r>
              <a:rPr lang="ru-RU" sz="2200" i="1" dirty="0" smtClean="0">
                <a:effectLst>
                  <a:outerShdw blurRad="38100" dist="38100" dir="2700000" algn="tl">
                    <a:srgbClr val="000000">
                      <a:alpha val="43137"/>
                    </a:srgbClr>
                  </a:outerShdw>
                </a:effectLst>
              </a:rPr>
              <a:t/>
            </a:r>
            <a:br>
              <a:rPr lang="ru-RU" sz="2200" i="1" dirty="0" smtClean="0">
                <a:effectLst>
                  <a:outerShdw blurRad="38100" dist="38100" dir="2700000" algn="tl">
                    <a:srgbClr val="000000">
                      <a:alpha val="43137"/>
                    </a:srgbClr>
                  </a:outerShdw>
                </a:effectLst>
              </a:rPr>
            </a:br>
            <a:r>
              <a:rPr lang="ru-RU" sz="3600" i="1" dirty="0" smtClean="0">
                <a:effectLst>
                  <a:outerShdw blurRad="38100" dist="38100" dir="2700000" algn="tl">
                    <a:srgbClr val="000000">
                      <a:alpha val="43137"/>
                    </a:srgbClr>
                  </a:outerShdw>
                </a:effectLst>
              </a:rPr>
              <a:t>Оттиск </a:t>
            </a:r>
            <a:r>
              <a:rPr lang="ru-RU" sz="3600" i="1" dirty="0">
                <a:effectLst>
                  <a:outerShdw blurRad="38100" dist="38100" dir="2700000" algn="tl">
                    <a:srgbClr val="000000">
                      <a:alpha val="43137"/>
                    </a:srgbClr>
                  </a:outerShdw>
                </a:effectLst>
              </a:rPr>
              <a:t>печатками из </a:t>
            </a:r>
            <a:r>
              <a:rPr lang="ru-RU" sz="3600" i="1" dirty="0" smtClean="0">
                <a:effectLst>
                  <a:outerShdw blurRad="38100" dist="38100" dir="2700000" algn="tl">
                    <a:srgbClr val="000000">
                      <a:alpha val="43137"/>
                    </a:srgbClr>
                  </a:outerShdw>
                </a:effectLst>
              </a:rPr>
              <a:t>картофеля</a:t>
            </a:r>
            <a:r>
              <a:rPr lang="ru-RU" sz="2200" i="1" dirty="0" smtClean="0">
                <a:effectLst>
                  <a:outerShdw blurRad="38100" dist="38100" dir="2700000" algn="tl">
                    <a:srgbClr val="000000">
                      <a:alpha val="43137"/>
                    </a:srgbClr>
                  </a:outerShdw>
                </a:effectLst>
              </a:rPr>
              <a:t/>
            </a:r>
            <a:br>
              <a:rPr lang="ru-RU" sz="2200" i="1" dirty="0" smtClean="0">
                <a:effectLst>
                  <a:outerShdw blurRad="38100" dist="38100" dir="2700000" algn="tl">
                    <a:srgbClr val="000000">
                      <a:alpha val="43137"/>
                    </a:srgbClr>
                  </a:outerShdw>
                </a:effectLst>
              </a:rPr>
            </a:br>
            <a:r>
              <a:rPr lang="ru-RU" sz="2200" dirty="0"/>
              <a:t>Техника рисования. </a:t>
            </a:r>
            <a:r>
              <a:rPr lang="ru-RU" sz="2200" dirty="0" smtClean="0"/>
              <a:t>Гуашевую </a:t>
            </a:r>
            <a:r>
              <a:rPr lang="ru-RU" sz="2200" dirty="0"/>
              <a:t>краску развести водой до консистенции густой сметаны и налить в блюдца. </a:t>
            </a:r>
            <a:r>
              <a:rPr lang="ru-RU" sz="2200" dirty="0" smtClean="0"/>
              <a:t>Картошку при </a:t>
            </a:r>
            <a:r>
              <a:rPr lang="ru-RU" sz="2200" dirty="0"/>
              <a:t>рисовании следует держать вертикально по отношению к плоскости листа и делать тычкообразные </a:t>
            </a:r>
            <a:r>
              <a:rPr lang="ru-RU" sz="2200" dirty="0" smtClean="0"/>
              <a:t>движения</a:t>
            </a:r>
            <a:r>
              <a:rPr lang="ru-RU" sz="2200" dirty="0"/>
              <a:t>.</a:t>
            </a:r>
            <a:r>
              <a:rPr lang="ru-RU" sz="4000" i="1" dirty="0">
                <a:effectLst>
                  <a:outerShdw blurRad="38100" dist="38100" dir="2700000" algn="tl">
                    <a:srgbClr val="000000">
                      <a:alpha val="43137"/>
                    </a:srgbClr>
                  </a:outerShdw>
                </a:effectLst>
              </a:rPr>
              <a:t/>
            </a:r>
            <a:br>
              <a:rPr lang="ru-RU" sz="4000" i="1" dirty="0">
                <a:effectLst>
                  <a:outerShdw blurRad="38100" dist="38100" dir="2700000" algn="tl">
                    <a:srgbClr val="000000">
                      <a:alpha val="43137"/>
                    </a:srgbClr>
                  </a:outerShdw>
                </a:effectLst>
              </a:rPr>
            </a:br>
            <a:endParaRPr lang="ru-RU" sz="4000" i="1" dirty="0">
              <a:effectLst>
                <a:outerShdw blurRad="38100" dist="38100" dir="2700000" algn="tl">
                  <a:srgbClr val="000000">
                    <a:alpha val="43137"/>
                  </a:srgbClr>
                </a:outerShdw>
              </a:effectLst>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5576" y="2276872"/>
            <a:ext cx="7920880" cy="4267944"/>
          </a:xfrm>
        </p:spPr>
      </p:pic>
    </p:spTree>
    <p:extLst>
      <p:ext uri="{BB962C8B-B14F-4D97-AF65-F5344CB8AC3E}">
        <p14:creationId xmlns:p14="http://schemas.microsoft.com/office/powerpoint/2010/main" val="6898346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i="1" dirty="0">
                <a:effectLst>
                  <a:outerShdw blurRad="38100" dist="38100" dir="2700000" algn="tl">
                    <a:srgbClr val="000000">
                      <a:alpha val="43137"/>
                    </a:srgbClr>
                  </a:outerShdw>
                </a:effectLst>
              </a:rPr>
              <a:t>Р</a:t>
            </a:r>
            <a:r>
              <a:rPr lang="ru-RU" i="1" dirty="0" smtClean="0">
                <a:effectLst>
                  <a:outerShdw blurRad="38100" dist="38100" dir="2700000" algn="tl">
                    <a:srgbClr val="000000">
                      <a:alpha val="43137"/>
                    </a:srgbClr>
                  </a:outerShdw>
                </a:effectLst>
              </a:rPr>
              <a:t>исование ладошками</a:t>
            </a:r>
            <a:br>
              <a:rPr lang="ru-RU" i="1" dirty="0" smtClean="0">
                <a:effectLst>
                  <a:outerShdw blurRad="38100" dist="38100" dir="2700000" algn="tl">
                    <a:srgbClr val="000000">
                      <a:alpha val="43137"/>
                    </a:srgbClr>
                  </a:outerShdw>
                </a:effectLst>
              </a:rPr>
            </a:br>
            <a:r>
              <a:rPr lang="ru-RU" sz="1600" dirty="0"/>
              <a:t>Техника рисования. Гуашевую краску развести водой до консистенции жидкой сметаны и налить в блюдца. Ладонь с широко расставленными пальцами опустить в краску и оставить отпечаток на чистом листе.</a:t>
            </a: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11560" y="1700808"/>
            <a:ext cx="7920880" cy="4824536"/>
          </a:xfrm>
        </p:spPr>
      </p:pic>
    </p:spTree>
    <p:extLst>
      <p:ext uri="{BB962C8B-B14F-4D97-AF65-F5344CB8AC3E}">
        <p14:creationId xmlns:p14="http://schemas.microsoft.com/office/powerpoint/2010/main" val="42220529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b="1" i="1" dirty="0">
                <a:effectLst>
                  <a:outerShdw blurRad="38100" dist="38100" dir="2700000" algn="tl">
                    <a:srgbClr val="000000">
                      <a:alpha val="43137"/>
                    </a:srgbClr>
                  </a:outerShdw>
                </a:effectLst>
              </a:rPr>
              <a:t>Детей среднего дошкольного возраста можно знакомить с более сложными техниками:</a:t>
            </a:r>
            <a:r>
              <a:rPr lang="ru-RU" sz="2800" i="1" dirty="0">
                <a:effectLst>
                  <a:outerShdw blurRad="38100" dist="38100" dir="2700000" algn="tl">
                    <a:srgbClr val="000000">
                      <a:alpha val="43137"/>
                    </a:srgbClr>
                  </a:outerShdw>
                </a:effectLst>
              </a:rPr>
              <a:t/>
            </a:r>
            <a:br>
              <a:rPr lang="ru-RU" sz="2800" i="1" dirty="0">
                <a:effectLst>
                  <a:outerShdw blurRad="38100" dist="38100" dir="2700000" algn="tl">
                    <a:srgbClr val="000000">
                      <a:alpha val="43137"/>
                    </a:srgbClr>
                  </a:outerShdw>
                </a:effectLst>
              </a:rPr>
            </a:br>
            <a:endParaRPr lang="ru-RU" sz="2800" i="1" dirty="0">
              <a:effectLst>
                <a:outerShdw blurRad="38100" dist="38100" dir="2700000" algn="tl">
                  <a:srgbClr val="000000">
                    <a:alpha val="43137"/>
                  </a:srgbClr>
                </a:outerShdw>
              </a:effectLst>
            </a:endParaRPr>
          </a:p>
        </p:txBody>
      </p:sp>
      <p:sp>
        <p:nvSpPr>
          <p:cNvPr id="3" name="Объект 2"/>
          <p:cNvSpPr>
            <a:spLocks noGrp="1"/>
          </p:cNvSpPr>
          <p:nvPr>
            <p:ph sz="half" idx="1"/>
          </p:nvPr>
        </p:nvSpPr>
        <p:spPr>
          <a:xfrm>
            <a:off x="457200" y="1600200"/>
            <a:ext cx="3106688" cy="4525963"/>
          </a:xfrm>
        </p:spPr>
        <p:txBody>
          <a:bodyPr>
            <a:normAutofit fontScale="92500"/>
          </a:bodyPr>
          <a:lstStyle/>
          <a:p>
            <a:pPr marL="0" indent="0" algn="ctr">
              <a:buNone/>
            </a:pPr>
            <a:r>
              <a:rPr lang="ru-RU" sz="3000" i="1" dirty="0">
                <a:effectLst>
                  <a:outerShdw blurRad="38100" dist="38100" dir="2700000" algn="tl">
                    <a:srgbClr val="000000">
                      <a:alpha val="43137"/>
                    </a:srgbClr>
                  </a:outerShdw>
                </a:effectLst>
              </a:rPr>
              <a:t>Т</a:t>
            </a:r>
            <a:r>
              <a:rPr lang="ru-RU" sz="3000" i="1" dirty="0" smtClean="0">
                <a:effectLst>
                  <a:outerShdw blurRad="38100" dist="38100" dir="2700000" algn="tl">
                    <a:srgbClr val="000000">
                      <a:alpha val="43137"/>
                    </a:srgbClr>
                  </a:outerShdw>
                </a:effectLst>
              </a:rPr>
              <a:t>ычок </a:t>
            </a:r>
            <a:r>
              <a:rPr lang="ru-RU" sz="3000" i="1" dirty="0">
                <a:effectLst>
                  <a:outerShdw blurRad="38100" dist="38100" dir="2700000" algn="tl">
                    <a:srgbClr val="000000">
                      <a:alpha val="43137"/>
                    </a:srgbClr>
                  </a:outerShdw>
                </a:effectLst>
              </a:rPr>
              <a:t>жесткой полусухой </a:t>
            </a:r>
            <a:r>
              <a:rPr lang="ru-RU" sz="3000" i="1" dirty="0" smtClean="0">
                <a:effectLst>
                  <a:outerShdw blurRad="38100" dist="38100" dir="2700000" algn="tl">
                    <a:srgbClr val="000000">
                      <a:alpha val="43137"/>
                    </a:srgbClr>
                  </a:outerShdw>
                </a:effectLst>
              </a:rPr>
              <a:t>кистью</a:t>
            </a:r>
            <a:endParaRPr lang="ru-RU" sz="3000" i="1" dirty="0">
              <a:effectLst>
                <a:outerShdw blurRad="38100" dist="38100" dir="2700000" algn="tl">
                  <a:srgbClr val="000000">
                    <a:alpha val="43137"/>
                  </a:srgbClr>
                </a:outerShdw>
              </a:effectLst>
            </a:endParaRPr>
          </a:p>
          <a:p>
            <a:pPr marL="0" indent="0">
              <a:buNone/>
            </a:pPr>
            <a:r>
              <a:rPr lang="ru-RU" sz="1800" dirty="0"/>
              <a:t>Техника рисования. Нарисовать карандашом или фломастером контур рисунка. Затем  жесткой кистью набираем гуашь разведенную до густоты сметаны( опускаем вертикально в гуашь). Лишнюю краску промакиваем на салфетке. Наносим краску на контур вертикальными движениями, оставляя след от кисти . Получается эффект " пушистой шерстки".</a:t>
            </a:r>
          </a:p>
        </p:txBody>
      </p:sp>
      <p:pic>
        <p:nvPicPr>
          <p:cNvPr id="5" name="Объект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3766696" y="1772816"/>
            <a:ext cx="4909760" cy="4248472"/>
          </a:xfrm>
        </p:spPr>
      </p:pic>
    </p:spTree>
    <p:extLst>
      <p:ext uri="{BB962C8B-B14F-4D97-AF65-F5344CB8AC3E}">
        <p14:creationId xmlns:p14="http://schemas.microsoft.com/office/powerpoint/2010/main" val="33762055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786210"/>
          </a:xfrm>
        </p:spPr>
        <p:txBody>
          <a:bodyPr>
            <a:normAutofit/>
          </a:bodyPr>
          <a:lstStyle/>
          <a:p>
            <a:r>
              <a:rPr lang="ru-RU" i="1" dirty="0">
                <a:effectLst>
                  <a:outerShdw blurRad="38100" dist="38100" dir="2700000" algn="tl">
                    <a:srgbClr val="000000">
                      <a:alpha val="43137"/>
                    </a:srgbClr>
                  </a:outerShdw>
                </a:effectLst>
              </a:rPr>
              <a:t>П</a:t>
            </a:r>
            <a:r>
              <a:rPr lang="ru-RU" i="1" dirty="0" smtClean="0">
                <a:effectLst>
                  <a:outerShdw blurRad="38100" dist="38100" dir="2700000" algn="tl">
                    <a:srgbClr val="000000">
                      <a:alpha val="43137"/>
                    </a:srgbClr>
                  </a:outerShdw>
                </a:effectLst>
              </a:rPr>
              <a:t>ечать поролоном</a:t>
            </a:r>
            <a:br>
              <a:rPr lang="ru-RU" i="1" dirty="0" smtClean="0">
                <a:effectLst>
                  <a:outerShdw blurRad="38100" dist="38100" dir="2700000" algn="tl">
                    <a:srgbClr val="000000">
                      <a:alpha val="43137"/>
                    </a:srgbClr>
                  </a:outerShdw>
                </a:effectLst>
              </a:rPr>
            </a:br>
            <a:r>
              <a:rPr lang="ru-RU" sz="1800" dirty="0"/>
              <a:t>Техника рисования. Вырезать контуры на поролоне. Гуашевую краску развести водой до густой жидкой сметаны и налить в блюдца. Прижать поролон к блюдцу с краской и наносить оттиск на бумагу.</a:t>
            </a: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75656" y="2276872"/>
            <a:ext cx="6408712" cy="4176464"/>
          </a:xfrm>
        </p:spPr>
      </p:pic>
    </p:spTree>
    <p:extLst>
      <p:ext uri="{BB962C8B-B14F-4D97-AF65-F5344CB8AC3E}">
        <p14:creationId xmlns:p14="http://schemas.microsoft.com/office/powerpoint/2010/main" val="10925128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i="1" dirty="0">
                <a:effectLst>
                  <a:outerShdw blurRad="38100" dist="38100" dir="2700000" algn="tl">
                    <a:srgbClr val="000000">
                      <a:alpha val="43137"/>
                    </a:srgbClr>
                  </a:outerShdw>
                </a:effectLst>
              </a:rPr>
              <a:t>П</a:t>
            </a:r>
            <a:r>
              <a:rPr lang="ru-RU" i="1" dirty="0" smtClean="0">
                <a:effectLst>
                  <a:outerShdw blurRad="38100" dist="38100" dir="2700000" algn="tl">
                    <a:srgbClr val="000000">
                      <a:alpha val="43137"/>
                    </a:srgbClr>
                  </a:outerShdw>
                </a:effectLst>
              </a:rPr>
              <a:t>ечать пробками</a:t>
            </a:r>
            <a:br>
              <a:rPr lang="ru-RU" i="1" dirty="0" smtClean="0">
                <a:effectLst>
                  <a:outerShdw blurRad="38100" dist="38100" dir="2700000" algn="tl">
                    <a:srgbClr val="000000">
                      <a:alpha val="43137"/>
                    </a:srgbClr>
                  </a:outerShdw>
                </a:effectLst>
              </a:rPr>
            </a:br>
            <a:r>
              <a:rPr lang="ru-RU" sz="2700" dirty="0"/>
              <a:t>Техника рисования</a:t>
            </a:r>
            <a:r>
              <a:rPr lang="ru-RU" sz="2700" dirty="0" smtClean="0"/>
              <a:t>. Налить </a:t>
            </a:r>
            <a:r>
              <a:rPr lang="ru-RU" sz="2700" dirty="0"/>
              <a:t>на тонкий поролон в миске немного краски. Опустить пробку в поролон. Затем нанести отпечаток на бумагу</a:t>
            </a:r>
            <a:r>
              <a:rPr lang="ru-RU" sz="1800" dirty="0"/>
              <a:t>.</a:t>
            </a: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59632" y="1988840"/>
            <a:ext cx="6696744" cy="4176464"/>
          </a:xfrm>
        </p:spPr>
      </p:pic>
    </p:spTree>
    <p:extLst>
      <p:ext uri="{BB962C8B-B14F-4D97-AF65-F5344CB8AC3E}">
        <p14:creationId xmlns:p14="http://schemas.microsoft.com/office/powerpoint/2010/main" val="12166455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570186"/>
          </a:xfrm>
        </p:spPr>
        <p:txBody>
          <a:bodyPr>
            <a:normAutofit fontScale="90000"/>
          </a:bodyPr>
          <a:lstStyle/>
          <a:p>
            <a:r>
              <a:rPr lang="ru-RU" i="1" dirty="0">
                <a:effectLst>
                  <a:outerShdw blurRad="38100" dist="38100" dir="2700000" algn="tl">
                    <a:srgbClr val="000000">
                      <a:alpha val="43137"/>
                    </a:srgbClr>
                  </a:outerShdw>
                </a:effectLst>
              </a:rPr>
              <a:t>В</a:t>
            </a:r>
            <a:r>
              <a:rPr lang="ru-RU" i="1" dirty="0" smtClean="0">
                <a:effectLst>
                  <a:outerShdw blurRad="38100" dist="38100" dir="2700000" algn="tl">
                    <a:srgbClr val="000000">
                      <a:alpha val="43137"/>
                    </a:srgbClr>
                  </a:outerShdw>
                </a:effectLst>
              </a:rPr>
              <a:t>осковые </a:t>
            </a:r>
            <a:r>
              <a:rPr lang="ru-RU" i="1" dirty="0">
                <a:effectLst>
                  <a:outerShdw blurRad="38100" dist="38100" dir="2700000" algn="tl">
                    <a:srgbClr val="000000">
                      <a:alpha val="43137"/>
                    </a:srgbClr>
                  </a:outerShdw>
                </a:effectLst>
              </a:rPr>
              <a:t>мелки + акварель</a:t>
            </a:r>
            <a:br>
              <a:rPr lang="ru-RU" i="1" dirty="0">
                <a:effectLst>
                  <a:outerShdw blurRad="38100" dist="38100" dir="2700000" algn="tl">
                    <a:srgbClr val="000000">
                      <a:alpha val="43137"/>
                    </a:srgbClr>
                  </a:outerShdw>
                </a:effectLst>
              </a:rPr>
            </a:br>
            <a:r>
              <a:rPr lang="ru-RU" sz="2700" dirty="0"/>
              <a:t>Техника рисования. На поверхность листа нанести рисунок восковыми </a:t>
            </a:r>
            <a:r>
              <a:rPr lang="ru-RU" sz="2700" dirty="0" smtClean="0"/>
              <a:t>мелками. </a:t>
            </a:r>
            <a:r>
              <a:rPr lang="ru-RU" sz="2700" dirty="0"/>
              <a:t>Затем раскрасить рисунок акварелью.</a:t>
            </a:r>
            <a:br>
              <a:rPr lang="ru-RU" sz="2700" dirty="0"/>
            </a:br>
            <a:endParaRPr lang="ru-RU" sz="2700"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3568" y="2060848"/>
            <a:ext cx="7704856" cy="4320480"/>
          </a:xfrm>
        </p:spPr>
      </p:pic>
    </p:spTree>
    <p:extLst>
      <p:ext uri="{BB962C8B-B14F-4D97-AF65-F5344CB8AC3E}">
        <p14:creationId xmlns:p14="http://schemas.microsoft.com/office/powerpoint/2010/main" val="3285281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498178"/>
          </a:xfrm>
        </p:spPr>
        <p:txBody>
          <a:bodyPr>
            <a:normAutofit fontScale="90000"/>
          </a:bodyPr>
          <a:lstStyle/>
          <a:p>
            <a:r>
              <a:rPr lang="ru-RU" i="1" dirty="0">
                <a:effectLst>
                  <a:outerShdw blurRad="38100" dist="38100" dir="2700000" algn="tl">
                    <a:srgbClr val="000000">
                      <a:alpha val="43137"/>
                    </a:srgbClr>
                  </a:outerShdw>
                </a:effectLst>
              </a:rPr>
              <a:t>С</a:t>
            </a:r>
            <a:r>
              <a:rPr lang="ru-RU" i="1" dirty="0" smtClean="0">
                <a:effectLst>
                  <a:outerShdw blurRad="38100" dist="38100" dir="2700000" algn="tl">
                    <a:srgbClr val="000000">
                      <a:alpha val="43137"/>
                    </a:srgbClr>
                  </a:outerShdw>
                </a:effectLst>
              </a:rPr>
              <a:t>веча + акварель</a:t>
            </a:r>
            <a:r>
              <a:rPr lang="ru-RU" sz="1800" dirty="0" smtClean="0"/>
              <a:t/>
            </a:r>
            <a:br>
              <a:rPr lang="ru-RU" sz="1800" dirty="0" smtClean="0"/>
            </a:br>
            <a:r>
              <a:rPr lang="ru-RU" sz="2200" dirty="0" smtClean="0"/>
              <a:t>Техника </a:t>
            </a:r>
            <a:r>
              <a:rPr lang="ru-RU" sz="2200" dirty="0"/>
              <a:t>рисования. На лист бумаги нанести рисунок тонким концом свечи. Затем </a:t>
            </a:r>
            <a:r>
              <a:rPr lang="ru-RU" sz="2200" dirty="0" smtClean="0"/>
              <a:t>за тонировать </a:t>
            </a:r>
            <a:r>
              <a:rPr lang="ru-RU" sz="2200" dirty="0"/>
              <a:t>рисунок гуашевыми или акварельными красками. Рисунок нарисованный свечой незатонируется.</a:t>
            </a:r>
            <a:br>
              <a:rPr lang="ru-RU" sz="2200" dirty="0"/>
            </a:br>
            <a:endParaRPr lang="ru-RU" sz="2200"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1600" y="1988840"/>
            <a:ext cx="7272808" cy="4320480"/>
          </a:xfrm>
        </p:spPr>
      </p:pic>
    </p:spTree>
    <p:extLst>
      <p:ext uri="{BB962C8B-B14F-4D97-AF65-F5344CB8AC3E}">
        <p14:creationId xmlns:p14="http://schemas.microsoft.com/office/powerpoint/2010/main" val="17095043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642194"/>
          </a:xfrm>
        </p:spPr>
        <p:txBody>
          <a:bodyPr>
            <a:normAutofit fontScale="90000"/>
          </a:bodyPr>
          <a:lstStyle/>
          <a:p>
            <a:r>
              <a:rPr lang="ru-RU" dirty="0" smtClean="0"/>
              <a:t/>
            </a:r>
            <a:br>
              <a:rPr lang="ru-RU" dirty="0" smtClean="0"/>
            </a:br>
            <a:r>
              <a:rPr lang="ru-RU" dirty="0" smtClean="0"/>
              <a:t>Отпечатки листьев</a:t>
            </a:r>
            <a:br>
              <a:rPr lang="ru-RU" dirty="0" smtClean="0"/>
            </a:br>
            <a:r>
              <a:rPr lang="ru-RU" sz="2000" dirty="0"/>
              <a:t>Технология рисования. Лист дерева покрывается  красками, затем прикладывается к бумаге окрашенной стороной для получения отпечатка. Сверху лист дерева прикрыть чистой бумагой, прогладить ладонью. Снять бумагу и лист. Отпечаток готов.</a:t>
            </a:r>
            <a:r>
              <a:rPr lang="ru-RU" dirty="0"/>
              <a:t/>
            </a:r>
            <a:br>
              <a:rPr lang="ru-RU" dirty="0"/>
            </a:b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39552" y="2276872"/>
            <a:ext cx="8136904" cy="4176464"/>
          </a:xfrm>
        </p:spPr>
      </p:pic>
    </p:spTree>
    <p:extLst>
      <p:ext uri="{BB962C8B-B14F-4D97-AF65-F5344CB8AC3E}">
        <p14:creationId xmlns:p14="http://schemas.microsoft.com/office/powerpoint/2010/main" val="24210619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714202"/>
          </a:xfrm>
        </p:spPr>
        <p:txBody>
          <a:bodyPr>
            <a:normAutofit/>
          </a:bodyPr>
          <a:lstStyle/>
          <a:p>
            <a:r>
              <a:rPr lang="ru-RU" i="1" dirty="0">
                <a:effectLst>
                  <a:outerShdw blurRad="38100" dist="38100" dir="2700000" algn="tl">
                    <a:srgbClr val="000000">
                      <a:alpha val="43137"/>
                    </a:srgbClr>
                  </a:outerShdw>
                </a:effectLst>
              </a:rPr>
              <a:t>Р</a:t>
            </a:r>
            <a:r>
              <a:rPr lang="ru-RU" i="1" dirty="0" smtClean="0">
                <a:effectLst>
                  <a:outerShdw blurRad="38100" dist="38100" dir="2700000" algn="tl">
                    <a:srgbClr val="000000">
                      <a:alpha val="43137"/>
                    </a:srgbClr>
                  </a:outerShdw>
                </a:effectLst>
              </a:rPr>
              <a:t>исунки </a:t>
            </a:r>
            <a:r>
              <a:rPr lang="ru-RU" i="1" dirty="0">
                <a:effectLst>
                  <a:outerShdw blurRad="38100" dist="38100" dir="2700000" algn="tl">
                    <a:srgbClr val="000000">
                      <a:alpha val="43137"/>
                    </a:srgbClr>
                  </a:outerShdw>
                </a:effectLst>
              </a:rPr>
              <a:t>из </a:t>
            </a:r>
            <a:r>
              <a:rPr lang="ru-RU" i="1" dirty="0" smtClean="0">
                <a:effectLst>
                  <a:outerShdw blurRad="38100" dist="38100" dir="2700000" algn="tl">
                    <a:srgbClr val="000000">
                      <a:alpha val="43137"/>
                    </a:srgbClr>
                  </a:outerShdw>
                </a:effectLst>
              </a:rPr>
              <a:t>ладошки</a:t>
            </a:r>
            <a:r>
              <a:rPr lang="ru-RU" sz="1800" dirty="0" smtClean="0"/>
              <a:t/>
            </a:r>
            <a:br>
              <a:rPr lang="ru-RU" sz="1800" dirty="0" smtClean="0"/>
            </a:br>
            <a:r>
              <a:rPr lang="ru-RU" sz="1800" dirty="0"/>
              <a:t>Техника рисования. Гуашевую краску развести водой до консистенции жидкой сметаны и налить в блюдца. Ладонь с широко расставленными пальцами опустить в краску и оставить отпечаток на чистом листе.</a:t>
            </a: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7584" y="2132857"/>
            <a:ext cx="7776864" cy="4248472"/>
          </a:xfrm>
        </p:spPr>
      </p:pic>
    </p:spTree>
    <p:extLst>
      <p:ext uri="{BB962C8B-B14F-4D97-AF65-F5344CB8AC3E}">
        <p14:creationId xmlns:p14="http://schemas.microsoft.com/office/powerpoint/2010/main" val="35582027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714202"/>
          </a:xfrm>
        </p:spPr>
        <p:txBody>
          <a:bodyPr>
            <a:normAutofit fontScale="90000"/>
          </a:bodyPr>
          <a:lstStyle/>
          <a:p>
            <a:r>
              <a:rPr lang="ru-RU" sz="4900" i="1" dirty="0">
                <a:effectLst>
                  <a:outerShdw blurRad="38100" dist="38100" dir="2700000" algn="tl">
                    <a:srgbClr val="000000">
                      <a:alpha val="43137"/>
                    </a:srgbClr>
                  </a:outerShdw>
                </a:effectLst>
              </a:rPr>
              <a:t>Р</a:t>
            </a:r>
            <a:r>
              <a:rPr lang="ru-RU" sz="4900" i="1" dirty="0" smtClean="0">
                <a:effectLst>
                  <a:outerShdw blurRad="38100" dist="38100" dir="2700000" algn="tl">
                    <a:srgbClr val="000000">
                      <a:alpha val="43137"/>
                    </a:srgbClr>
                  </a:outerShdw>
                </a:effectLst>
              </a:rPr>
              <a:t>исование </a:t>
            </a:r>
            <a:r>
              <a:rPr lang="ru-RU" sz="4900" i="1" dirty="0">
                <a:effectLst>
                  <a:outerShdw blurRad="38100" dist="38100" dir="2700000" algn="tl">
                    <a:srgbClr val="000000">
                      <a:alpha val="43137"/>
                    </a:srgbClr>
                  </a:outerShdw>
                </a:effectLst>
              </a:rPr>
              <a:t>ватными </a:t>
            </a:r>
            <a:r>
              <a:rPr lang="ru-RU" sz="4900" i="1" dirty="0" smtClean="0">
                <a:effectLst>
                  <a:outerShdw blurRad="38100" dist="38100" dir="2700000" algn="tl">
                    <a:srgbClr val="000000">
                      <a:alpha val="43137"/>
                    </a:srgbClr>
                  </a:outerShdw>
                </a:effectLst>
              </a:rPr>
              <a:t>палочками</a:t>
            </a:r>
            <a:r>
              <a:rPr lang="ru-RU" sz="1800" dirty="0" smtClean="0"/>
              <a:t/>
            </a:r>
            <a:br>
              <a:rPr lang="ru-RU" sz="1800" dirty="0" smtClean="0"/>
            </a:br>
            <a:r>
              <a:rPr lang="ru-RU" sz="1800" dirty="0"/>
              <a:t>Техника рисования. Сделать предварительный рисунок. Начинать наносить точки с самого яркого и чистого цвета. Каждый следующий цвет должен быть чуть темнее предыдущего. Между точками необходимо оставлять просветы для нанесения следующего цвета, а не заполнять его сразу весь.</a:t>
            </a:r>
            <a:br>
              <a:rPr lang="ru-RU" sz="1800" dirty="0"/>
            </a:br>
            <a:endParaRPr lang="ru-RU" sz="1800"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5576" y="1844824"/>
            <a:ext cx="7848872" cy="4464496"/>
          </a:xfrm>
        </p:spPr>
      </p:pic>
    </p:spTree>
    <p:extLst>
      <p:ext uri="{BB962C8B-B14F-4D97-AF65-F5344CB8AC3E}">
        <p14:creationId xmlns:p14="http://schemas.microsoft.com/office/powerpoint/2010/main" val="12472629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714202"/>
          </a:xfrm>
        </p:spPr>
        <p:txBody>
          <a:bodyPr>
            <a:normAutofit/>
          </a:bodyPr>
          <a:lstStyle/>
          <a:p>
            <a:r>
              <a:rPr lang="ru-RU" i="1" dirty="0">
                <a:effectLst>
                  <a:outerShdw blurRad="38100" dist="38100" dir="2700000" algn="tl">
                    <a:srgbClr val="000000">
                      <a:alpha val="43137"/>
                    </a:srgbClr>
                  </a:outerShdw>
                </a:effectLst>
              </a:rPr>
              <a:t>В</a:t>
            </a:r>
            <a:r>
              <a:rPr lang="ru-RU" i="1" dirty="0" smtClean="0">
                <a:effectLst>
                  <a:outerShdw blurRad="38100" dist="38100" dir="2700000" algn="tl">
                    <a:srgbClr val="000000">
                      <a:alpha val="43137"/>
                    </a:srgbClr>
                  </a:outerShdw>
                </a:effectLst>
              </a:rPr>
              <a:t>олшебные веревочки</a:t>
            </a:r>
            <a:br>
              <a:rPr lang="ru-RU" i="1" dirty="0" smtClean="0">
                <a:effectLst>
                  <a:outerShdw blurRad="38100" dist="38100" dir="2700000" algn="tl">
                    <a:srgbClr val="000000">
                      <a:alpha val="43137"/>
                    </a:srgbClr>
                  </a:outerShdw>
                </a:effectLst>
              </a:rPr>
            </a:br>
            <a:r>
              <a:rPr lang="ru-RU" sz="1800" dirty="0"/>
              <a:t>Технология рисования. Разрезать нить на отрезки длиной 7 –10 см. Один отрезок нитки обмакнуть в краску и водить им по листу бумаги для рисования в разных направлениях. Для использования гуаши другого цвета взять чистую нить.</a:t>
            </a: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67744" y="2060848"/>
            <a:ext cx="4536504" cy="4608512"/>
          </a:xfrm>
        </p:spPr>
      </p:pic>
    </p:spTree>
    <p:extLst>
      <p:ext uri="{BB962C8B-B14F-4D97-AF65-F5344CB8AC3E}">
        <p14:creationId xmlns:p14="http://schemas.microsoft.com/office/powerpoint/2010/main" val="33997264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859806"/>
          </a:xfrm>
        </p:spPr>
        <p:txBody>
          <a:bodyPr>
            <a:normAutofit fontScale="90000"/>
          </a:bodyPr>
          <a:lstStyle/>
          <a:p>
            <a:r>
              <a:rPr lang="ru-RU" dirty="0"/>
              <a:t>А в старшем дошкольном возрасте дети могут освоить еще более трудные методы и техники:</a:t>
            </a:r>
            <a:br>
              <a:rPr lang="ru-RU" dirty="0"/>
            </a:br>
            <a:endParaRPr lang="ru-RU" dirty="0"/>
          </a:p>
        </p:txBody>
      </p:sp>
      <p:pic>
        <p:nvPicPr>
          <p:cNvPr id="5" name="Объект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35896" y="980728"/>
            <a:ext cx="5040560" cy="4392488"/>
          </a:xfrm>
        </p:spPr>
      </p:pic>
      <p:sp>
        <p:nvSpPr>
          <p:cNvPr id="4" name="Текст 3"/>
          <p:cNvSpPr>
            <a:spLocks noGrp="1"/>
          </p:cNvSpPr>
          <p:nvPr>
            <p:ph type="body" sz="half" idx="2"/>
          </p:nvPr>
        </p:nvSpPr>
        <p:spPr>
          <a:xfrm>
            <a:off x="457200" y="2132856"/>
            <a:ext cx="3008313" cy="3993307"/>
          </a:xfrm>
        </p:spPr>
        <p:txBody>
          <a:bodyPr/>
          <a:lstStyle/>
          <a:p>
            <a:r>
              <a:rPr lang="ru-RU" sz="2400" i="1" dirty="0">
                <a:effectLst>
                  <a:outerShdw blurRad="38100" dist="38100" dir="2700000" algn="tl">
                    <a:srgbClr val="000000">
                      <a:alpha val="43137"/>
                    </a:srgbClr>
                  </a:outerShdw>
                </a:effectLst>
              </a:rPr>
              <a:t>Р</a:t>
            </a:r>
            <a:r>
              <a:rPr lang="ru-RU" sz="2400" i="1" dirty="0" smtClean="0">
                <a:effectLst>
                  <a:outerShdw blurRad="38100" dist="38100" dir="2700000" algn="tl">
                    <a:srgbClr val="000000">
                      <a:alpha val="43137"/>
                    </a:srgbClr>
                  </a:outerShdw>
                </a:effectLst>
              </a:rPr>
              <a:t>исование мыльными пузырями</a:t>
            </a:r>
          </a:p>
          <a:p>
            <a:r>
              <a:rPr lang="ru-RU" sz="1600" dirty="0"/>
              <a:t>Технология рисования. Взбить пену, набрать ее губкой. Отжать пену с губки в краску, перемешать. Контур рисунка наметить простым карандашом (предметы должны быть относительно крупными). Выложить пену кистью на изображенные предметы. После того как рисунок высохнет, лишнюю пену сдуть.</a:t>
            </a:r>
          </a:p>
          <a:p>
            <a:endParaRPr lang="ru-RU" dirty="0"/>
          </a:p>
        </p:txBody>
      </p:sp>
    </p:spTree>
    <p:extLst>
      <p:ext uri="{BB962C8B-B14F-4D97-AF65-F5344CB8AC3E}">
        <p14:creationId xmlns:p14="http://schemas.microsoft.com/office/powerpoint/2010/main" val="2186977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498178"/>
          </a:xfrm>
        </p:spPr>
        <p:txBody>
          <a:bodyPr>
            <a:normAutofit fontScale="90000"/>
          </a:bodyPr>
          <a:lstStyle/>
          <a:p>
            <a:r>
              <a:rPr lang="ru-RU" i="1" dirty="0">
                <a:effectLst>
                  <a:outerShdw blurRad="38100" dist="38100" dir="2700000" algn="tl">
                    <a:srgbClr val="000000">
                      <a:alpha val="43137"/>
                    </a:srgbClr>
                  </a:outerShdw>
                </a:effectLst>
              </a:rPr>
              <a:t>Р</a:t>
            </a:r>
            <a:r>
              <a:rPr lang="ru-RU" i="1" dirty="0" smtClean="0">
                <a:effectLst>
                  <a:outerShdw blurRad="38100" dist="38100" dir="2700000" algn="tl">
                    <a:srgbClr val="000000">
                      <a:alpha val="43137"/>
                    </a:srgbClr>
                  </a:outerShdw>
                </a:effectLst>
              </a:rPr>
              <a:t>исование </a:t>
            </a:r>
            <a:r>
              <a:rPr lang="ru-RU" i="1" dirty="0">
                <a:effectLst>
                  <a:outerShdw blurRad="38100" dist="38100" dir="2700000" algn="tl">
                    <a:srgbClr val="000000">
                      <a:alpha val="43137"/>
                    </a:srgbClr>
                  </a:outerShdw>
                </a:effectLst>
              </a:rPr>
              <a:t>мятой </a:t>
            </a:r>
            <a:r>
              <a:rPr lang="ru-RU" i="1" dirty="0" smtClean="0">
                <a:effectLst>
                  <a:outerShdw blurRad="38100" dist="38100" dir="2700000" algn="tl">
                    <a:srgbClr val="000000">
                      <a:alpha val="43137"/>
                    </a:srgbClr>
                  </a:outerShdw>
                </a:effectLst>
              </a:rPr>
              <a:t>бумагой</a:t>
            </a:r>
            <a:r>
              <a:rPr lang="ru-RU" sz="1800" dirty="0" smtClean="0"/>
              <a:t/>
            </a:r>
            <a:br>
              <a:rPr lang="ru-RU" sz="1800" dirty="0" smtClean="0"/>
            </a:br>
            <a:r>
              <a:rPr lang="ru-RU" sz="2000" dirty="0"/>
              <a:t>Технология рисования. Гуашевую краску развести водой до консистенции жидкой сметаны. Кусок плотной бумаги смять в небольшой комок, опустить в краску. Этим комком бумаги нанести краску на альбомный лист.</a:t>
            </a:r>
            <a:br>
              <a:rPr lang="ru-RU" sz="2000" dirty="0"/>
            </a:br>
            <a:endParaRPr lang="ru-RU" sz="2000"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3568" y="1772816"/>
            <a:ext cx="7848872" cy="4680520"/>
          </a:xfrm>
        </p:spPr>
      </p:pic>
    </p:spTree>
    <p:extLst>
      <p:ext uri="{BB962C8B-B14F-4D97-AF65-F5344CB8AC3E}">
        <p14:creationId xmlns:p14="http://schemas.microsoft.com/office/powerpoint/2010/main" val="4294467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570186"/>
          </a:xfrm>
        </p:spPr>
        <p:txBody>
          <a:bodyPr>
            <a:normAutofit fontScale="90000"/>
          </a:bodyPr>
          <a:lstStyle/>
          <a:p>
            <a:r>
              <a:rPr lang="ru-RU" i="1" dirty="0">
                <a:effectLst>
                  <a:outerShdw blurRad="38100" dist="38100" dir="2700000" algn="tl">
                    <a:srgbClr val="000000">
                      <a:alpha val="43137"/>
                    </a:srgbClr>
                  </a:outerShdw>
                </a:effectLst>
              </a:rPr>
              <a:t>К</a:t>
            </a:r>
            <a:r>
              <a:rPr lang="ru-RU" i="1" dirty="0" smtClean="0">
                <a:effectLst>
                  <a:outerShdw blurRad="38100" dist="38100" dir="2700000" algn="tl">
                    <a:srgbClr val="000000">
                      <a:alpha val="43137"/>
                    </a:srgbClr>
                  </a:outerShdw>
                </a:effectLst>
              </a:rPr>
              <a:t>ляксография </a:t>
            </a:r>
            <a:r>
              <a:rPr lang="ru-RU" i="1" dirty="0">
                <a:effectLst>
                  <a:outerShdw blurRad="38100" dist="38100" dir="2700000" algn="tl">
                    <a:srgbClr val="000000">
                      <a:alpha val="43137"/>
                    </a:srgbClr>
                  </a:outerShdw>
                </a:effectLst>
              </a:rPr>
              <a:t>с трубочкой </a:t>
            </a:r>
            <a:r>
              <a:rPr lang="ru-RU" sz="1800" dirty="0" smtClean="0"/>
              <a:t/>
            </a:r>
            <a:br>
              <a:rPr lang="ru-RU" sz="1800" dirty="0" smtClean="0"/>
            </a:br>
            <a:r>
              <a:rPr lang="ru-RU" sz="2200" dirty="0"/>
              <a:t>Технология рисования. Акварельную краску развести водой и накапать ее в одну точку на лист бумаги. Взять трубочку и подуть через нее в центр кляксы, раздувая ее в разные стороны.</a:t>
            </a:r>
            <a:br>
              <a:rPr lang="ru-RU" sz="2200" dirty="0"/>
            </a:br>
            <a:endParaRPr lang="ru-RU" sz="2200"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3568" y="1916832"/>
            <a:ext cx="7848872" cy="4608512"/>
          </a:xfrm>
        </p:spPr>
      </p:pic>
    </p:spTree>
    <p:extLst>
      <p:ext uri="{BB962C8B-B14F-4D97-AF65-F5344CB8AC3E}">
        <p14:creationId xmlns:p14="http://schemas.microsoft.com/office/powerpoint/2010/main" val="25865888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570186"/>
          </a:xfrm>
        </p:spPr>
        <p:txBody>
          <a:bodyPr>
            <a:normAutofit fontScale="90000"/>
          </a:bodyPr>
          <a:lstStyle/>
          <a:p>
            <a:r>
              <a:rPr lang="ru-RU" sz="4900" i="1" dirty="0">
                <a:effectLst>
                  <a:outerShdw blurRad="38100" dist="38100" dir="2700000" algn="tl">
                    <a:srgbClr val="000000">
                      <a:alpha val="43137"/>
                    </a:srgbClr>
                  </a:outerShdw>
                </a:effectLst>
              </a:rPr>
              <a:t>М</a:t>
            </a:r>
            <a:r>
              <a:rPr lang="ru-RU" sz="4900" i="1" dirty="0" smtClean="0">
                <a:effectLst>
                  <a:outerShdw blurRad="38100" dist="38100" dir="2700000" algn="tl">
                    <a:srgbClr val="000000">
                      <a:alpha val="43137"/>
                    </a:srgbClr>
                  </a:outerShdw>
                </a:effectLst>
              </a:rPr>
              <a:t>онотипия </a:t>
            </a:r>
            <a:r>
              <a:rPr lang="ru-RU" sz="4900" i="1" dirty="0">
                <a:effectLst>
                  <a:outerShdw blurRad="38100" dist="38100" dir="2700000" algn="tl">
                    <a:srgbClr val="000000">
                      <a:alpha val="43137"/>
                    </a:srgbClr>
                  </a:outerShdw>
                </a:effectLst>
              </a:rPr>
              <a:t>пейзажная </a:t>
            </a:r>
            <a:r>
              <a:rPr lang="ru-RU" sz="1800" dirty="0" smtClean="0"/>
              <a:t/>
            </a:r>
            <a:br>
              <a:rPr lang="ru-RU" sz="1800" dirty="0" smtClean="0"/>
            </a:br>
            <a:r>
              <a:rPr lang="ru-RU" sz="1800" dirty="0"/>
              <a:t>Технология рисования. Лист бумаги для рисования разделить на две равные части, сложив его пополам. На одной части нарисовать половину симметричного предмета. Пока краска не высохла, наложить чистую половину листа на изображение и прогладить ладонью. Раскрыть лист и при необходимости дорисовать сюжет.</a:t>
            </a:r>
            <a:br>
              <a:rPr lang="ru-RU" sz="1800" dirty="0"/>
            </a:br>
            <a:endParaRPr lang="ru-RU" sz="1800"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7584" y="2093118"/>
            <a:ext cx="7704856" cy="4360217"/>
          </a:xfrm>
        </p:spPr>
      </p:pic>
    </p:spTree>
    <p:extLst>
      <p:ext uri="{BB962C8B-B14F-4D97-AF65-F5344CB8AC3E}">
        <p14:creationId xmlns:p14="http://schemas.microsoft.com/office/powerpoint/2010/main" val="31555502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498178"/>
          </a:xfrm>
        </p:spPr>
        <p:txBody>
          <a:bodyPr>
            <a:normAutofit fontScale="90000"/>
          </a:bodyPr>
          <a:lstStyle/>
          <a:p>
            <a:r>
              <a:rPr lang="ru-RU" i="1" dirty="0">
                <a:effectLst>
                  <a:outerShdw blurRad="38100" dist="38100" dir="2700000" algn="tl">
                    <a:srgbClr val="000000">
                      <a:alpha val="43137"/>
                    </a:srgbClr>
                  </a:outerShdw>
                </a:effectLst>
              </a:rPr>
              <a:t>П</a:t>
            </a:r>
            <a:r>
              <a:rPr lang="ru-RU" i="1" dirty="0" smtClean="0">
                <a:effectLst>
                  <a:outerShdw blurRad="38100" dist="38100" dir="2700000" algn="tl">
                    <a:srgbClr val="000000">
                      <a:alpha val="43137"/>
                    </a:srgbClr>
                  </a:outerShdw>
                </a:effectLst>
              </a:rPr>
              <a:t>ечать </a:t>
            </a:r>
            <a:r>
              <a:rPr lang="ru-RU" i="1" dirty="0">
                <a:effectLst>
                  <a:outerShdw blurRad="38100" dist="38100" dir="2700000" algn="tl">
                    <a:srgbClr val="000000">
                      <a:alpha val="43137"/>
                    </a:srgbClr>
                  </a:outerShdw>
                </a:effectLst>
              </a:rPr>
              <a:t>по трафарету </a:t>
            </a:r>
            <a:r>
              <a:rPr lang="ru-RU" i="1" dirty="0" smtClean="0">
                <a:effectLst>
                  <a:outerShdw blurRad="38100" dist="38100" dir="2700000" algn="tl">
                    <a:srgbClr val="000000">
                      <a:alpha val="43137"/>
                    </a:srgbClr>
                  </a:outerShdw>
                </a:effectLst>
              </a:rPr>
              <a:t/>
            </a:r>
            <a:br>
              <a:rPr lang="ru-RU" i="1" dirty="0" smtClean="0">
                <a:effectLst>
                  <a:outerShdw blurRad="38100" dist="38100" dir="2700000" algn="tl">
                    <a:srgbClr val="000000">
                      <a:alpha val="43137"/>
                    </a:srgbClr>
                  </a:outerShdw>
                </a:effectLst>
              </a:rPr>
            </a:br>
            <a:r>
              <a:rPr lang="ru-RU" sz="1800" dirty="0"/>
              <a:t>Техника рисования.  На чистом листе рисуется контур, какого – либо предмета. Гуашевую краску развести водой до консистенции густой сметаны и налить в блюдца. Поролоновый тычок  при рисовании следует держать вертикально по отношению к плоскости листа и делать тычкообразные </a:t>
            </a:r>
            <a:r>
              <a:rPr lang="ru-RU" sz="1800" dirty="0" smtClean="0"/>
              <a:t>движения.</a:t>
            </a:r>
            <a:endParaRPr lang="ru-RU" sz="1800"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5576" y="1916832"/>
            <a:ext cx="7776864" cy="4680520"/>
          </a:xfrm>
        </p:spPr>
      </p:pic>
    </p:spTree>
    <p:extLst>
      <p:ext uri="{BB962C8B-B14F-4D97-AF65-F5344CB8AC3E}">
        <p14:creationId xmlns:p14="http://schemas.microsoft.com/office/powerpoint/2010/main" val="5731328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498178"/>
          </a:xfrm>
        </p:spPr>
        <p:txBody>
          <a:bodyPr>
            <a:normAutofit fontScale="90000"/>
          </a:bodyPr>
          <a:lstStyle/>
          <a:p>
            <a:r>
              <a:rPr lang="ru-RU" sz="4900" i="1" dirty="0">
                <a:effectLst>
                  <a:outerShdw blurRad="38100" dist="38100" dir="2700000" algn="tl">
                    <a:srgbClr val="000000">
                      <a:alpha val="43137"/>
                    </a:srgbClr>
                  </a:outerShdw>
                </a:effectLst>
              </a:rPr>
              <a:t>Клеевая техника(витражи</a:t>
            </a:r>
            <a:r>
              <a:rPr lang="ru-RU" sz="4900" i="1" dirty="0" smtClean="0">
                <a:effectLst>
                  <a:outerShdw blurRad="38100" dist="38100" dir="2700000" algn="tl">
                    <a:srgbClr val="000000">
                      <a:alpha val="43137"/>
                    </a:srgbClr>
                  </a:outerShdw>
                </a:effectLst>
              </a:rPr>
              <a:t>)</a:t>
            </a:r>
            <a:br>
              <a:rPr lang="ru-RU" sz="4900" i="1" dirty="0" smtClean="0">
                <a:effectLst>
                  <a:outerShdw blurRad="38100" dist="38100" dir="2700000" algn="tl">
                    <a:srgbClr val="000000">
                      <a:alpha val="43137"/>
                    </a:srgbClr>
                  </a:outerShdw>
                </a:effectLst>
              </a:rPr>
            </a:br>
            <a:r>
              <a:rPr lang="ru-RU" sz="1800" dirty="0"/>
              <a:t>Технология рисования. Простым карандашом нанести на бумагу контур предмета. В тюбике с канцелярским клеем (можно  клей ПВА)сделать маленькое отверстие, чтобы он вытекал тонкой струйкой. Аккуратно обвести клеем контур. Дать высохнуть. Закрасить пространство внутри контура красками.</a:t>
            </a:r>
            <a:br>
              <a:rPr lang="ru-RU" sz="1800" dirty="0"/>
            </a:br>
            <a:endParaRPr lang="ru-RU" sz="1800" dirty="0"/>
          </a:p>
        </p:txBody>
      </p:sp>
      <p:pic>
        <p:nvPicPr>
          <p:cNvPr id="5" name="Объект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5576" y="1988840"/>
            <a:ext cx="7776864" cy="4464496"/>
          </a:xfrm>
        </p:spPr>
      </p:pic>
    </p:spTree>
    <p:extLst>
      <p:ext uri="{BB962C8B-B14F-4D97-AF65-F5344CB8AC3E}">
        <p14:creationId xmlns:p14="http://schemas.microsoft.com/office/powerpoint/2010/main" val="19487285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260647"/>
            <a:ext cx="8229600" cy="1224137"/>
          </a:xfrm>
        </p:spPr>
        <p:txBody>
          <a:bodyPr>
            <a:normAutofit fontScale="90000"/>
          </a:bodyPr>
          <a:lstStyle/>
          <a:p>
            <a:r>
              <a:rPr lang="ru-RU" dirty="0" smtClean="0"/>
              <a:t>Нетрадиционная техника рисования</a:t>
            </a:r>
            <a:br>
              <a:rPr lang="ru-RU" dirty="0" smtClean="0"/>
            </a:br>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8684" y="1628801"/>
            <a:ext cx="2944011" cy="214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8646" y="4373488"/>
            <a:ext cx="2964049" cy="214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8457" y="4221088"/>
            <a:ext cx="4286250" cy="229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4355975" y="1268760"/>
            <a:ext cx="4148731" cy="3693319"/>
          </a:xfrm>
          <a:prstGeom prst="rect">
            <a:avLst/>
          </a:prstGeom>
          <a:noFill/>
        </p:spPr>
        <p:txBody>
          <a:bodyPr wrap="square" rtlCol="0">
            <a:spAutoFit/>
          </a:bodyPr>
          <a:lstStyle/>
          <a:p>
            <a:r>
              <a:rPr lang="ru-RU" dirty="0" smtClean="0"/>
              <a:t>На любой поверхности, которая не впитывает краску (например, обычном противне), сделайте прямоугольную рамку (под размер листа бумаги) из скотча или изоленты. Нанесите на поверхность ровным слоем краску. Нарисуйте ватной палочкой какой-нибудь рисунок. Снимите </a:t>
            </a:r>
            <a:r>
              <a:rPr lang="ru-RU" dirty="0"/>
              <a:t>скотч. . Приложите лист бумаги. Отпечаток готов!</a:t>
            </a:r>
          </a:p>
          <a:p>
            <a:endParaRPr lang="ru-RU" dirty="0" smtClean="0"/>
          </a:p>
          <a:p>
            <a:endParaRPr lang="ru-RU" dirty="0" smtClean="0"/>
          </a:p>
          <a:p>
            <a:endParaRPr lang="ru-RU" dirty="0"/>
          </a:p>
        </p:txBody>
      </p:sp>
    </p:spTree>
    <p:extLst>
      <p:ext uri="{BB962C8B-B14F-4D97-AF65-F5344CB8AC3E}">
        <p14:creationId xmlns:p14="http://schemas.microsoft.com/office/powerpoint/2010/main" val="22433356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74638"/>
            <a:ext cx="8219256" cy="4306490"/>
          </a:xfrm>
        </p:spPr>
        <p:txBody>
          <a:bodyPr>
            <a:normAutofit fontScale="90000"/>
          </a:bodyPr>
          <a:lstStyle/>
          <a:p>
            <a:pPr algn="l"/>
            <a:r>
              <a:rPr lang="ru-RU" sz="2700" dirty="0" smtClean="0"/>
              <a:t/>
            </a:r>
            <a:br>
              <a:rPr lang="ru-RU" sz="2700" dirty="0" smtClean="0"/>
            </a:br>
            <a:r>
              <a:rPr lang="ru-RU" sz="2700" dirty="0"/>
              <a:t/>
            </a:r>
            <a:br>
              <a:rPr lang="ru-RU" sz="2700" dirty="0"/>
            </a:br>
            <a:r>
              <a:rPr lang="ru-RU" sz="2700" dirty="0" smtClean="0"/>
              <a:t>Подобным </a:t>
            </a:r>
            <a:r>
              <a:rPr lang="ru-RU" sz="2700" dirty="0"/>
              <a:t>образом можно делать отпечатки, используя пенопластовые лоточки для еды. Берем пенопластовый лоточек, в котором когда-то было что-то вкусное. Желательно, чтобы это было не мясо. Вырезаем плоское дно. Обычной шариковой ручкой наносим рисунок, слегка надавливая. Если нужны более толстые границы, то и продавить нужно получше. Теперь наносим ровным слоем краску. Прикладываем лист бумаги. Отпечаток готов! </a:t>
            </a:r>
            <a:br>
              <a:rPr lang="ru-RU" sz="2700" dirty="0"/>
            </a:br>
            <a:r>
              <a:rPr lang="ru-RU" sz="2700" dirty="0"/>
              <a:t/>
            </a:r>
            <a:br>
              <a:rPr lang="ru-RU" sz="2700" dirty="0"/>
            </a:br>
            <a:r>
              <a:rPr lang="ru-RU" dirty="0"/>
              <a:t/>
            </a:r>
            <a:br>
              <a:rPr lang="ru-RU" dirty="0"/>
            </a:br>
            <a:r>
              <a:rPr lang="ru-RU" dirty="0"/>
              <a:t/>
            </a:r>
            <a:br>
              <a:rPr lang="ru-RU" dirty="0"/>
            </a:br>
            <a:endParaRPr lang="ru-RU"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3212976"/>
            <a:ext cx="5537059" cy="3435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98833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3810000" cy="2859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776" y="2071464"/>
            <a:ext cx="3810000" cy="2859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3501008"/>
            <a:ext cx="3810000" cy="30434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86805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dirty="0"/>
              <a:t>Еще можно сделать аппликацию из картона разной текстуры, после чего использовать ее в качестве трафарета для создания отпечатков.</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348880"/>
            <a:ext cx="3286125"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348880"/>
            <a:ext cx="3810000"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38498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764704"/>
            <a:ext cx="7344816" cy="584775"/>
          </a:xfrm>
          <a:prstGeom prst="rect">
            <a:avLst/>
          </a:prstGeom>
          <a:noFill/>
        </p:spPr>
        <p:txBody>
          <a:bodyPr wrap="square" rtlCol="0">
            <a:spAutoFit/>
          </a:bodyPr>
          <a:lstStyle/>
          <a:p>
            <a:pPr algn="ctr"/>
            <a:r>
              <a:rPr lang="ru-RU" sz="3200" dirty="0" smtClean="0"/>
              <a:t>Штампики из конструктора Лего</a:t>
            </a:r>
            <a:endParaRPr lang="ru-RU" sz="32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7353" y="1772816"/>
            <a:ext cx="3335337" cy="4584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1772816"/>
            <a:ext cx="3335337" cy="4584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04344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87624" y="908720"/>
            <a:ext cx="6938503" cy="584775"/>
          </a:xfrm>
          <a:prstGeom prst="rect">
            <a:avLst/>
          </a:prstGeom>
          <a:noFill/>
        </p:spPr>
        <p:txBody>
          <a:bodyPr wrap="none" rtlCol="0">
            <a:spAutoFit/>
          </a:bodyPr>
          <a:lstStyle/>
          <a:p>
            <a:r>
              <a:rPr lang="ru-RU" dirty="0" smtClean="0"/>
              <a:t> </a:t>
            </a:r>
            <a:r>
              <a:rPr lang="ru-RU" sz="3200" dirty="0"/>
              <a:t>Штампики из разрезанной соломинки</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7" y="2492896"/>
            <a:ext cx="3528392" cy="3981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2492897"/>
            <a:ext cx="4760913" cy="3981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06326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476672"/>
            <a:ext cx="8208912" cy="6048672"/>
          </a:xfrm>
          <a:prstGeom prst="rect">
            <a:avLst/>
          </a:prstGeom>
        </p:spPr>
      </p:pic>
    </p:spTree>
    <p:extLst>
      <p:ext uri="{BB962C8B-B14F-4D97-AF65-F5344CB8AC3E}">
        <p14:creationId xmlns:p14="http://schemas.microsoft.com/office/powerpoint/2010/main" val="142945126"/>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315</TotalTime>
  <Words>542</Words>
  <Application>Microsoft Office PowerPoint</Application>
  <PresentationFormat>Экран (4:3)</PresentationFormat>
  <Paragraphs>49</Paragraphs>
  <Slides>30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30</vt:i4>
      </vt:variant>
    </vt:vector>
  </HeadingPairs>
  <TitlesOfParts>
    <vt:vector size="31" baseType="lpstr">
      <vt:lpstr>Тема Office</vt:lpstr>
      <vt:lpstr>Нетрадиционная техника рисования</vt:lpstr>
      <vt:lpstr>Муниципальное бюджетное дошкольное образование детский сад комбинированного вида «Теремок»</vt:lpstr>
      <vt:lpstr>Презентация PowerPoint</vt:lpstr>
      <vt:lpstr>Презентация PowerPoint</vt:lpstr>
      <vt:lpstr>Презентация PowerPoint</vt:lpstr>
      <vt:lpstr>С детьми младшего дошкольного возраста рекомендуется использовать: </vt:lpstr>
      <vt:lpstr> Оттиск печатками из картофеля Техника рисования. Гуашевую краску развести водой до консистенции густой сметаны и налить в блюдца. Картошку при рисовании следует держать вертикально по отношению к плоскости листа и делать тычкообразные движения. </vt:lpstr>
      <vt:lpstr>Рисование ладошками Техника рисования. Гуашевую краску развести водой до консистенции жидкой сметаны и налить в блюдца. Ладонь с широко расставленными пальцами опустить в краску и оставить отпечаток на чистом листе.</vt:lpstr>
      <vt:lpstr>Детей среднего дошкольного возраста можно знакомить с более сложными техниками: </vt:lpstr>
      <vt:lpstr>Печать поролоном Техника рисования. Вырезать контуры на поролоне. Гуашевую краску развести водой до густой жидкой сметаны и налить в блюдца. Прижать поролон к блюдцу с краской и наносить оттиск на бумагу.</vt:lpstr>
      <vt:lpstr>Печать пробками Техника рисования. Налить на тонкий поролон в миске немного краски. Опустить пробку в поролон. Затем нанести отпечаток на бумагу.</vt:lpstr>
      <vt:lpstr>Восковые мелки + акварель Техника рисования. На поверхность листа нанести рисунок восковыми мелками. Затем раскрасить рисунок акварелью. </vt:lpstr>
      <vt:lpstr>Свеча + акварель Техника рисования. На лист бумаги нанести рисунок тонким концом свечи. Затем за тонировать рисунок гуашевыми или акварельными красками. Рисунок нарисованный свечой незатонируется. </vt:lpstr>
      <vt:lpstr> Отпечатки листьев Технология рисования. Лист дерева покрывается  красками, затем прикладывается к бумаге окрашенной стороной для получения отпечатка. Сверху лист дерева прикрыть чистой бумагой, прогладить ладонью. Снять бумагу и лист. Отпечаток готов. </vt:lpstr>
      <vt:lpstr>Рисунки из ладошки Техника рисования. Гуашевую краску развести водой до консистенции жидкой сметаны и налить в блюдца. Ладонь с широко расставленными пальцами опустить в краску и оставить отпечаток на чистом листе.</vt:lpstr>
      <vt:lpstr>Рисование ватными палочками Техника рисования. Сделать предварительный рисунок. Начинать наносить точки с самого яркого и чистого цвета. Каждый следующий цвет должен быть чуть темнее предыдущего. Между точками необходимо оставлять просветы для нанесения следующего цвета, а не заполнять его сразу весь. </vt:lpstr>
      <vt:lpstr>Волшебные веревочки Технология рисования. Разрезать нить на отрезки длиной 7 –10 см. Один отрезок нитки обмакнуть в краску и водить им по листу бумаги для рисования в разных направлениях. Для использования гуаши другого цвета взять чистую нить.</vt:lpstr>
      <vt:lpstr>А в старшем дошкольном возрасте дети могут освоить еще более трудные методы и техники: </vt:lpstr>
      <vt:lpstr>Рисование мятой бумагой Технология рисования. Гуашевую краску развести водой до консистенции жидкой сметаны. Кусок плотной бумаги смять в небольшой комок, опустить в краску. Этим комком бумаги нанести краску на альбомный лист. </vt:lpstr>
      <vt:lpstr>Кляксография с трубочкой  Технология рисования. Акварельную краску развести водой и накапать ее в одну точку на лист бумаги. Взять трубочку и подуть через нее в центр кляксы, раздувая ее в разные стороны. </vt:lpstr>
      <vt:lpstr>Монотипия пейзажная  Технология рисования. Лист бумаги для рисования разделить на две равные части, сложив его пополам. На одной части нарисовать половину симметричного предмета. Пока краска не высохла, наложить чистую половину листа на изображение и прогладить ладонью. Раскрыть лист и при необходимости дорисовать сюжет. </vt:lpstr>
      <vt:lpstr>Печать по трафарету  Техника рисования.  На чистом листе рисуется контур, какого – либо предмета. Гуашевую краску развести водой до консистенции густой сметаны и налить в блюдца. Поролоновый тычок  при рисовании следует держать вертикально по отношению к плоскости листа и делать тычкообразные движения.</vt:lpstr>
      <vt:lpstr>Клеевая техника(витражи) Технология рисования. Простым карандашом нанести на бумагу контур предмета. В тюбике с канцелярским клеем (можно  клей ПВА)сделать маленькое отверстие, чтобы он вытекал тонкой струйкой. Аккуратно обвести клеем контур. Дать высохнуть. Закрасить пространство внутри контура красками. </vt:lpstr>
      <vt:lpstr>Нетрадиционная техника рисования </vt:lpstr>
      <vt:lpstr>  Подобным образом можно делать отпечатки, используя пенопластовые лоточки для еды. Берем пенопластовый лоточек, в котором когда-то было что-то вкусное. Желательно, чтобы это было не мясо. Вырезаем плоское дно. Обычной шариковой ручкой наносим рисунок, слегка надавливая. Если нужны более толстые границы, то и продавить нужно получше. Теперь наносим ровным слоем краску. Прикладываем лист бумаги. Отпечаток готов!     </vt:lpstr>
      <vt:lpstr>Презентация PowerPoint</vt:lpstr>
      <vt:lpstr>Еще можно сделать аппликацию из картона разной текстуры, после чего использовать ее в качестве трафарета для создания отпечатков.</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Нетрадиционная техника рисования</dc:title>
  <dc:creator>ЮЛЕНЬКА</dc:creator>
  <cp:lastModifiedBy>ЮЛЕНЬКА</cp:lastModifiedBy>
  <cp:revision>26</cp:revision>
  <dcterms:created xsi:type="dcterms:W3CDTF">2014-11-18T16:57:05Z</dcterms:created>
  <dcterms:modified xsi:type="dcterms:W3CDTF">2015-02-12T16:37:29Z</dcterms:modified>
</cp:coreProperties>
</file>