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69" r:id="rId2"/>
    <p:sldId id="268" r:id="rId3"/>
    <p:sldId id="266" r:id="rId4"/>
    <p:sldId id="265" r:id="rId5"/>
    <p:sldId id="264" r:id="rId6"/>
    <p:sldId id="271" r:id="rId7"/>
    <p:sldId id="263" r:id="rId8"/>
    <p:sldId id="262" r:id="rId9"/>
    <p:sldId id="261" r:id="rId10"/>
    <p:sldId id="260" r:id="rId11"/>
    <p:sldId id="259" r:id="rId12"/>
    <p:sldId id="258" r:id="rId13"/>
    <p:sldId id="25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797EC5-6701-46E3-B272-19F868F1791B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F9866D-89A3-4C97-B1C0-88A0F55D912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spcBef>
                <a:spcPct val="0"/>
              </a:spcBef>
            </a:pPr>
            <a:r>
              <a:rPr lang="ru-RU" sz="2000" dirty="0" smtClean="0">
                <a:solidFill>
                  <a:srgbClr val="000000"/>
                </a:solidFill>
              </a:rPr>
              <a:t>Подготовила </a:t>
            </a:r>
            <a:r>
              <a:rPr lang="ru-RU" sz="2000" dirty="0" err="1" smtClean="0">
                <a:solidFill>
                  <a:srgbClr val="000000"/>
                </a:solidFill>
              </a:rPr>
              <a:t>Присягина</a:t>
            </a:r>
            <a:r>
              <a:rPr lang="ru-RU" sz="2000" dirty="0" smtClean="0">
                <a:solidFill>
                  <a:srgbClr val="000000"/>
                </a:solidFill>
              </a:rPr>
              <a:t> Наталья </a:t>
            </a:r>
            <a:r>
              <a:rPr lang="ru-RU" sz="2000" dirty="0" err="1" smtClean="0">
                <a:solidFill>
                  <a:srgbClr val="000000"/>
                </a:solidFill>
              </a:rPr>
              <a:t>Деньевна</a:t>
            </a:r>
            <a:endParaRPr lang="ru-RU" sz="2000" dirty="0" smtClean="0">
              <a:solidFill>
                <a:srgbClr val="000000"/>
              </a:solidFill>
            </a:endParaRPr>
          </a:p>
        </p:txBody>
      </p:sp>
      <p:sp>
        <p:nvSpPr>
          <p:cNvPr id="512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453BB83-AEAA-46A7-B016-A700EBAFCD88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C822740-C094-4670-BAA3-B4E5E5E024C3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68DE4CD-F3A2-4083-8838-8D1D4DBF3710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F6E0336-D29A-4B73-A45D-513A81B3069B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9C3BB30-EAD3-41BC-A82A-24AF0BD8DA51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4ADC374-5B1F-483A-835C-E059F3B24988}" type="slidenum">
              <a:rPr lang="ru-RU" smtClean="0"/>
              <a:pPr>
                <a:defRPr/>
              </a:pPr>
              <a:t>9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F591C94-625A-4F99-9EC7-2313EA0EC41A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ABBD2A4-DB45-4A1A-BDDE-346DBBED9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591C94-625A-4F99-9EC7-2313EA0EC41A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BBD2A4-DB45-4A1A-BDDE-346DBBED95B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591C94-625A-4F99-9EC7-2313EA0EC41A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BBD2A4-DB45-4A1A-BDDE-346DBBED95B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591C94-625A-4F99-9EC7-2313EA0EC41A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BBD2A4-DB45-4A1A-BDDE-346DBBED95B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591C94-625A-4F99-9EC7-2313EA0EC41A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BBD2A4-DB45-4A1A-BDDE-346DBBED9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591C94-625A-4F99-9EC7-2313EA0EC41A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BBD2A4-DB45-4A1A-BDDE-346DBBED95B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591C94-625A-4F99-9EC7-2313EA0EC41A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BBD2A4-DB45-4A1A-BDDE-346DBBED9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F591C94-625A-4F99-9EC7-2313EA0EC41A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BBD2A4-DB45-4A1A-BDDE-346DBBED9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F591C94-625A-4F99-9EC7-2313EA0EC41A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ABBD2A4-DB45-4A1A-BDDE-346DBBED95B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591C94-625A-4F99-9EC7-2313EA0EC41A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BBD2A4-DB45-4A1A-BDDE-346DBBED9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591C94-625A-4F99-9EC7-2313EA0EC41A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BBD2A4-DB45-4A1A-BDDE-346DBBED9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F591C94-625A-4F99-9EC7-2313EA0EC41A}" type="datetimeFigureOut">
              <a:rPr lang="ru-RU" smtClean="0"/>
              <a:pPr/>
              <a:t>17.12.2024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ABBD2A4-DB45-4A1A-BDDE-346DBBED9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Documents and Settings\Aida\Рабочий стол\НОвая ГРАФИКА сборник\КАРТИНКИ СБОРНИК_ школьные\__Flo2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50" y="5715000"/>
            <a:ext cx="5000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Documents and Settings\Aida\Рабочий стол\НОвая ГРАФИКА сборник\КАРТИНКИ СБОРНИК_ школьные\__Flo2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500" y="6000750"/>
            <a:ext cx="4095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6" descr="H:\Documents and Settings\Aida\Рабочий стол\НОвая ГРАФИКА сборник\КАРТИНКИ СБОРНИК_ школьные\__Flo1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72438" y="4929188"/>
            <a:ext cx="74295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7" descr="H:\Documents and Settings\Aida\Рабочий стол\НОвая ГРАФИКА сборник\КАРТИНКИ СБОРНИК_ школьные\__Flo1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0" y="5929313"/>
            <a:ext cx="514350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8" descr="H:\Documents and Settings\Aida\Рабочий стол\НОвая ГРАФИКА сборник\КАРТИНКИ СБОРНИК_ школьные\__Flo1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500063" y="5357813"/>
            <a:ext cx="7715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9" descr="H:\Documents and Settings\Aida\Рабочий стол\НОвая ГРАФИКА сборник\КАРТИНКИ СБОРНИК_ школьные\__SUN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9632" y="188640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83768" y="1196752"/>
            <a:ext cx="5544616" cy="3024336"/>
          </a:xfrm>
          <a:solidFill>
            <a:schemeClr val="lt1">
              <a:alpha val="85000"/>
            </a:schemeClr>
          </a:solidFill>
          <a:ln>
            <a:solidFill>
              <a:srgbClr val="FF0000"/>
            </a:solidFill>
          </a:ln>
          <a:scene3d>
            <a:camera prst="isometricOffAxis1Right"/>
            <a:lightRig rig="threePt" dir="t"/>
          </a:scene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100" i="1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Формирование </a:t>
            </a:r>
            <a:r>
              <a:rPr lang="ru-RU" sz="3100" b="1" i="1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певческих </a:t>
            </a:r>
            <a:r>
              <a:rPr lang="ru-RU" sz="3100" b="1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навыков у младших </a:t>
            </a:r>
            <a:r>
              <a:rPr lang="ru-RU" sz="5400" b="1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школьников</a:t>
            </a:r>
            <a:endParaRPr lang="ru-RU" sz="5400" b="1" i="1" dirty="0">
              <a:solidFill>
                <a:schemeClr val="tx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057" name="Прямоугольник 9"/>
          <p:cNvSpPr>
            <a:spLocks noChangeArrowheads="1"/>
          </p:cNvSpPr>
          <p:nvPr/>
        </p:nvSpPr>
        <p:spPr bwMode="auto">
          <a:xfrm rot="10800000">
            <a:off x="4378325" y="5238750"/>
            <a:ext cx="2492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i="1">
                <a:solidFill>
                  <a:srgbClr val="FF0000"/>
                </a:solidFill>
              </a:rPr>
              <a:t> </a:t>
            </a:r>
            <a:endParaRPr lang="ru-RU"/>
          </a:p>
        </p:txBody>
      </p:sp>
      <p:sp>
        <p:nvSpPr>
          <p:cNvPr id="2058" name="Прямоугольник 9"/>
          <p:cNvSpPr>
            <a:spLocks noChangeArrowheads="1"/>
          </p:cNvSpPr>
          <p:nvPr/>
        </p:nvSpPr>
        <p:spPr bwMode="auto">
          <a:xfrm>
            <a:off x="357188" y="4214813"/>
            <a:ext cx="371475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000000"/>
                </a:solidFill>
              </a:rPr>
              <a:t>Презентация выполнена </a:t>
            </a:r>
          </a:p>
          <a:p>
            <a:pPr algn="ctr"/>
            <a:r>
              <a:rPr lang="ru-RU" b="1" dirty="0" err="1" smtClean="0">
                <a:solidFill>
                  <a:srgbClr val="000000"/>
                </a:solidFill>
              </a:rPr>
              <a:t>Присягиной</a:t>
            </a:r>
            <a:r>
              <a:rPr lang="ru-RU" b="1" dirty="0" smtClean="0">
                <a:solidFill>
                  <a:srgbClr val="000000"/>
                </a:solidFill>
              </a:rPr>
              <a:t> Натальей </a:t>
            </a:r>
            <a:r>
              <a:rPr lang="ru-RU" b="1" dirty="0" err="1" smtClean="0">
                <a:solidFill>
                  <a:srgbClr val="000000"/>
                </a:solidFill>
              </a:rPr>
              <a:t>Деньевной</a:t>
            </a:r>
            <a:r>
              <a:rPr lang="ru-RU" b="1" dirty="0" smtClean="0">
                <a:solidFill>
                  <a:srgbClr val="000000"/>
                </a:solidFill>
              </a:rPr>
              <a:t> педагогом дополнительного СП ГБОУ </a:t>
            </a:r>
            <a:r>
              <a:rPr lang="ru-RU" b="1" dirty="0" err="1" smtClean="0">
                <a:solidFill>
                  <a:srgbClr val="000000"/>
                </a:solidFill>
              </a:rPr>
              <a:t>Кинельская</a:t>
            </a:r>
            <a:r>
              <a:rPr lang="ru-RU" b="1" dirty="0" smtClean="0">
                <a:solidFill>
                  <a:srgbClr val="000000"/>
                </a:solidFill>
              </a:rPr>
              <a:t> СОШ ЦДТ </a:t>
            </a:r>
            <a:r>
              <a:rPr lang="ru-RU" b="1" dirty="0" err="1" smtClean="0">
                <a:solidFill>
                  <a:srgbClr val="000000"/>
                </a:solidFill>
              </a:rPr>
              <a:t>м.р.Кинельский</a:t>
            </a:r>
            <a:endParaRPr 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z="2800" b="1" i="1" dirty="0" smtClean="0">
                <a:solidFill>
                  <a:srgbClr val="C00000"/>
                </a:solidFill>
              </a:rPr>
              <a:t>Певческие навыки как средства обучения выразительному пению.</a:t>
            </a:r>
          </a:p>
          <a:p>
            <a:pPr algn="ctr" eaLnBrk="1" hangingPunct="1">
              <a:buFont typeface="Arial" charset="0"/>
              <a:buNone/>
            </a:pPr>
            <a:endParaRPr lang="ru-RU" sz="2800" i="1" dirty="0" smtClean="0">
              <a:solidFill>
                <a:srgbClr val="C00000"/>
              </a:solidFill>
            </a:endParaRPr>
          </a:p>
          <a:p>
            <a:pPr algn="ctr" eaLnBrk="1" hangingPunct="1">
              <a:buFont typeface="Arial" charset="0"/>
              <a:buNone/>
            </a:pPr>
            <a:endParaRPr lang="ru-RU" sz="2800" dirty="0" smtClean="0"/>
          </a:p>
          <a:p>
            <a:pPr algn="ctr" eaLnBrk="1" hangingPunct="1">
              <a:buFont typeface="Arial" charset="0"/>
              <a:buNone/>
            </a:pPr>
            <a:endParaRPr lang="ru-RU" sz="2800" dirty="0" smtClean="0"/>
          </a:p>
          <a:p>
            <a:pPr algn="ctr" eaLnBrk="1" hangingPunct="1">
              <a:buFont typeface="Arial" charset="0"/>
              <a:buNone/>
            </a:pPr>
            <a:endParaRPr lang="ru-RU" sz="2800" dirty="0" smtClean="0"/>
          </a:p>
          <a:p>
            <a:pPr algn="ctr" eaLnBrk="1" hangingPunct="1">
              <a:buFont typeface="Arial" charset="0"/>
              <a:buNone/>
            </a:pPr>
            <a:endParaRPr lang="ru-RU" sz="2800" dirty="0" smtClean="0"/>
          </a:p>
          <a:p>
            <a:pPr algn="ctr" eaLnBrk="1" hangingPunct="1">
              <a:buFont typeface="Arial" charset="0"/>
              <a:buNone/>
            </a:pPr>
            <a:endParaRPr lang="ru-RU" sz="2800" dirty="0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880F0D4-BF18-41F7-B973-EC1CDF52E64C}" type="datetime1">
              <a:rPr lang="ru-RU" smtClean="0"/>
              <a:pPr>
                <a:defRPr/>
              </a:pPr>
              <a:t>17.12.2024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2800" b="1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Пение — один  из ведущих видов детского исполнительства.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071563" y="2643188"/>
            <a:ext cx="2500312" cy="121443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ХОРОВЫЕ</a:t>
            </a:r>
          </a:p>
          <a:p>
            <a:pPr algn="ctr">
              <a:defRPr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НАВЫКИ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857750" y="2643188"/>
            <a:ext cx="2357438" cy="121443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ВОКАЛЬНЫЕ </a:t>
            </a:r>
          </a:p>
          <a:p>
            <a:pPr algn="ctr">
              <a:defRPr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НАВЫКИ</a:t>
            </a:r>
            <a:r>
              <a:rPr lang="ru-RU" b="1" dirty="0"/>
              <a:t>Р</a:t>
            </a:r>
          </a:p>
        </p:txBody>
      </p:sp>
      <p:sp>
        <p:nvSpPr>
          <p:cNvPr id="308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 useBgFill="1">
        <p:nvSpPr>
          <p:cNvPr id="13" name="Шестиугольник 12"/>
          <p:cNvSpPr/>
          <p:nvPr/>
        </p:nvSpPr>
        <p:spPr>
          <a:xfrm>
            <a:off x="6929438" y="4429125"/>
            <a:ext cx="1214437" cy="928688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>
                <a:solidFill>
                  <a:srgbClr val="000000"/>
                </a:solidFill>
              </a:rPr>
              <a:t>Звуко-</a:t>
            </a:r>
          </a:p>
          <a:p>
            <a:pPr algn="ctr">
              <a:defRPr/>
            </a:pPr>
            <a:r>
              <a:rPr lang="ru-RU" sz="1600" dirty="0">
                <a:solidFill>
                  <a:srgbClr val="000000"/>
                </a:solidFill>
              </a:rPr>
              <a:t>образо-вание</a:t>
            </a:r>
          </a:p>
        </p:txBody>
      </p:sp>
      <p:sp useBgFill="1">
        <p:nvSpPr>
          <p:cNvPr id="14" name="Шестиугольник 13"/>
          <p:cNvSpPr/>
          <p:nvPr/>
        </p:nvSpPr>
        <p:spPr>
          <a:xfrm>
            <a:off x="4214813" y="4429125"/>
            <a:ext cx="1214437" cy="928688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>
                <a:solidFill>
                  <a:srgbClr val="000000"/>
                </a:solidFill>
              </a:rPr>
              <a:t>Дикция</a:t>
            </a:r>
          </a:p>
        </p:txBody>
      </p:sp>
      <p:sp useBgFill="1">
        <p:nvSpPr>
          <p:cNvPr id="15" name="Шестиугольник 14"/>
          <p:cNvSpPr/>
          <p:nvPr/>
        </p:nvSpPr>
        <p:spPr>
          <a:xfrm>
            <a:off x="5572125" y="4500563"/>
            <a:ext cx="1214438" cy="85725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 err="1">
                <a:solidFill>
                  <a:srgbClr val="000000"/>
                </a:solidFill>
              </a:rPr>
              <a:t>Дыха</a:t>
            </a:r>
            <a:r>
              <a:rPr lang="ru-RU" sz="1600" dirty="0">
                <a:solidFill>
                  <a:srgbClr val="000000"/>
                </a:solidFill>
              </a:rPr>
              <a:t>-</a:t>
            </a:r>
          </a:p>
          <a:p>
            <a:pPr algn="ctr">
              <a:defRPr/>
            </a:pPr>
            <a:r>
              <a:rPr lang="ru-RU" sz="1600" dirty="0" err="1">
                <a:solidFill>
                  <a:srgbClr val="000000"/>
                </a:solidFill>
              </a:rPr>
              <a:t>ние</a:t>
            </a:r>
            <a:endParaRPr lang="ru-RU" sz="1600" dirty="0">
              <a:solidFill>
                <a:srgbClr val="000000"/>
              </a:solidFill>
            </a:endParaRPr>
          </a:p>
        </p:txBody>
      </p:sp>
      <p:sp>
        <p:nvSpPr>
          <p:cNvPr id="43" name="Солнце 42"/>
          <p:cNvSpPr/>
          <p:nvPr/>
        </p:nvSpPr>
        <p:spPr>
          <a:xfrm>
            <a:off x="4786313" y="3857625"/>
            <a:ext cx="357187" cy="500063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4" name="Солнце 43"/>
          <p:cNvSpPr/>
          <p:nvPr/>
        </p:nvSpPr>
        <p:spPr>
          <a:xfrm>
            <a:off x="6929438" y="3857625"/>
            <a:ext cx="357187" cy="500063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5" name="Солнце 44"/>
          <p:cNvSpPr/>
          <p:nvPr/>
        </p:nvSpPr>
        <p:spPr>
          <a:xfrm>
            <a:off x="5929313" y="3929063"/>
            <a:ext cx="357187" cy="500062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 useBgFill="1">
        <p:nvSpPr>
          <p:cNvPr id="46" name="Шестиугольник 45"/>
          <p:cNvSpPr/>
          <p:nvPr/>
        </p:nvSpPr>
        <p:spPr>
          <a:xfrm>
            <a:off x="857250" y="4214813"/>
            <a:ext cx="1214438" cy="11430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u="sng" dirty="0">
                <a:solidFill>
                  <a:srgbClr val="000000"/>
                </a:solidFill>
              </a:rPr>
              <a:t>Строй</a:t>
            </a:r>
          </a:p>
          <a:p>
            <a:pPr algn="ctr">
              <a:defRPr/>
            </a:pPr>
            <a:r>
              <a:rPr lang="ru-RU" sz="1600" dirty="0">
                <a:solidFill>
                  <a:srgbClr val="000000"/>
                </a:solidFill>
              </a:rPr>
              <a:t>(чисто- та </a:t>
            </a:r>
          </a:p>
          <a:p>
            <a:pPr algn="ctr">
              <a:defRPr/>
            </a:pPr>
            <a:r>
              <a:rPr lang="ru-RU" sz="1600" dirty="0">
                <a:solidFill>
                  <a:srgbClr val="000000"/>
                </a:solidFill>
              </a:rPr>
              <a:t>интонации)</a:t>
            </a:r>
          </a:p>
        </p:txBody>
      </p:sp>
      <p:sp useBgFill="1">
        <p:nvSpPr>
          <p:cNvPr id="47" name="Шестиугольник 46"/>
          <p:cNvSpPr/>
          <p:nvPr/>
        </p:nvSpPr>
        <p:spPr>
          <a:xfrm>
            <a:off x="2428875" y="4214813"/>
            <a:ext cx="1214438" cy="1071562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u="sng" dirty="0">
                <a:solidFill>
                  <a:srgbClr val="000000"/>
                </a:solidFill>
              </a:rPr>
              <a:t>Ан-</a:t>
            </a:r>
          </a:p>
          <a:p>
            <a:pPr algn="ctr">
              <a:defRPr/>
            </a:pPr>
            <a:r>
              <a:rPr lang="ru-RU" sz="1600" u="sng" dirty="0">
                <a:solidFill>
                  <a:srgbClr val="000000"/>
                </a:solidFill>
              </a:rPr>
              <a:t>самбль        </a:t>
            </a:r>
            <a:r>
              <a:rPr lang="ru-RU" sz="1600" dirty="0">
                <a:solidFill>
                  <a:srgbClr val="000000"/>
                </a:solidFill>
              </a:rPr>
              <a:t>слаженность</a:t>
            </a:r>
          </a:p>
        </p:txBody>
      </p:sp>
      <p:sp>
        <p:nvSpPr>
          <p:cNvPr id="51" name="Солнце 50"/>
          <p:cNvSpPr/>
          <p:nvPr/>
        </p:nvSpPr>
        <p:spPr>
          <a:xfrm>
            <a:off x="1285875" y="3714750"/>
            <a:ext cx="357188" cy="500063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2" name="Солнце 51"/>
          <p:cNvSpPr/>
          <p:nvPr/>
        </p:nvSpPr>
        <p:spPr>
          <a:xfrm>
            <a:off x="2857500" y="3714750"/>
            <a:ext cx="357188" cy="500063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53" name="Рисунок 52" descr="2a3d0c8b487c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13" y="5429250"/>
            <a:ext cx="3929062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0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87"/>
          </a:xfrm>
        </p:spPr>
        <p:txBody>
          <a:bodyPr/>
          <a:lstStyle/>
          <a:p>
            <a:pPr eaLnBrk="1" hangingPunct="1"/>
            <a:r>
              <a:rPr lang="ru-RU" sz="2400" b="1" i="1" smtClean="0">
                <a:solidFill>
                  <a:srgbClr val="D60093"/>
                </a:solidFill>
              </a:rPr>
              <a:t>Программные задачи по возрастным группам.</a:t>
            </a:r>
          </a:p>
        </p:txBody>
      </p:sp>
      <p:sp>
        <p:nvSpPr>
          <p:cNvPr id="5123" name="Текст 7"/>
          <p:cNvSpPr>
            <a:spLocks noGrp="1"/>
          </p:cNvSpPr>
          <p:nvPr>
            <p:ph type="body" idx="1"/>
          </p:nvPr>
        </p:nvSpPr>
        <p:spPr>
          <a:xfrm>
            <a:off x="457200" y="1071563"/>
            <a:ext cx="4040188" cy="428625"/>
          </a:xfrm>
        </p:spPr>
        <p:txBody>
          <a:bodyPr/>
          <a:lstStyle/>
          <a:p>
            <a:pPr algn="ctr" eaLnBrk="1" hangingPunct="1"/>
            <a:r>
              <a:rPr lang="ru-RU" sz="2000" i="1" dirty="0" smtClean="0">
                <a:solidFill>
                  <a:srgbClr val="FF0000"/>
                </a:solidFill>
              </a:rPr>
              <a:t>1 год обучения</a:t>
            </a:r>
          </a:p>
        </p:txBody>
      </p:sp>
      <p:sp>
        <p:nvSpPr>
          <p:cNvPr id="5125" name="Текст 9"/>
          <p:cNvSpPr>
            <a:spLocks noGrp="1"/>
          </p:cNvSpPr>
          <p:nvPr>
            <p:ph type="body" sz="half" idx="3"/>
          </p:nvPr>
        </p:nvSpPr>
        <p:spPr>
          <a:xfrm>
            <a:off x="4644008" y="1052736"/>
            <a:ext cx="4041775" cy="428625"/>
          </a:xfrm>
        </p:spPr>
        <p:txBody>
          <a:bodyPr/>
          <a:lstStyle/>
          <a:p>
            <a:pPr algn="ctr" eaLnBrk="1" hangingPunct="1"/>
            <a:r>
              <a:rPr lang="ru-RU" sz="2000" i="1" dirty="0" smtClean="0">
                <a:solidFill>
                  <a:srgbClr val="FF0000"/>
                </a:solidFill>
              </a:rPr>
              <a:t>2 год обучения</a:t>
            </a:r>
          </a:p>
        </p:txBody>
      </p:sp>
      <p:sp>
        <p:nvSpPr>
          <p:cNvPr id="5124" name="Содержимое 8"/>
          <p:cNvSpPr>
            <a:spLocks noGrp="1"/>
          </p:cNvSpPr>
          <p:nvPr>
            <p:ph sz="quarter" idx="2"/>
          </p:nvPr>
        </p:nvSpPr>
        <p:spPr>
          <a:xfrm>
            <a:off x="457200" y="1500188"/>
            <a:ext cx="4040188" cy="5097164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Обучающийся в вокальном коллективе, обучающийся должен уметь:</a:t>
            </a:r>
          </a:p>
          <a:p>
            <a:pPr lvl="0"/>
            <a:r>
              <a:rPr lang="ru-RU" sz="1800" dirty="0" smtClean="0"/>
              <a:t>определять основные жанры песенного искусства;</a:t>
            </a:r>
          </a:p>
          <a:p>
            <a:pPr lvl="0"/>
            <a:r>
              <a:rPr lang="ru-RU" sz="1800" dirty="0" smtClean="0"/>
              <a:t>знать физиологические особенности голосового аппарата</a:t>
            </a:r>
          </a:p>
          <a:p>
            <a:pPr lvl="0"/>
            <a:r>
              <a:rPr lang="ru-RU" sz="1800" dirty="0" smtClean="0"/>
              <a:t>использовать правильную позицию голосового аппарата при пении.</a:t>
            </a:r>
          </a:p>
          <a:p>
            <a:pPr lvl="0"/>
            <a:r>
              <a:rPr lang="ru-RU" sz="1800" dirty="0" smtClean="0"/>
              <a:t>исполнять выразительно, интонационно чисто несложную в мелодическом отношении песню а капелла; </a:t>
            </a:r>
          </a:p>
          <a:p>
            <a:pPr lvl="0"/>
            <a:r>
              <a:rPr lang="ru-RU" sz="1800" dirty="0" smtClean="0"/>
              <a:t>уметь брать дыхание в характере произведения.</a:t>
            </a:r>
          </a:p>
          <a:p>
            <a:pPr eaLnBrk="1" hangingPunct="1">
              <a:buFont typeface="Arial" charset="0"/>
              <a:buNone/>
            </a:pPr>
            <a:endParaRPr lang="ru-RU" sz="2000" b="1" dirty="0" smtClean="0"/>
          </a:p>
          <a:p>
            <a:pPr eaLnBrk="1" hangingPunct="1">
              <a:buFont typeface="Wingdings" pitchFamily="2" charset="2"/>
              <a:buChar char="v"/>
            </a:pPr>
            <a:endParaRPr lang="ru-RU" sz="2000" dirty="0" smtClean="0"/>
          </a:p>
        </p:txBody>
      </p:sp>
      <p:sp>
        <p:nvSpPr>
          <p:cNvPr id="5126" name="Содержимое 10"/>
          <p:cNvSpPr>
            <a:spLocks noGrp="1"/>
          </p:cNvSpPr>
          <p:nvPr>
            <p:ph sz="quarter" idx="4"/>
          </p:nvPr>
        </p:nvSpPr>
        <p:spPr>
          <a:xfrm>
            <a:off x="4645025" y="1500188"/>
            <a:ext cx="4041775" cy="5000625"/>
          </a:xfrm>
        </p:spPr>
        <p:txBody>
          <a:bodyPr/>
          <a:lstStyle/>
          <a:p>
            <a:pPr lvl="0"/>
            <a:r>
              <a:rPr lang="ru-RU" sz="1800" dirty="0" smtClean="0"/>
              <a:t>использовать правильную певческую установку;</a:t>
            </a:r>
          </a:p>
          <a:p>
            <a:pPr lvl="0"/>
            <a:r>
              <a:rPr lang="ru-RU" sz="1800" dirty="0" smtClean="0"/>
              <a:t>работать над чистотой интонации и выразительностью звука;</a:t>
            </a:r>
          </a:p>
          <a:p>
            <a:pPr lvl="0"/>
            <a:r>
              <a:rPr lang="ru-RU" sz="1800" dirty="0" smtClean="0"/>
              <a:t>чувствовать движение мелодии и кульминацию в исполняемом произведении;</a:t>
            </a:r>
          </a:p>
          <a:p>
            <a:pPr lvl="0"/>
            <a:r>
              <a:rPr lang="ru-RU" sz="1800" dirty="0" smtClean="0"/>
              <a:t>развивать и укреплять певческое дыхание;</a:t>
            </a:r>
          </a:p>
          <a:p>
            <a:r>
              <a:rPr lang="ru-RU" sz="1800" dirty="0" smtClean="0"/>
              <a:t>иметь элементарные представления о работе резонаторов, выработать ощущения округленности, близости зву­ка, его высокой вокальной позиции</a:t>
            </a:r>
          </a:p>
          <a:p>
            <a:pPr eaLnBrk="1" hangingPunct="1">
              <a:buFont typeface="Wingdings" pitchFamily="2" charset="2"/>
              <a:buChar char="v"/>
            </a:pPr>
            <a:endParaRPr lang="ru-RU" sz="1800" dirty="0" smtClean="0">
              <a:solidFill>
                <a:srgbClr val="000000"/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AB89A0-32D4-4DAD-BA44-C299314BC1A5}" type="datetime1">
              <a:rPr lang="ru-RU" smtClean="0"/>
              <a:pPr>
                <a:defRPr/>
              </a:pPr>
              <a:t>17.12.2024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3</a:t>
            </a:r>
            <a:endParaRPr lang="ru-RU" dirty="0"/>
          </a:p>
        </p:txBody>
      </p:sp>
      <p:pic>
        <p:nvPicPr>
          <p:cNvPr id="14" name="Рисунок 13" descr="music-krug_small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376177">
            <a:off x="2716481" y="5806999"/>
            <a:ext cx="2286016" cy="587442"/>
          </a:xfrm>
          <a:prstGeom prst="flowChartAlternateProcess">
            <a:avLst/>
          </a:prstGeo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Текст 2"/>
          <p:cNvSpPr>
            <a:spLocks noGrp="1"/>
          </p:cNvSpPr>
          <p:nvPr>
            <p:ph type="body" idx="1"/>
          </p:nvPr>
        </p:nvSpPr>
        <p:spPr>
          <a:xfrm>
            <a:off x="457200" y="357188"/>
            <a:ext cx="4040188" cy="500062"/>
          </a:xfrm>
        </p:spPr>
        <p:txBody>
          <a:bodyPr/>
          <a:lstStyle/>
          <a:p>
            <a:pPr algn="ctr" eaLnBrk="1" hangingPunct="1"/>
            <a:r>
              <a:rPr lang="ru-RU" sz="2000" i="1" dirty="0" smtClean="0">
                <a:solidFill>
                  <a:srgbClr val="FF0000"/>
                </a:solidFill>
              </a:rPr>
              <a:t>3 год обучения</a:t>
            </a:r>
          </a:p>
        </p:txBody>
      </p:sp>
      <p:sp>
        <p:nvSpPr>
          <p:cNvPr id="6148" name="Текст 4"/>
          <p:cNvSpPr>
            <a:spLocks noGrp="1"/>
          </p:cNvSpPr>
          <p:nvPr>
            <p:ph type="body" sz="half" idx="3"/>
          </p:nvPr>
        </p:nvSpPr>
        <p:spPr>
          <a:xfrm>
            <a:off x="4645025" y="357188"/>
            <a:ext cx="4041775" cy="500062"/>
          </a:xfrm>
        </p:spPr>
        <p:txBody>
          <a:bodyPr/>
          <a:lstStyle/>
          <a:p>
            <a:pPr algn="ctr" eaLnBrk="1" hangingPunct="1"/>
            <a:r>
              <a:rPr lang="ru-RU" sz="2000" i="1" dirty="0" smtClean="0">
                <a:solidFill>
                  <a:srgbClr val="FF0000"/>
                </a:solidFill>
              </a:rPr>
              <a:t>Индивидуальное обучение</a:t>
            </a:r>
          </a:p>
        </p:txBody>
      </p:sp>
      <p:sp>
        <p:nvSpPr>
          <p:cNvPr id="6147" name="Содержимое 3"/>
          <p:cNvSpPr>
            <a:spLocks noGrp="1"/>
          </p:cNvSpPr>
          <p:nvPr>
            <p:ph sz="quarter" idx="2"/>
          </p:nvPr>
        </p:nvSpPr>
        <p:spPr>
          <a:xfrm>
            <a:off x="500063" y="928688"/>
            <a:ext cx="4040187" cy="5500687"/>
          </a:xfrm>
        </p:spPr>
        <p:txBody>
          <a:bodyPr/>
          <a:lstStyle/>
          <a:p>
            <a:pPr lvl="0"/>
            <a:r>
              <a:rPr lang="ru-RU" sz="1800" dirty="0" smtClean="0"/>
              <a:t>выдерживать цезуру в музыке;</a:t>
            </a:r>
          </a:p>
          <a:p>
            <a:pPr lvl="0"/>
            <a:r>
              <a:rPr lang="ru-RU" sz="1800" dirty="0" smtClean="0"/>
              <a:t>определять ритм и метр в мелодическом движении произведения;</a:t>
            </a:r>
          </a:p>
          <a:p>
            <a:pPr lvl="0"/>
            <a:r>
              <a:rPr lang="ru-RU" sz="1800" dirty="0" smtClean="0"/>
              <a:t>соблюдать динамические оттенки;</a:t>
            </a:r>
          </a:p>
          <a:p>
            <a:pPr lvl="0"/>
            <a:r>
              <a:rPr lang="ru-RU" sz="1800" dirty="0" smtClean="0"/>
              <a:t>владеть певческим дыханием, фразировкой;</a:t>
            </a:r>
          </a:p>
          <a:p>
            <a:r>
              <a:rPr lang="ru-RU" sz="1800" dirty="0" smtClean="0"/>
              <a:t>-	в исполнении раскрыть содержание, выразительность и эмоциональность.</a:t>
            </a:r>
          </a:p>
          <a:p>
            <a:r>
              <a:rPr lang="ru-RU" sz="1800" dirty="0" smtClean="0"/>
              <a:t> </a:t>
            </a:r>
          </a:p>
          <a:p>
            <a:pPr eaLnBrk="1" hangingPunct="1">
              <a:buFont typeface="Arial" charset="0"/>
              <a:buNone/>
            </a:pPr>
            <a:r>
              <a:rPr lang="ru-RU" sz="1800" i="1" dirty="0" smtClean="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6149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928688"/>
            <a:ext cx="4041775" cy="5500687"/>
          </a:xfrm>
        </p:spPr>
        <p:txBody>
          <a:bodyPr/>
          <a:lstStyle/>
          <a:p>
            <a:pPr eaLnBrk="1" hangingPunct="1">
              <a:buFont typeface="Wingdings" pitchFamily="2" charset="2"/>
              <a:buChar char="v"/>
            </a:pPr>
            <a:r>
              <a:rPr lang="ru-RU" sz="1800" i="1" smtClean="0">
                <a:solidFill>
                  <a:srgbClr val="000000"/>
                </a:solidFill>
              </a:rPr>
              <a:t>Совершенствовать певческий голос и вокально – слуховую координацию. Закреплять практические навыки выразительного исполнения песен в пределах от до</a:t>
            </a:r>
            <a:r>
              <a:rPr lang="ru-RU" sz="1100" i="1" smtClean="0">
                <a:solidFill>
                  <a:srgbClr val="000000"/>
                </a:solidFill>
              </a:rPr>
              <a:t>(1)</a:t>
            </a:r>
            <a:r>
              <a:rPr lang="ru-RU" sz="1800" i="1" smtClean="0">
                <a:solidFill>
                  <a:srgbClr val="000000"/>
                </a:solidFill>
              </a:rPr>
              <a:t> до ре</a:t>
            </a:r>
            <a:r>
              <a:rPr lang="ru-RU" sz="1100" i="1" smtClean="0">
                <a:solidFill>
                  <a:srgbClr val="000000"/>
                </a:solidFill>
              </a:rPr>
              <a:t>(2)</a:t>
            </a:r>
            <a:r>
              <a:rPr lang="ru-RU" sz="1800" i="1" smtClean="0">
                <a:solidFill>
                  <a:srgbClr val="000000"/>
                </a:solidFill>
              </a:rPr>
              <a:t> октавы, брать дыхание и удерживать его до конца фразы, обращать внимание на артикуляцию, дикцию.</a:t>
            </a:r>
          </a:p>
          <a:p>
            <a:pPr eaLnBrk="1" hangingPunct="1">
              <a:buFont typeface="Arial" charset="0"/>
              <a:buNone/>
            </a:pPr>
            <a:r>
              <a:rPr lang="ru-RU" sz="1800" i="1" smtClean="0">
                <a:solidFill>
                  <a:srgbClr val="000000"/>
                </a:solidFill>
              </a:rPr>
              <a:t>       Закреплять умение петь самостоятельно, индивидуально и коллективно, с музыкальным сопровождением и без него.</a:t>
            </a:r>
          </a:p>
          <a:p>
            <a:pPr eaLnBrk="1" hangingPunct="1">
              <a:buFont typeface="Arial" charset="0"/>
              <a:buNone/>
            </a:pPr>
            <a:endParaRPr lang="ru-RU" sz="1800" smtClean="0">
              <a:solidFill>
                <a:srgbClr val="000000"/>
              </a:solidFill>
            </a:endParaRPr>
          </a:p>
          <a:p>
            <a:pPr eaLnBrk="1" hangingPunct="1">
              <a:buFont typeface="Arial" charset="0"/>
              <a:buNone/>
            </a:pPr>
            <a:r>
              <a:rPr lang="ru-RU" sz="1800" smtClean="0">
                <a:solidFill>
                  <a:srgbClr val="000000"/>
                </a:solidFill>
              </a:rPr>
              <a:t>       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7625936-E696-48D5-93C6-7DA9AC9652EA}" type="datetime1">
              <a:rPr lang="ru-RU" smtClean="0"/>
              <a:pPr>
                <a:defRPr/>
              </a:pPr>
              <a:t>17.12.2024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4</a:t>
            </a:r>
            <a:endParaRPr lang="ru-RU" dirty="0"/>
          </a:p>
        </p:txBody>
      </p:sp>
      <p:pic>
        <p:nvPicPr>
          <p:cNvPr id="10" name="Рисунок 9" descr="music-krug_small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5143512"/>
            <a:ext cx="2286016" cy="1285884"/>
          </a:xfrm>
          <a:prstGeom prst="flowChartAlternateProcess">
            <a:avLst/>
          </a:prstGeo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158417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2204864"/>
            <a:ext cx="8280920" cy="4176464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Выдающийся </a:t>
            </a:r>
            <a:r>
              <a:rPr lang="ru-RU" sz="2000" dirty="0">
                <a:solidFill>
                  <a:schemeClr val="tx1"/>
                </a:solidFill>
              </a:rPr>
              <a:t>деятель в области вокальной педагогики, доктор искусствоведения профессор В. А. </a:t>
            </a:r>
            <a:r>
              <a:rPr lang="ru-RU" sz="2000" dirty="0" err="1">
                <a:solidFill>
                  <a:schemeClr val="tx1"/>
                </a:solidFill>
              </a:rPr>
              <a:t>Багадуров</a:t>
            </a:r>
            <a:r>
              <a:rPr lang="ru-RU" sz="2000" dirty="0">
                <a:solidFill>
                  <a:schemeClr val="tx1"/>
                </a:solidFill>
              </a:rPr>
              <a:t> писал: «История детской вокальной педагогики на протяжении ряда столетий с совершенной ясностью показывает, что специальных теорий постановки именно детского голоса никогда не существовало. Некоторые особенности работы с детскими голосами, обусловленные возрастом и детской психикой, спецификой детского восприятия, разумеется, должны быть учитываемы, но это относится не к принципам воспитания голоса, а к </a:t>
            </a:r>
            <a:r>
              <a:rPr lang="ru-RU" sz="2000" dirty="0" smtClean="0">
                <a:solidFill>
                  <a:schemeClr val="tx1"/>
                </a:solidFill>
              </a:rPr>
              <a:t>педагогическим. </a:t>
            </a:r>
            <a:r>
              <a:rPr lang="ru-RU" sz="2000" dirty="0">
                <a:solidFill>
                  <a:schemeClr val="tx1"/>
                </a:solidFill>
              </a:rPr>
              <a:t>приемам обучения».</a:t>
            </a:r>
          </a:p>
        </p:txBody>
      </p:sp>
      <p:pic>
        <p:nvPicPr>
          <p:cNvPr id="1026" name="Picture 2" descr="C:\Documents and Settings\Наталья\Мои документы\Мои рисунки\кинель и музыка\clip58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48679"/>
            <a:ext cx="7620000" cy="13681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126038"/>
          </a:xfrm>
        </p:spPr>
        <p:txBody>
          <a:bodyPr>
            <a:normAutofit fontScale="25000" lnSpcReduction="20000"/>
          </a:bodyPr>
          <a:lstStyle/>
          <a:p>
            <a:pPr algn="ctr" eaLnBrk="1" hangingPunct="1">
              <a:buFont typeface="Arial" charset="0"/>
              <a:buNone/>
            </a:pPr>
            <a:r>
              <a:rPr lang="ru-RU" sz="9600" i="1" dirty="0" smtClean="0">
                <a:solidFill>
                  <a:srgbClr val="000000"/>
                </a:solidFill>
              </a:rPr>
              <a:t>объём звуков, который определяется интервалом от самого высокого до самого низкого звука, в пределах которого хорошо звучит голос.</a:t>
            </a:r>
          </a:p>
          <a:p>
            <a:pPr algn="ctr" eaLnBrk="1" hangingPunct="1">
              <a:buFont typeface="Arial" charset="0"/>
              <a:buNone/>
            </a:pPr>
            <a:r>
              <a:rPr lang="ru-RU" sz="9600" b="1" i="1" u="sng" dirty="0" smtClean="0">
                <a:solidFill>
                  <a:srgbClr val="FF0000"/>
                </a:solidFill>
              </a:rPr>
              <a:t>Возрастные особенности певческих диапазонов детей:</a:t>
            </a:r>
          </a:p>
          <a:p>
            <a:pPr eaLnBrk="1" hangingPunct="1">
              <a:buFont typeface="Arial" charset="0"/>
              <a:buNone/>
            </a:pPr>
            <a:r>
              <a:rPr lang="ru-RU" sz="9600" b="1" i="1" dirty="0" smtClean="0">
                <a:solidFill>
                  <a:srgbClr val="FF0000"/>
                </a:solidFill>
              </a:rPr>
              <a:t>                                    </a:t>
            </a:r>
            <a:r>
              <a:rPr lang="ru-RU" sz="9600" b="1" i="1" dirty="0" smtClean="0">
                <a:solidFill>
                  <a:srgbClr val="000000"/>
                </a:solidFill>
              </a:rPr>
              <a:t>5-6  лет        </a:t>
            </a:r>
            <a:r>
              <a:rPr lang="ru-RU" sz="9600" i="1" dirty="0" smtClean="0">
                <a:solidFill>
                  <a:srgbClr val="000000"/>
                </a:solidFill>
              </a:rPr>
              <a:t>ми – ля</a:t>
            </a:r>
          </a:p>
          <a:p>
            <a:pPr eaLnBrk="1" hangingPunct="1">
              <a:buFont typeface="Arial" charset="0"/>
              <a:buNone/>
            </a:pPr>
            <a:r>
              <a:rPr lang="ru-RU" sz="9600" i="1" dirty="0" smtClean="0">
                <a:solidFill>
                  <a:srgbClr val="000000"/>
                </a:solidFill>
              </a:rPr>
              <a:t>                                    </a:t>
            </a:r>
            <a:r>
              <a:rPr lang="ru-RU" sz="9600" b="1" i="1" dirty="0" smtClean="0">
                <a:solidFill>
                  <a:srgbClr val="000000"/>
                </a:solidFill>
              </a:rPr>
              <a:t>7-8года        </a:t>
            </a:r>
            <a:r>
              <a:rPr lang="ru-RU" sz="9600" i="1" dirty="0" smtClean="0">
                <a:solidFill>
                  <a:srgbClr val="000000"/>
                </a:solidFill>
              </a:rPr>
              <a:t>ре-си</a:t>
            </a:r>
          </a:p>
          <a:p>
            <a:pPr eaLnBrk="1" hangingPunct="1">
              <a:buFont typeface="Arial" charset="0"/>
              <a:buNone/>
            </a:pPr>
            <a:r>
              <a:rPr lang="ru-RU" sz="9600" b="1" i="1" dirty="0" smtClean="0">
                <a:solidFill>
                  <a:srgbClr val="000000"/>
                </a:solidFill>
              </a:rPr>
              <a:t>                                     8-9                ре –  си (до2)</a:t>
            </a:r>
          </a:p>
          <a:p>
            <a:pPr eaLnBrk="1" hangingPunct="1">
              <a:buFont typeface="Arial" charset="0"/>
              <a:buNone/>
            </a:pPr>
            <a:r>
              <a:rPr lang="ru-RU" sz="9600" i="1" dirty="0" smtClean="0">
                <a:solidFill>
                  <a:srgbClr val="000000"/>
                </a:solidFill>
              </a:rPr>
              <a:t>                                    </a:t>
            </a:r>
            <a:r>
              <a:rPr lang="ru-RU" sz="9600" b="1" i="1" dirty="0" smtClean="0">
                <a:solidFill>
                  <a:srgbClr val="000000"/>
                </a:solidFill>
              </a:rPr>
              <a:t>9-12 лет         </a:t>
            </a:r>
            <a:r>
              <a:rPr lang="ru-RU" sz="9600" i="1" dirty="0" smtClean="0">
                <a:solidFill>
                  <a:srgbClr val="000000"/>
                </a:solidFill>
              </a:rPr>
              <a:t>си малой –до(ре2)</a:t>
            </a:r>
          </a:p>
          <a:p>
            <a:pPr eaLnBrk="1" hangingPunct="1">
              <a:buFont typeface="Arial" charset="0"/>
              <a:buNone/>
            </a:pPr>
            <a:r>
              <a:rPr lang="ru-RU" sz="9600" b="1" i="1" dirty="0" smtClean="0">
                <a:solidFill>
                  <a:srgbClr val="FF0000"/>
                </a:solidFill>
              </a:rPr>
              <a:t>                               </a:t>
            </a:r>
            <a:r>
              <a:rPr lang="ru-RU" sz="9600" b="1" i="1" u="sng" dirty="0" smtClean="0">
                <a:solidFill>
                  <a:srgbClr val="FF0000"/>
                </a:solidFill>
              </a:rPr>
              <a:t>Детские голоса делятся на</a:t>
            </a:r>
          </a:p>
          <a:p>
            <a:pPr eaLnBrk="1" hangingPunct="1">
              <a:buFont typeface="Arial" charset="0"/>
              <a:buNone/>
            </a:pPr>
            <a:r>
              <a:rPr lang="ru-RU" sz="9600" i="1" dirty="0" smtClean="0">
                <a:solidFill>
                  <a:srgbClr val="000000"/>
                </a:solidFill>
              </a:rPr>
              <a:t>                         </a:t>
            </a:r>
            <a:r>
              <a:rPr lang="ru-RU" sz="9600" i="1" u="sng" dirty="0" smtClean="0">
                <a:solidFill>
                  <a:srgbClr val="000000"/>
                </a:solidFill>
              </a:rPr>
              <a:t>высокие</a:t>
            </a:r>
            <a:r>
              <a:rPr lang="ru-RU" sz="9600" i="1" dirty="0" smtClean="0">
                <a:solidFill>
                  <a:srgbClr val="000000"/>
                </a:solidFill>
              </a:rPr>
              <a:t> (ре – си),</a:t>
            </a:r>
            <a:r>
              <a:rPr lang="ru-RU" sz="9600" i="1" u="sng" dirty="0" smtClean="0">
                <a:solidFill>
                  <a:srgbClr val="000000"/>
                </a:solidFill>
              </a:rPr>
              <a:t>средние</a:t>
            </a:r>
            <a:r>
              <a:rPr lang="ru-RU" sz="9600" i="1" dirty="0" smtClean="0">
                <a:solidFill>
                  <a:srgbClr val="000000"/>
                </a:solidFill>
              </a:rPr>
              <a:t> (си – соль),</a:t>
            </a:r>
          </a:p>
          <a:p>
            <a:pPr eaLnBrk="1" hangingPunct="1">
              <a:buFont typeface="Arial" charset="0"/>
              <a:buNone/>
            </a:pPr>
            <a:r>
              <a:rPr lang="ru-RU" sz="9600" i="1" dirty="0" smtClean="0">
                <a:solidFill>
                  <a:srgbClr val="000000"/>
                </a:solidFill>
              </a:rPr>
              <a:t>                                                  </a:t>
            </a:r>
            <a:r>
              <a:rPr lang="ru-RU" sz="9600" i="1" u="sng" dirty="0" smtClean="0">
                <a:solidFill>
                  <a:srgbClr val="000000"/>
                </a:solidFill>
              </a:rPr>
              <a:t>низкие</a:t>
            </a:r>
            <a:r>
              <a:rPr lang="ru-RU" sz="9600" i="1" dirty="0" smtClean="0">
                <a:solidFill>
                  <a:srgbClr val="000000"/>
                </a:solidFill>
              </a:rPr>
              <a:t>(ля – соль)</a:t>
            </a:r>
          </a:p>
          <a:p>
            <a:pPr eaLnBrk="1" hangingPunct="1">
              <a:buFont typeface="Arial" charset="0"/>
              <a:buNone/>
            </a:pPr>
            <a:endParaRPr lang="ru-RU" sz="9600" i="1" dirty="0" smtClean="0">
              <a:solidFill>
                <a:srgbClr val="000000"/>
              </a:solidFill>
            </a:endParaRPr>
          </a:p>
          <a:p>
            <a:pPr algn="ctr" eaLnBrk="1" hangingPunct="1">
              <a:buFont typeface="Arial" charset="0"/>
              <a:buNone/>
            </a:pPr>
            <a:endParaRPr lang="ru-RU" sz="9600" i="1" dirty="0" smtClean="0"/>
          </a:p>
          <a:p>
            <a:pPr algn="ctr" eaLnBrk="1" hangingPunct="1">
              <a:buFont typeface="Arial" charset="0"/>
              <a:buNone/>
            </a:pPr>
            <a:endParaRPr lang="ru-RU" sz="9600" i="1" dirty="0" smtClean="0"/>
          </a:p>
          <a:p>
            <a:pPr eaLnBrk="1" hangingPunct="1">
              <a:buFont typeface="Arial" charset="0"/>
              <a:buNone/>
            </a:pPr>
            <a:endParaRPr lang="ru-RU" sz="9600" i="1" dirty="0" smtClean="0"/>
          </a:p>
          <a:p>
            <a:pPr eaLnBrk="1" hangingPunct="1">
              <a:buFont typeface="Arial" charset="0"/>
              <a:buNone/>
            </a:pPr>
            <a:endParaRPr lang="ru-RU" sz="1600" i="1" dirty="0" smtClean="0"/>
          </a:p>
          <a:p>
            <a:pPr eaLnBrk="1" hangingPunct="1">
              <a:buFont typeface="Arial" charset="0"/>
              <a:buNone/>
            </a:pPr>
            <a:endParaRPr lang="ru-RU" sz="2800" i="1" dirty="0" smtClean="0"/>
          </a:p>
          <a:p>
            <a:pPr eaLnBrk="1" hangingPunct="1">
              <a:buFont typeface="Arial" charset="0"/>
              <a:buNone/>
            </a:pPr>
            <a:endParaRPr lang="ru-RU" sz="2800" i="1" dirty="0" smtClean="0"/>
          </a:p>
          <a:p>
            <a:pPr algn="ctr" eaLnBrk="1" hangingPunct="1">
              <a:buFont typeface="Arial" charset="0"/>
              <a:buNone/>
            </a:pPr>
            <a:endParaRPr lang="ru-RU" sz="2800" i="1" dirty="0" smtClean="0"/>
          </a:p>
          <a:p>
            <a:pPr eaLnBrk="1" hangingPunct="1">
              <a:buFont typeface="Arial" charset="0"/>
              <a:buNone/>
            </a:pPr>
            <a:endParaRPr lang="ru-RU" sz="2800" i="1" dirty="0" smtClean="0"/>
          </a:p>
          <a:p>
            <a:pPr eaLnBrk="1" hangingPunct="1">
              <a:buFont typeface="Arial" charset="0"/>
              <a:buNone/>
            </a:pPr>
            <a:r>
              <a:rPr lang="ru-RU" sz="2800" i="1" dirty="0" smtClean="0"/>
              <a:t> 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AB89A0-32D4-4DAD-BA44-C299314BC1A5}" type="datetime1">
              <a:rPr lang="ru-RU" smtClean="0"/>
              <a:pPr>
                <a:defRPr/>
              </a:pPr>
              <a:t>17.12.2024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800"/>
          </a:xfrm>
        </p:spPr>
        <p:txBody>
          <a:bodyPr/>
          <a:lstStyle/>
          <a:p>
            <a:pPr eaLnBrk="1" hangingPunct="1"/>
            <a:r>
              <a:rPr lang="ru-RU" sz="3600" b="1" i="1" dirty="0" smtClean="0">
                <a:solidFill>
                  <a:srgbClr val="FF0000"/>
                </a:solidFill>
              </a:rPr>
              <a:t>Певческий диапазон - 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dirty="0" smtClean="0"/>
              <a:t>певческая установка;</a:t>
            </a:r>
            <a:endParaRPr lang="ru-RU" dirty="0"/>
          </a:p>
          <a:p>
            <a:pPr lvl="0"/>
            <a:r>
              <a:rPr lang="ru-RU" dirty="0"/>
              <a:t>певческое дыхание и </a:t>
            </a:r>
            <a:r>
              <a:rPr lang="ru-RU" dirty="0" smtClean="0"/>
              <a:t>опора </a:t>
            </a:r>
            <a:r>
              <a:rPr lang="ru-RU" dirty="0"/>
              <a:t>звука;</a:t>
            </a:r>
          </a:p>
          <a:p>
            <a:pPr lvl="0"/>
            <a:r>
              <a:rPr lang="ru-RU" dirty="0" smtClean="0"/>
              <a:t>высокая вокальная позиция;</a:t>
            </a:r>
            <a:endParaRPr lang="ru-RU" dirty="0"/>
          </a:p>
          <a:p>
            <a:pPr lvl="0"/>
            <a:r>
              <a:rPr lang="ru-RU" dirty="0"/>
              <a:t>точное интонирование;</a:t>
            </a:r>
          </a:p>
          <a:p>
            <a:pPr lvl="0"/>
            <a:r>
              <a:rPr lang="ru-RU" dirty="0"/>
              <a:t>ровность звучания на протяжении всего диапазона голоса;</a:t>
            </a:r>
          </a:p>
          <a:p>
            <a:pPr lvl="0"/>
            <a:r>
              <a:rPr lang="ru-RU" dirty="0"/>
              <a:t>использование различных видов </a:t>
            </a:r>
            <a:r>
              <a:rPr lang="ru-RU" dirty="0" err="1"/>
              <a:t>звуковедения</a:t>
            </a:r>
            <a:r>
              <a:rPr lang="ru-RU" dirty="0"/>
              <a:t>;</a:t>
            </a:r>
          </a:p>
          <a:p>
            <a:r>
              <a:rPr lang="ru-RU" dirty="0"/>
              <a:t>дикционные: артикуляционные и орфоэпические навыки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Формирование певческих навыков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Подготовка вокального аппарата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Физические упражнения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6126480"/>
            <a:ext cx="4041775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ru-RU" dirty="0" smtClean="0"/>
              <a:t>Разминка языка (иголка)</a:t>
            </a:r>
          </a:p>
          <a:p>
            <a:r>
              <a:rPr lang="ru-RU" dirty="0" smtClean="0"/>
              <a:t>Разминка губ (машина)</a:t>
            </a:r>
          </a:p>
          <a:p>
            <a:r>
              <a:rPr lang="ru-RU" dirty="0" smtClean="0"/>
              <a:t>Разминка груди (</a:t>
            </a:r>
            <a:r>
              <a:rPr lang="ru-RU" dirty="0" err="1" smtClean="0"/>
              <a:t>тарзан</a:t>
            </a:r>
            <a:r>
              <a:rPr lang="ru-RU" dirty="0" smtClean="0"/>
              <a:t>)</a:t>
            </a:r>
          </a:p>
          <a:p>
            <a:r>
              <a:rPr lang="ru-RU" dirty="0" smtClean="0"/>
              <a:t>Резонаторы (</a:t>
            </a:r>
            <a:r>
              <a:rPr lang="ru-RU" dirty="0" err="1" smtClean="0"/>
              <a:t>ммм</a:t>
            </a:r>
            <a:r>
              <a:rPr lang="ru-RU" dirty="0" smtClean="0"/>
              <a:t>…)</a:t>
            </a:r>
            <a:endParaRPr lang="ru-RU" dirty="0"/>
          </a:p>
        </p:txBody>
      </p:sp>
      <p:pic>
        <p:nvPicPr>
          <p:cNvPr id="7" name="Содержимое 6" descr="DSC01777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932040" y="1412776"/>
            <a:ext cx="3384376" cy="468052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Содержимое 2"/>
          <p:cNvSpPr>
            <a:spLocks noGrp="1"/>
          </p:cNvSpPr>
          <p:nvPr>
            <p:ph idx="1"/>
          </p:nvPr>
        </p:nvSpPr>
        <p:spPr>
          <a:xfrm>
            <a:off x="457200" y="857250"/>
            <a:ext cx="8229600" cy="6000750"/>
          </a:xfrm>
        </p:spPr>
        <p:txBody>
          <a:bodyPr>
            <a:normAutofit/>
          </a:bodyPr>
          <a:lstStyle/>
          <a:p>
            <a:pPr algn="ctr" eaLnBrk="1" hangingPunct="1">
              <a:buFont typeface="Wingdings" pitchFamily="2" charset="2"/>
              <a:buChar char="v"/>
            </a:pPr>
            <a:r>
              <a:rPr lang="ru-RU" sz="2000" b="1" i="1" dirty="0" smtClean="0">
                <a:solidFill>
                  <a:srgbClr val="FF1A1A"/>
                </a:solidFill>
              </a:rPr>
              <a:t>Артикуляционная гимнастика</a:t>
            </a:r>
          </a:p>
          <a:p>
            <a:pPr algn="ctr" eaLnBrk="1" hangingPunct="1">
              <a:buFont typeface="Wingdings" pitchFamily="2" charset="2"/>
              <a:buChar char="v"/>
            </a:pPr>
            <a:r>
              <a:rPr lang="ru-RU" sz="2000" b="1" i="1" dirty="0" smtClean="0">
                <a:solidFill>
                  <a:srgbClr val="FF1A1A"/>
                </a:solidFill>
              </a:rPr>
              <a:t>Игры и упражнения, развивающие речевое и певческое дыхание</a:t>
            </a:r>
          </a:p>
          <a:p>
            <a:pPr algn="ctr" eaLnBrk="1" hangingPunct="1">
              <a:buFont typeface="Wingdings" pitchFamily="2" charset="2"/>
              <a:buChar char="v"/>
            </a:pPr>
            <a:r>
              <a:rPr lang="ru-RU" sz="2000" b="1" i="1" dirty="0" smtClean="0">
                <a:solidFill>
                  <a:srgbClr val="FF1A1A"/>
                </a:solidFill>
              </a:rPr>
              <a:t>Развивающие игры с голосом</a:t>
            </a:r>
          </a:p>
          <a:p>
            <a:pPr algn="ctr" eaLnBrk="1" hangingPunct="1">
              <a:buFont typeface="Wingdings" pitchFamily="2" charset="2"/>
              <a:buChar char="v"/>
            </a:pPr>
            <a:r>
              <a:rPr lang="ru-RU" sz="2000" b="1" i="1" dirty="0" smtClean="0">
                <a:solidFill>
                  <a:srgbClr val="FF1A1A"/>
                </a:solidFill>
              </a:rPr>
              <a:t>Речевые игры и упражнения</a:t>
            </a:r>
          </a:p>
          <a:p>
            <a:pPr algn="ctr" eaLnBrk="1" hangingPunct="1">
              <a:buFont typeface="Wingdings" pitchFamily="2" charset="2"/>
              <a:buChar char="v"/>
            </a:pPr>
            <a:r>
              <a:rPr lang="ru-RU" sz="2000" b="1" i="1" dirty="0" err="1" smtClean="0">
                <a:solidFill>
                  <a:srgbClr val="FF1A1A"/>
                </a:solidFill>
              </a:rPr>
              <a:t>Ритмодекламация</a:t>
            </a:r>
            <a:endParaRPr lang="ru-RU" sz="2000" b="1" i="1" dirty="0" smtClean="0">
              <a:solidFill>
                <a:srgbClr val="FF1A1A"/>
              </a:solidFill>
            </a:endParaRPr>
          </a:p>
          <a:p>
            <a:pPr algn="ctr" eaLnBrk="1" hangingPunct="1">
              <a:buFont typeface="Wingdings" pitchFamily="2" charset="2"/>
              <a:buChar char="v"/>
            </a:pPr>
            <a:r>
              <a:rPr lang="ru-RU" sz="2000" b="1" i="1" dirty="0" smtClean="0">
                <a:solidFill>
                  <a:srgbClr val="FF1A1A"/>
                </a:solidFill>
              </a:rPr>
              <a:t>Речевые зарядки</a:t>
            </a:r>
          </a:p>
          <a:p>
            <a:pPr algn="ctr" eaLnBrk="1" hangingPunct="1">
              <a:buFont typeface="Arial" charset="0"/>
              <a:buNone/>
            </a:pPr>
            <a:r>
              <a:rPr lang="ru-RU" sz="2000" u="sng" dirty="0" smtClean="0">
                <a:solidFill>
                  <a:srgbClr val="D60093"/>
                </a:solidFill>
              </a:rPr>
              <a:t>Их общая цель:</a:t>
            </a:r>
          </a:p>
          <a:p>
            <a:pPr eaLnBrk="1" hangingPunct="1">
              <a:buFont typeface="Arial" charset="0"/>
              <a:buNone/>
            </a:pPr>
            <a:r>
              <a:rPr lang="ru-RU" sz="1800" i="1" dirty="0" smtClean="0">
                <a:solidFill>
                  <a:srgbClr val="000000"/>
                </a:solidFill>
              </a:rPr>
              <a:t> </a:t>
            </a:r>
            <a:r>
              <a:rPr lang="ru-RU" sz="2000" i="1" dirty="0" smtClean="0">
                <a:solidFill>
                  <a:srgbClr val="000000"/>
                </a:solidFill>
              </a:rPr>
              <a:t>- Легко и незаметно подготовить </a:t>
            </a:r>
          </a:p>
          <a:p>
            <a:pPr eaLnBrk="1" hangingPunct="1">
              <a:buFont typeface="Arial" charset="0"/>
              <a:buNone/>
            </a:pPr>
            <a:r>
              <a:rPr lang="ru-RU" sz="2000" i="1" dirty="0" smtClean="0">
                <a:solidFill>
                  <a:srgbClr val="000000"/>
                </a:solidFill>
              </a:rPr>
              <a:t>   голоса  детей к пению;</a:t>
            </a:r>
          </a:p>
          <a:p>
            <a:pPr eaLnBrk="1" hangingPunct="1">
              <a:buFont typeface="Arial" charset="0"/>
              <a:buNone/>
            </a:pPr>
            <a:r>
              <a:rPr lang="ru-RU" sz="2000" i="1" dirty="0" smtClean="0">
                <a:solidFill>
                  <a:srgbClr val="000000"/>
                </a:solidFill>
              </a:rPr>
              <a:t>- Разогреть мышцы речевого и дыхательного</a:t>
            </a:r>
          </a:p>
          <a:p>
            <a:pPr eaLnBrk="1" hangingPunct="1">
              <a:buFont typeface="Arial" charset="0"/>
              <a:buNone/>
            </a:pPr>
            <a:r>
              <a:rPr lang="ru-RU" sz="2000" i="1" dirty="0" smtClean="0">
                <a:solidFill>
                  <a:srgbClr val="000000"/>
                </a:solidFill>
              </a:rPr>
              <a:t>   аппарата;</a:t>
            </a:r>
          </a:p>
          <a:p>
            <a:pPr eaLnBrk="1" hangingPunct="1">
              <a:buFontTx/>
              <a:buChar char="-"/>
            </a:pPr>
            <a:r>
              <a:rPr lang="ru-RU" sz="2000" i="1" dirty="0" smtClean="0">
                <a:solidFill>
                  <a:srgbClr val="000000"/>
                </a:solidFill>
              </a:rPr>
              <a:t>Обострить интонационный слух;</a:t>
            </a:r>
          </a:p>
          <a:p>
            <a:pPr eaLnBrk="1" hangingPunct="1">
              <a:buFontTx/>
              <a:buChar char="-"/>
            </a:pPr>
            <a:r>
              <a:rPr lang="ru-RU" sz="2000" i="1" dirty="0" smtClean="0">
                <a:solidFill>
                  <a:srgbClr val="000000"/>
                </a:solidFill>
              </a:rPr>
              <a:t>- Подвести детей к  </a:t>
            </a:r>
            <a:r>
              <a:rPr lang="ru-RU" sz="2000" i="1" dirty="0" err="1" smtClean="0">
                <a:solidFill>
                  <a:srgbClr val="000000"/>
                </a:solidFill>
              </a:rPr>
              <a:t>воспроиз</a:t>
            </a:r>
            <a:r>
              <a:rPr lang="ru-RU" sz="2000" i="1" dirty="0" smtClean="0">
                <a:solidFill>
                  <a:srgbClr val="000000"/>
                </a:solidFill>
              </a:rPr>
              <a:t>- </a:t>
            </a:r>
          </a:p>
          <a:p>
            <a:pPr eaLnBrk="1" hangingPunct="1">
              <a:buFontTx/>
              <a:buChar char="-"/>
            </a:pPr>
            <a:r>
              <a:rPr lang="ru-RU" sz="2000" i="1" dirty="0" smtClean="0">
                <a:solidFill>
                  <a:srgbClr val="000000"/>
                </a:solidFill>
              </a:rPr>
              <a:t> ведению музыкальных звуков.</a:t>
            </a:r>
          </a:p>
          <a:p>
            <a:pPr algn="ctr" eaLnBrk="1" hangingPunct="1">
              <a:buFontTx/>
              <a:buChar char="-"/>
            </a:pPr>
            <a:endParaRPr lang="ru-RU" sz="2000" i="1" dirty="0" smtClean="0">
              <a:solidFill>
                <a:srgbClr val="000000"/>
              </a:solidFill>
            </a:endParaRPr>
          </a:p>
          <a:p>
            <a:pPr algn="ctr" eaLnBrk="1" hangingPunct="1">
              <a:buFont typeface="Arial" charset="0"/>
              <a:buNone/>
            </a:pPr>
            <a:endParaRPr lang="ru-RU" sz="2000" dirty="0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 flipV="1">
            <a:off x="457200" y="6721475"/>
            <a:ext cx="2133600" cy="136525"/>
          </a:xfrm>
        </p:spPr>
        <p:txBody>
          <a:bodyPr/>
          <a:lstStyle/>
          <a:p>
            <a:pPr>
              <a:defRPr/>
            </a:pPr>
            <a:fld id="{FEAB89A0-32D4-4DAD-BA44-C299314BC1A5}" type="datetime1">
              <a:rPr lang="ru-RU" smtClean="0"/>
              <a:pPr>
                <a:defRPr/>
              </a:pPr>
              <a:t>17.12.2024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 rot="17820654" flipV="1">
            <a:off x="5652120" y="6362225"/>
            <a:ext cx="1078633" cy="45719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29F211-E10B-49ED-8F49-06D4404B22CA}" type="slidenum">
              <a:rPr lang="ru-RU" smtClean="0"/>
              <a:pPr>
                <a:defRPr/>
              </a:pPr>
              <a:t>9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50"/>
            <a:ext cx="8229600" cy="4286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2400" b="1" smtClean="0">
                <a:solidFill>
                  <a:srgbClr val="D60093"/>
                </a:solidFill>
              </a:rPr>
              <a:t>Основные виды деятельности на речевом этапе</a:t>
            </a:r>
          </a:p>
        </p:txBody>
      </p:sp>
      <p:pic>
        <p:nvPicPr>
          <p:cNvPr id="7" name="Рисунок 6" descr="1(8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75" y="2571750"/>
            <a:ext cx="2928938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3171808"/>
          </a:xfrm>
        </p:spPr>
        <p:txBody>
          <a:bodyPr/>
          <a:lstStyle/>
          <a:p>
            <a:r>
              <a:rPr lang="ru-RU" dirty="0" smtClean="0"/>
              <a:t>Упражнения для наработки дыхания через нос.(вдох-выдох через нос, рот </a:t>
            </a:r>
            <a:r>
              <a:rPr lang="ru-RU" smtClean="0"/>
              <a:t>открыт-дышим</a:t>
            </a:r>
            <a:r>
              <a:rPr lang="ru-RU" dirty="0" smtClean="0"/>
              <a:t> носом</a:t>
            </a:r>
          </a:p>
          <a:p>
            <a:r>
              <a:rPr lang="ru-RU" dirty="0" smtClean="0"/>
              <a:t>Упражнения на работу </a:t>
            </a:r>
            <a:r>
              <a:rPr lang="ru-RU" dirty="0" err="1" smtClean="0"/>
              <a:t>мышц-вдыхателей</a:t>
            </a:r>
            <a:r>
              <a:rPr lang="ru-RU" dirty="0" smtClean="0"/>
              <a:t>(Ух, АХ, Ох)</a:t>
            </a:r>
          </a:p>
          <a:p>
            <a:r>
              <a:rPr lang="ru-RU" dirty="0" smtClean="0"/>
              <a:t>Упражнения на осознание и работу мышц, участвующих в певческом дыхании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Певческое дыхание</a:t>
            </a:r>
            <a:endParaRPr lang="ru-RU" dirty="0"/>
          </a:p>
        </p:txBody>
      </p:sp>
      <p:pic>
        <p:nvPicPr>
          <p:cNvPr id="2051" name="Picture 3" descr="C:\Documents and Settings\Наталья\Мои документы\Мои рисунки\11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3068960"/>
            <a:ext cx="2088232" cy="35238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Наталья\Мои документы\Мои рисунки\23508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8280920" cy="571991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1328"/>
            <a:ext cx="8507288" cy="4525963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Распевание на </a:t>
            </a:r>
            <a:r>
              <a:rPr lang="ru-RU" dirty="0" err="1" smtClean="0">
                <a:solidFill>
                  <a:srgbClr val="FF0000"/>
                </a:solidFill>
              </a:rPr>
              <a:t>примарных</a:t>
            </a:r>
            <a:r>
              <a:rPr lang="ru-RU" dirty="0" smtClean="0">
                <a:solidFill>
                  <a:srgbClr val="FF0000"/>
                </a:solidFill>
              </a:rPr>
              <a:t> звуках. (Мама, Андрей-воробей</a:t>
            </a:r>
          </a:p>
          <a:p>
            <a:endParaRPr lang="ru-RU" dirty="0" smtClean="0">
              <a:solidFill>
                <a:srgbClr val="FF0000"/>
              </a:solidFill>
            </a:endParaRPr>
          </a:p>
          <a:p>
            <a:r>
              <a:rPr lang="ru-RU" dirty="0" smtClean="0">
                <a:solidFill>
                  <a:srgbClr val="FF0000"/>
                </a:solidFill>
              </a:rPr>
              <a:t> Распевание упражнений с постепенным увеличением диапазона</a:t>
            </a:r>
          </a:p>
          <a:p>
            <a:endParaRPr lang="ru-RU" dirty="0" smtClean="0">
              <a:solidFill>
                <a:srgbClr val="FF0000"/>
              </a:solidFill>
            </a:endParaRPr>
          </a:p>
          <a:p>
            <a:r>
              <a:rPr lang="ru-RU" dirty="0" smtClean="0">
                <a:solidFill>
                  <a:srgbClr val="FF0000"/>
                </a:solidFill>
              </a:rPr>
              <a:t>Логопедические </a:t>
            </a:r>
            <a:r>
              <a:rPr lang="ru-RU" dirty="0" err="1" smtClean="0">
                <a:solidFill>
                  <a:srgbClr val="FF0000"/>
                </a:solidFill>
              </a:rPr>
              <a:t>распевки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Вокальные упражнения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/>
            <a:r>
              <a:rPr lang="ru-RU" dirty="0" smtClean="0"/>
              <a:t>Развивать голос следует исходя из </a:t>
            </a:r>
            <a:r>
              <a:rPr lang="ru-RU" dirty="0" err="1" smtClean="0"/>
              <a:t>примарных</a:t>
            </a:r>
            <a:r>
              <a:rPr lang="ru-RU" dirty="0" smtClean="0"/>
              <a:t>, натуральных звуков.</a:t>
            </a:r>
          </a:p>
          <a:p>
            <a:pPr lvl="0"/>
            <a:r>
              <a:rPr lang="ru-RU" dirty="0" smtClean="0"/>
              <a:t>Объем, диапазон голоса, в пределах которого можно в основном работать, для слабых, </a:t>
            </a:r>
            <a:r>
              <a:rPr lang="ru-RU" dirty="0" err="1" smtClean="0"/>
              <a:t>певчески</a:t>
            </a:r>
            <a:r>
              <a:rPr lang="ru-RU" dirty="0" smtClean="0"/>
              <a:t> мало развитых голосов (как и больных) – всего лишь несколько тонов, для здоровых певцов – октава. И в том, и в другом случае не должно быть никакого напряжения.</a:t>
            </a:r>
          </a:p>
          <a:p>
            <a:pPr lvl="0"/>
            <a:r>
              <a:rPr lang="ru-RU" dirty="0" smtClean="0"/>
              <a:t>Работать надо постепенно, без торопливости.</a:t>
            </a:r>
          </a:p>
          <a:p>
            <a:pPr lvl="0"/>
            <a:r>
              <a:rPr lang="ru-RU" dirty="0" smtClean="0"/>
              <a:t>Ни в коем случае нельзя допускать форсированного звучания.</a:t>
            </a:r>
          </a:p>
          <a:p>
            <a:pPr lvl="0"/>
            <a:r>
              <a:rPr lang="ru-RU" dirty="0" smtClean="0"/>
              <a:t>Петь следует на умеренном звучании (не громко и не тихо).</a:t>
            </a:r>
          </a:p>
          <a:p>
            <a:pPr lvl="0"/>
            <a:r>
              <a:rPr lang="ru-RU" dirty="0" smtClean="0"/>
              <a:t>Наибольшее внимание надо уделять качеству звучания и свободе при пении.</a:t>
            </a:r>
          </a:p>
          <a:p>
            <a:pPr lvl="0"/>
            <a:r>
              <a:rPr lang="ru-RU" dirty="0" smtClean="0"/>
              <a:t>Большое значение имеет работа над ровностью силы звучания (на одном, на разных звуках, на целой фразе). Эту работу целесообразно проводить в еще более ограниченном диапазоне.</a:t>
            </a:r>
          </a:p>
          <a:p>
            <a:pPr lvl="0"/>
            <a:r>
              <a:rPr lang="ru-RU" dirty="0" smtClean="0"/>
              <a:t>Необходимо уравнивание всех звуков по качеству звучания.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Выводы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Г.А.Суизова</a:t>
            </a:r>
            <a:r>
              <a:rPr lang="ru-RU" dirty="0" smtClean="0"/>
              <a:t> «Мир вокального искусства» Волгоград,  «Учитель» 2009</a:t>
            </a:r>
          </a:p>
          <a:p>
            <a:r>
              <a:rPr lang="ru-RU" dirty="0" smtClean="0"/>
              <a:t>Н.Б. </a:t>
            </a:r>
            <a:r>
              <a:rPr lang="ru-RU" dirty="0" err="1" smtClean="0"/>
              <a:t>Гонтаренко</a:t>
            </a:r>
            <a:r>
              <a:rPr lang="ru-RU" dirty="0" smtClean="0"/>
              <a:t> «Сольное пение» ,   «Феникс» 2008</a:t>
            </a:r>
          </a:p>
          <a:p>
            <a:r>
              <a:rPr lang="ru-RU" dirty="0" smtClean="0"/>
              <a:t>«Логопедические </a:t>
            </a:r>
            <a:r>
              <a:rPr lang="ru-RU" dirty="0" err="1" smtClean="0"/>
              <a:t>распевки</a:t>
            </a:r>
            <a:r>
              <a:rPr lang="ru-RU" dirty="0" smtClean="0"/>
              <a:t>» Овчинников</a:t>
            </a:r>
          </a:p>
          <a:p>
            <a:r>
              <a:rPr lang="ru-RU" dirty="0" smtClean="0"/>
              <a:t> Романенко «Вокальные упражнения»               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Используемая литература.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67</TotalTime>
  <Words>794</Words>
  <Application>Microsoft Office PowerPoint</Application>
  <PresentationFormat>Экран (4:3)</PresentationFormat>
  <Paragraphs>142</Paragraphs>
  <Slides>13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Открытая</vt:lpstr>
      <vt:lpstr>Формирование певческих навыков у младших школьников</vt:lpstr>
      <vt:lpstr>Пение — один  из ведущих видов детского исполнительства.</vt:lpstr>
      <vt:lpstr>Программные задачи по возрастным группам.</vt:lpstr>
      <vt:lpstr>Слайд 4</vt:lpstr>
      <vt:lpstr>Слайд 5</vt:lpstr>
      <vt:lpstr>Певческий диапазон - </vt:lpstr>
      <vt:lpstr>Формирование певческих навыков</vt:lpstr>
      <vt:lpstr>Подготовка вокального аппарата</vt:lpstr>
      <vt:lpstr>Основные виды деятельности на речевом этапе</vt:lpstr>
      <vt:lpstr>Певческое дыхание</vt:lpstr>
      <vt:lpstr>Вокальные упражнения.</vt:lpstr>
      <vt:lpstr>Выводы</vt:lpstr>
      <vt:lpstr>Используемая литература.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Наталья</dc:creator>
  <cp:lastModifiedBy>Admin</cp:lastModifiedBy>
  <cp:revision>7</cp:revision>
  <dcterms:created xsi:type="dcterms:W3CDTF">2012-05-17T22:21:07Z</dcterms:created>
  <dcterms:modified xsi:type="dcterms:W3CDTF">2024-12-17T06:33:16Z</dcterms:modified>
</cp:coreProperties>
</file>